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rittany" panose="020B0604020202020204" charset="0"/>
      <p:regular r:id="rId14"/>
    </p:embeddedFont>
    <p:embeddedFont>
      <p:font typeface="Inter" panose="020B0604020202020204" charset="0"/>
      <p:regular r:id="rId15"/>
    </p:embeddedFont>
    <p:embeddedFont>
      <p:font typeface="Inter Bold" panose="020B0604020202020204" charset="0"/>
      <p:regular r:id="rId16"/>
    </p:embeddedFont>
    <p:embeddedFont>
      <p:font typeface="League Spartan" panose="020B0604020202020204" charset="0"/>
      <p:regular r:id="rId17"/>
    </p:embeddedFont>
    <p:embeddedFont>
      <p:font typeface="Montserrat Classic" panose="020B0604020202020204" charset="0"/>
      <p:regular r:id="rId18"/>
    </p:embeddedFont>
    <p:embeddedFont>
      <p:font typeface="Montserrat Classic Bold" panose="020B0604020202020204" charset="0"/>
      <p:regular r:id="rId19"/>
    </p:embeddedFont>
    <p:embeddedFont>
      <p:font typeface="Open Sans" panose="020B0606030504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35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520038" cy="10287000"/>
            <a:chOff x="0" y="0"/>
            <a:chExt cx="487770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7705" cy="2709333"/>
            </a:xfrm>
            <a:custGeom>
              <a:avLst/>
              <a:gdLst/>
              <a:ahLst/>
              <a:cxnLst/>
              <a:rect l="l" t="t" r="r" b="b"/>
              <a:pathLst>
                <a:path w="4877705" h="2709333">
                  <a:moveTo>
                    <a:pt x="0" y="0"/>
                  </a:moveTo>
                  <a:lnTo>
                    <a:pt x="4877705" y="0"/>
                  </a:lnTo>
                  <a:lnTo>
                    <a:pt x="4877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7770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7764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sql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7764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CAPSTONE PROJECT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n-US" sz="1899">
                <a:solidFill>
                  <a:srgbClr val="FFFFFF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658556" y="5143500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5" y="0"/>
                </a:lnTo>
                <a:lnTo>
                  <a:pt x="6073105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2355729" y="-960738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06881" y="4781512"/>
            <a:ext cx="14275988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POWER BI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50908" y="2131278"/>
            <a:ext cx="5469649" cy="546964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B4C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95275"/>
              <a:ext cx="660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20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64047" y="4735174"/>
            <a:ext cx="11561656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POWER BI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57405" y="3455648"/>
            <a:ext cx="15596648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CAPSTONE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32271" y="9052356"/>
            <a:ext cx="642345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Name : Khushi Manoj Ojha</a:t>
            </a:r>
          </a:p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 : S9730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017608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55155" y="-840309"/>
            <a:ext cx="12379272" cy="10741258"/>
            <a:chOff x="0" y="0"/>
            <a:chExt cx="853424" cy="740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3424" cy="740500"/>
            </a:xfrm>
            <a:custGeom>
              <a:avLst/>
              <a:gdLst/>
              <a:ahLst/>
              <a:cxnLst/>
              <a:rect l="l" t="t" r="r" b="b"/>
              <a:pathLst>
                <a:path w="853424" h="740500">
                  <a:moveTo>
                    <a:pt x="203200" y="0"/>
                  </a:moveTo>
                  <a:lnTo>
                    <a:pt x="853424" y="0"/>
                  </a:lnTo>
                  <a:lnTo>
                    <a:pt x="650224" y="740500"/>
                  </a:lnTo>
                  <a:lnTo>
                    <a:pt x="0" y="7405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650224" cy="797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10776" y="2426287"/>
            <a:ext cx="12644379" cy="617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Flavor is the most significant factor influencing coffee quality, followed by Aroma and Acidity.</a:t>
            </a:r>
          </a:p>
          <a:p>
            <a:pPr algn="l">
              <a:lnSpc>
                <a:spcPts val="3780"/>
              </a:lnSpc>
            </a:pPr>
            <a:endParaRPr lang="en-US" sz="2700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 2022, there was a higher occurrence of Category Two defects.</a:t>
            </a:r>
          </a:p>
          <a:p>
            <a:pPr algn="l">
              <a:lnSpc>
                <a:spcPts val="3780"/>
              </a:lnSpc>
            </a:pPr>
            <a:endParaRPr lang="en-US" sz="2700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Category One defects, which are visually perceptible (such as black or insect-damaged beans), were found to be equally present in both 2022 and 2023.</a:t>
            </a:r>
          </a:p>
          <a:p>
            <a:pPr algn="l">
              <a:lnSpc>
                <a:spcPts val="3780"/>
              </a:lnSpc>
            </a:pPr>
            <a:endParaRPr lang="en-US" sz="2700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Category Two defects, being more difficult to detect visually, may lead to a more significant negative impact on sensory attributes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10776" y="604062"/>
            <a:ext cx="6488239" cy="1467874"/>
            <a:chOff x="0" y="0"/>
            <a:chExt cx="8650986" cy="195716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8650986" cy="1484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spc="167">
                  <a:solidFill>
                    <a:srgbClr val="36567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Key Insights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900015"/>
              <a:ext cx="2733639" cy="0"/>
            </a:xfrm>
            <a:prstGeom prst="line">
              <a:avLst/>
            </a:prstGeom>
            <a:ln w="114300" cap="flat">
              <a:solidFill>
                <a:srgbClr val="365679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542580"/>
            <a:ext cx="18288000" cy="5473595"/>
            <a:chOff x="0" y="0"/>
            <a:chExt cx="4816593" cy="1441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41605"/>
            </a:xfrm>
            <a:custGeom>
              <a:avLst/>
              <a:gdLst/>
              <a:ahLst/>
              <a:cxnLst/>
              <a:rect l="l" t="t" r="r" b="b"/>
              <a:pathLst>
                <a:path w="4816592" h="1441605">
                  <a:moveTo>
                    <a:pt x="0" y="0"/>
                  </a:moveTo>
                  <a:lnTo>
                    <a:pt x="4816592" y="0"/>
                  </a:lnTo>
                  <a:lnTo>
                    <a:pt x="4816592" y="1441605"/>
                  </a:lnTo>
                  <a:lnTo>
                    <a:pt x="0" y="144160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498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44073" y="5654681"/>
            <a:ext cx="4900283" cy="3266856"/>
          </a:xfrm>
          <a:custGeom>
            <a:avLst/>
            <a:gdLst/>
            <a:ahLst/>
            <a:cxnLst/>
            <a:rect l="l" t="t" r="r" b="b"/>
            <a:pathLst>
              <a:path w="4900283" h="3266856">
                <a:moveTo>
                  <a:pt x="0" y="0"/>
                </a:moveTo>
                <a:lnTo>
                  <a:pt x="4900284" y="0"/>
                </a:lnTo>
                <a:lnTo>
                  <a:pt x="4900284" y="3266856"/>
                </a:lnTo>
                <a:lnTo>
                  <a:pt x="0" y="3266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139682" y="5654681"/>
            <a:ext cx="6533711" cy="3266856"/>
          </a:xfrm>
          <a:custGeom>
            <a:avLst/>
            <a:gdLst/>
            <a:ahLst/>
            <a:cxnLst/>
            <a:rect l="l" t="t" r="r" b="b"/>
            <a:pathLst>
              <a:path w="6533711" h="3266856">
                <a:moveTo>
                  <a:pt x="0" y="0"/>
                </a:moveTo>
                <a:lnTo>
                  <a:pt x="6533711" y="0"/>
                </a:lnTo>
                <a:lnTo>
                  <a:pt x="6533711" y="3266856"/>
                </a:lnTo>
                <a:lnTo>
                  <a:pt x="0" y="3266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4390" y="5653438"/>
            <a:ext cx="3894910" cy="3266856"/>
          </a:xfrm>
          <a:custGeom>
            <a:avLst/>
            <a:gdLst/>
            <a:ahLst/>
            <a:cxnLst/>
            <a:rect l="l" t="t" r="r" b="b"/>
            <a:pathLst>
              <a:path w="3894910" h="3266856">
                <a:moveTo>
                  <a:pt x="0" y="0"/>
                </a:moveTo>
                <a:lnTo>
                  <a:pt x="3894910" y="0"/>
                </a:lnTo>
                <a:lnTo>
                  <a:pt x="3894910" y="3266855"/>
                </a:lnTo>
                <a:lnTo>
                  <a:pt x="0" y="3266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851414" y="430212"/>
            <a:ext cx="7110246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50539" y="3091822"/>
            <a:ext cx="13986922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30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These insights provide a comprehensive view of the factors affecting coffee quality and can guide improvements in coffee production, processing, and quality control practices.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45739" y="2950948"/>
            <a:ext cx="16074978" cy="7991215"/>
            <a:chOff x="0" y="0"/>
            <a:chExt cx="952591" cy="4735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591" cy="473553"/>
            </a:xfrm>
            <a:custGeom>
              <a:avLst/>
              <a:gdLst/>
              <a:ahLst/>
              <a:cxnLst/>
              <a:rect l="l" t="t" r="r" b="b"/>
              <a:pathLst>
                <a:path w="952591" h="473553">
                  <a:moveTo>
                    <a:pt x="203200" y="0"/>
                  </a:moveTo>
                  <a:lnTo>
                    <a:pt x="952591" y="0"/>
                  </a:lnTo>
                  <a:lnTo>
                    <a:pt x="749391" y="473553"/>
                  </a:lnTo>
                  <a:lnTo>
                    <a:pt x="0" y="47355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749391" cy="530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41521" y="4027719"/>
            <a:ext cx="6573548" cy="3454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90"/>
              </a:lnSpc>
            </a:pPr>
            <a:r>
              <a:rPr lang="en-US" sz="7069" spc="1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for your time!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5407595" y="-431468"/>
            <a:ext cx="13226846" cy="12443082"/>
            <a:chOff x="0" y="0"/>
            <a:chExt cx="544785" cy="512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4785" cy="512503"/>
            </a:xfrm>
            <a:custGeom>
              <a:avLst/>
              <a:gdLst/>
              <a:ahLst/>
              <a:cxnLst/>
              <a:rect l="l" t="t" r="r" b="b"/>
              <a:pathLst>
                <a:path w="544785" h="512503">
                  <a:moveTo>
                    <a:pt x="203200" y="0"/>
                  </a:moveTo>
                  <a:lnTo>
                    <a:pt x="544785" y="0"/>
                  </a:lnTo>
                  <a:lnTo>
                    <a:pt x="341585" y="512503"/>
                  </a:lnTo>
                  <a:lnTo>
                    <a:pt x="0" y="51250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341585" cy="569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7088" y="317548"/>
            <a:ext cx="6931946" cy="104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6405" spc="153">
                <a:solidFill>
                  <a:srgbClr val="F6F7F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List of 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16472" y="6359952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OVERVIEW OF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16472" y="117927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TITLE OF THE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16472" y="2188921"/>
            <a:ext cx="6472399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16472" y="3202600"/>
            <a:ext cx="6472399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PROBLEM AND 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16472" y="4216279"/>
            <a:ext cx="57428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DATASET AND APPROACH USED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16472" y="5288116"/>
            <a:ext cx="546874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TOOLS AND METHODS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16472" y="850362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16472" y="748994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INSIGHTS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655969" y="1028700"/>
            <a:ext cx="2023785" cy="7928457"/>
            <a:chOff x="0" y="0"/>
            <a:chExt cx="2698380" cy="10571276"/>
          </a:xfrm>
        </p:grpSpPr>
        <p:sp>
          <p:nvSpPr>
            <p:cNvPr id="18" name="TextBox 18"/>
            <p:cNvSpPr txBox="1"/>
            <p:nvPr/>
          </p:nvSpPr>
          <p:spPr>
            <a:xfrm>
              <a:off x="221765" y="6757860"/>
              <a:ext cx="2476615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08-09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351572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04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703144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4054716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06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771176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11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264518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10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400916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07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5584723" y="-654182"/>
            <a:ext cx="13226846" cy="12443082"/>
            <a:chOff x="0" y="0"/>
            <a:chExt cx="544785" cy="512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4785" cy="512503"/>
            </a:xfrm>
            <a:custGeom>
              <a:avLst/>
              <a:gdLst/>
              <a:ahLst/>
              <a:cxnLst/>
              <a:rect l="l" t="t" r="r" b="b"/>
              <a:pathLst>
                <a:path w="544785" h="512503">
                  <a:moveTo>
                    <a:pt x="203200" y="0"/>
                  </a:moveTo>
                  <a:lnTo>
                    <a:pt x="544785" y="0"/>
                  </a:lnTo>
                  <a:lnTo>
                    <a:pt x="341585" y="512503"/>
                  </a:lnTo>
                  <a:lnTo>
                    <a:pt x="0" y="51250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341585" cy="569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428339" y="5567359"/>
            <a:ext cx="6221566" cy="4145118"/>
          </a:xfrm>
          <a:custGeom>
            <a:avLst/>
            <a:gdLst/>
            <a:ahLst/>
            <a:cxnLst/>
            <a:rect l="l" t="t" r="r" b="b"/>
            <a:pathLst>
              <a:path w="6221566" h="4145118">
                <a:moveTo>
                  <a:pt x="0" y="0"/>
                </a:moveTo>
                <a:lnTo>
                  <a:pt x="6221566" y="0"/>
                </a:lnTo>
                <a:lnTo>
                  <a:pt x="6221566" y="4145118"/>
                </a:lnTo>
                <a:lnTo>
                  <a:pt x="0" y="41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131706" y="2093118"/>
            <a:ext cx="635414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introducing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88247" y="3923977"/>
            <a:ext cx="11854053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“THE ART OF BREWING”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23878" y="0"/>
            <a:ext cx="14732382" cy="12193285"/>
            <a:chOff x="0" y="0"/>
            <a:chExt cx="606795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795" cy="502215"/>
            </a:xfrm>
            <a:custGeom>
              <a:avLst/>
              <a:gdLst/>
              <a:ahLst/>
              <a:cxnLst/>
              <a:rect l="l" t="t" r="r" b="b"/>
              <a:pathLst>
                <a:path w="606795" h="502215">
                  <a:moveTo>
                    <a:pt x="203200" y="0"/>
                  </a:moveTo>
                  <a:lnTo>
                    <a:pt x="606795" y="0"/>
                  </a:lnTo>
                  <a:lnTo>
                    <a:pt x="403595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403595" cy="55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091" y="693065"/>
            <a:ext cx="8238909" cy="1463454"/>
            <a:chOff x="0" y="0"/>
            <a:chExt cx="10985212" cy="1951272"/>
          </a:xfrm>
        </p:grpSpPr>
        <p:sp>
          <p:nvSpPr>
            <p:cNvPr id="6" name="AutoShape 6"/>
            <p:cNvSpPr/>
            <p:nvPr/>
          </p:nvSpPr>
          <p:spPr>
            <a:xfrm>
              <a:off x="0" y="1894122"/>
              <a:ext cx="8820077" cy="0"/>
            </a:xfrm>
            <a:prstGeom prst="line">
              <a:avLst/>
            </a:prstGeom>
            <a:ln w="114300" cap="flat">
              <a:solidFill>
                <a:srgbClr val="36567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2700" y="-66675"/>
              <a:ext cx="10972512" cy="1367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26"/>
                </a:lnSpc>
              </a:pPr>
              <a:r>
                <a:rPr lang="en-US" sz="6405" spc="153">
                  <a:solidFill>
                    <a:srgbClr val="36567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Project Overview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4616" y="8328259"/>
            <a:ext cx="2871424" cy="40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3"/>
              </a:lnSpc>
            </a:pPr>
            <a:r>
              <a:rPr lang="en-US" sz="2525" spc="1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CONTINUE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7232" y="3038288"/>
            <a:ext cx="11339956" cy="605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748" lvl="1" indent="-310874" algn="l">
              <a:lnSpc>
                <a:spcPts val="4031"/>
              </a:lnSpc>
              <a:buFont typeface="Arial"/>
              <a:buChar char="•"/>
            </a:pPr>
            <a:r>
              <a:rPr lang="en-US" sz="2879" spc="34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This project leverages the Coffee Quality Institute (CQI) dataset to analyze factors that contribute to coffee quality, focusing on sensory evaluation, defects, and processing methods.</a:t>
            </a:r>
          </a:p>
          <a:p>
            <a:pPr algn="l">
              <a:lnSpc>
                <a:spcPts val="4031"/>
              </a:lnSpc>
            </a:pPr>
            <a:endParaRPr lang="en-US" sz="2879" spc="342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21748" lvl="1" indent="-310874" algn="l">
              <a:lnSpc>
                <a:spcPts val="4031"/>
              </a:lnSpc>
              <a:buFont typeface="Arial"/>
              <a:buChar char="•"/>
            </a:pPr>
            <a:r>
              <a:rPr lang="en-US" sz="2879" spc="34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goal is to understand the key determinants of coffee quality and their relationships with processing methods, origin regions, and defects.</a:t>
            </a:r>
          </a:p>
          <a:p>
            <a:pPr algn="l">
              <a:lnSpc>
                <a:spcPts val="4031"/>
              </a:lnSpc>
            </a:pPr>
            <a:endParaRPr lang="en-US" sz="2879" spc="342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21748" lvl="1" indent="-310874" algn="l">
              <a:lnSpc>
                <a:spcPts val="4031"/>
              </a:lnSpc>
              <a:buFont typeface="Arial"/>
              <a:buChar char="•"/>
            </a:pPr>
            <a:r>
              <a:rPr lang="en-US" sz="2879" spc="34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analysis aims to improve decision-making in coffee production and processing to enhance overall coffee quality.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87220" y="0"/>
            <a:ext cx="14732382" cy="12193285"/>
            <a:chOff x="0" y="0"/>
            <a:chExt cx="606795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795" cy="502215"/>
            </a:xfrm>
            <a:custGeom>
              <a:avLst/>
              <a:gdLst/>
              <a:ahLst/>
              <a:cxnLst/>
              <a:rect l="l" t="t" r="r" b="b"/>
              <a:pathLst>
                <a:path w="606795" h="502215">
                  <a:moveTo>
                    <a:pt x="203200" y="0"/>
                  </a:moveTo>
                  <a:lnTo>
                    <a:pt x="606795" y="0"/>
                  </a:lnTo>
                  <a:lnTo>
                    <a:pt x="403595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403595" cy="55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19366" y="1972752"/>
            <a:ext cx="6615058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4616" y="645440"/>
            <a:ext cx="8229384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5499" spc="13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616" y="8328259"/>
            <a:ext cx="2871424" cy="40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3"/>
              </a:lnSpc>
            </a:pPr>
            <a:r>
              <a:rPr lang="en-US" sz="2525" spc="1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CONTINUE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7435" y="2377563"/>
            <a:ext cx="12520816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Inconsistent coffee quality due to varying sensory attributes, processing methods, and defects challenges the coffee industry. Understanding these factors is crucial for improving quality control and meeting consumer expectations.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47435" y="6343722"/>
            <a:ext cx="12520816" cy="3125301"/>
            <a:chOff x="0" y="0"/>
            <a:chExt cx="16694421" cy="4167068"/>
          </a:xfrm>
        </p:grpSpPr>
        <p:sp>
          <p:nvSpPr>
            <p:cNvPr id="10" name="AutoShape 10"/>
            <p:cNvSpPr/>
            <p:nvPr/>
          </p:nvSpPr>
          <p:spPr>
            <a:xfrm flipV="1">
              <a:off x="743542" y="1706249"/>
              <a:ext cx="4672026" cy="0"/>
            </a:xfrm>
            <a:prstGeom prst="line">
              <a:avLst/>
            </a:prstGeom>
            <a:ln w="114300" cap="flat">
              <a:solidFill>
                <a:srgbClr val="36567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56242" y="-47625"/>
              <a:ext cx="10972512" cy="1160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49"/>
                </a:lnSpc>
              </a:pPr>
              <a:r>
                <a:rPr lang="en-US" sz="5499" spc="131">
                  <a:solidFill>
                    <a:srgbClr val="36567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Objective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96358"/>
              <a:ext cx="16694421" cy="187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8" lvl="1" indent="-291464" algn="l">
                <a:lnSpc>
                  <a:spcPts val="3779"/>
                </a:lnSpc>
                <a:buFont typeface="Arial"/>
                <a:buChar char="•"/>
              </a:pPr>
              <a:r>
                <a:rPr lang="en-US" sz="2699" spc="3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Sensory attributes Analysis</a:t>
              </a:r>
            </a:p>
            <a:p>
              <a:pPr marL="582928" lvl="1" indent="-291464" algn="l">
                <a:lnSpc>
                  <a:spcPts val="3779"/>
                </a:lnSpc>
                <a:buFont typeface="Arial"/>
                <a:buChar char="•"/>
              </a:pPr>
              <a:r>
                <a:rPr lang="en-US" sz="2699" spc="3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Defects Analysis</a:t>
              </a:r>
            </a:p>
            <a:p>
              <a:pPr marL="582928" lvl="1" indent="-291464" algn="l">
                <a:lnSpc>
                  <a:spcPts val="3779"/>
                </a:lnSpc>
                <a:buFont typeface="Arial"/>
                <a:buChar char="•"/>
              </a:pPr>
              <a:r>
                <a:rPr lang="en-US" sz="2699" spc="3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Analysis on Processing Methods and Origin of Regions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9366" y="1972752"/>
            <a:ext cx="6615058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14616" y="8328259"/>
            <a:ext cx="2871424" cy="40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3"/>
              </a:lnSpc>
            </a:pPr>
            <a:r>
              <a:rPr lang="en-US" sz="2525" spc="1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CONTINUE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616" y="4409825"/>
            <a:ext cx="8229384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5499" spc="13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7435" y="6165431"/>
            <a:ext cx="12520816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Cleaning and Preprocessing</a:t>
            </a:r>
          </a:p>
          <a:p>
            <a:pPr algn="l">
              <a:lnSpc>
                <a:spcPts val="3779"/>
              </a:lnSpc>
            </a:pPr>
            <a:endParaRPr lang="en-US" sz="2699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Exploratory Data Analysis (EDA)</a:t>
            </a:r>
          </a:p>
          <a:p>
            <a:pPr algn="l">
              <a:lnSpc>
                <a:spcPts val="3779"/>
              </a:lnSpc>
            </a:pPr>
            <a:endParaRPr lang="en-US" sz="2699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0475520" y="3794883"/>
            <a:ext cx="3761455" cy="4450435"/>
          </a:xfrm>
          <a:custGeom>
            <a:avLst/>
            <a:gdLst/>
            <a:ahLst/>
            <a:cxnLst/>
            <a:rect l="l" t="t" r="r" b="b"/>
            <a:pathLst>
              <a:path w="3761455" h="4450435">
                <a:moveTo>
                  <a:pt x="0" y="0"/>
                </a:moveTo>
                <a:lnTo>
                  <a:pt x="3761456" y="0"/>
                </a:lnTo>
                <a:lnTo>
                  <a:pt x="3761456" y="4450435"/>
                </a:lnTo>
                <a:lnTo>
                  <a:pt x="0" y="445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10480" y="160687"/>
            <a:ext cx="3109368" cy="9639039"/>
          </a:xfrm>
          <a:custGeom>
            <a:avLst/>
            <a:gdLst/>
            <a:ahLst/>
            <a:cxnLst/>
            <a:rect l="l" t="t" r="r" b="b"/>
            <a:pathLst>
              <a:path w="3109368" h="9639039">
                <a:moveTo>
                  <a:pt x="0" y="0"/>
                </a:moveTo>
                <a:lnTo>
                  <a:pt x="3109367" y="0"/>
                </a:lnTo>
                <a:lnTo>
                  <a:pt x="3109367" y="9639039"/>
                </a:lnTo>
                <a:lnTo>
                  <a:pt x="0" y="9639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616" y="645440"/>
            <a:ext cx="8229384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5499" spc="13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7435" y="2377563"/>
            <a:ext cx="12520816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 spc="32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dataset consist of Coffee Quality Institute (CQI) data consisting of 31 rows and 208 columns from the </a:t>
            </a:r>
          </a:p>
          <a:p>
            <a:pPr algn="l">
              <a:lnSpc>
                <a:spcPts val="3779"/>
              </a:lnSpc>
            </a:pPr>
            <a:endParaRPr lang="en-US" sz="2699" spc="32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71741" y="5754438"/>
            <a:ext cx="6615058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053352" cy="3461567"/>
            <a:chOff x="0" y="0"/>
            <a:chExt cx="1330924" cy="9116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0924" cy="911688"/>
            </a:xfrm>
            <a:custGeom>
              <a:avLst/>
              <a:gdLst/>
              <a:ahLst/>
              <a:cxnLst/>
              <a:rect l="l" t="t" r="r" b="b"/>
              <a:pathLst>
                <a:path w="1330924" h="911688">
                  <a:moveTo>
                    <a:pt x="0" y="0"/>
                  </a:moveTo>
                  <a:lnTo>
                    <a:pt x="1330924" y="0"/>
                  </a:lnTo>
                  <a:lnTo>
                    <a:pt x="1330924" y="911688"/>
                  </a:lnTo>
                  <a:lnTo>
                    <a:pt x="0" y="911688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30924" cy="968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3485" y="724130"/>
            <a:ext cx="8639735" cy="2259474"/>
            <a:chOff x="0" y="0"/>
            <a:chExt cx="11519646" cy="3012632"/>
          </a:xfrm>
        </p:grpSpPr>
        <p:sp>
          <p:nvSpPr>
            <p:cNvPr id="6" name="AutoShape 6"/>
            <p:cNvSpPr/>
            <p:nvPr/>
          </p:nvSpPr>
          <p:spPr>
            <a:xfrm>
              <a:off x="0" y="2955482"/>
              <a:ext cx="2733639" cy="0"/>
            </a:xfrm>
            <a:prstGeom prst="line">
              <a:avLst/>
            </a:prstGeom>
            <a:ln w="114300" cap="flat">
              <a:solidFill>
                <a:srgbClr val="86B4C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480328" cy="1378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56"/>
                </a:lnSpc>
              </a:pPr>
              <a:r>
                <a:rPr lang="en-US" sz="6505" spc="156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Tools &amp;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45543"/>
              <a:ext cx="11519646" cy="1378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56"/>
                </a:lnSpc>
              </a:pPr>
              <a:r>
                <a:rPr lang="en-US" sz="6505" spc="156">
                  <a:solidFill>
                    <a:srgbClr val="86B4C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Methods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526676" y="5560427"/>
            <a:ext cx="5934877" cy="3980426"/>
          </a:xfrm>
          <a:custGeom>
            <a:avLst/>
            <a:gdLst/>
            <a:ahLst/>
            <a:cxnLst/>
            <a:rect l="l" t="t" r="r" b="b"/>
            <a:pathLst>
              <a:path w="5934877" h="3980426">
                <a:moveTo>
                  <a:pt x="0" y="0"/>
                </a:moveTo>
                <a:lnTo>
                  <a:pt x="5934877" y="0"/>
                </a:lnTo>
                <a:lnTo>
                  <a:pt x="5934877" y="3980427"/>
                </a:lnTo>
                <a:lnTo>
                  <a:pt x="0" y="3980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31" r="-23519" b="-2148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93888" y="6687616"/>
            <a:ext cx="3180371" cy="49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spc="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 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3485" y="3944473"/>
            <a:ext cx="12520816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endParaRPr/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 spc="33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Tools: Power BI Desktop, Excel (for preparation).</a:t>
            </a:r>
          </a:p>
          <a:p>
            <a:pPr algn="l">
              <a:lnSpc>
                <a:spcPts val="3779"/>
              </a:lnSpc>
            </a:pPr>
            <a:endParaRPr lang="en-US" sz="2799" b="1" spc="333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066820" y="5560427"/>
            <a:ext cx="5446760" cy="3980426"/>
          </a:xfrm>
          <a:custGeom>
            <a:avLst/>
            <a:gdLst/>
            <a:ahLst/>
            <a:cxnLst/>
            <a:rect l="l" t="t" r="r" b="b"/>
            <a:pathLst>
              <a:path w="5446760" h="3980426">
                <a:moveTo>
                  <a:pt x="0" y="0"/>
                </a:moveTo>
                <a:lnTo>
                  <a:pt x="5446760" y="0"/>
                </a:lnTo>
                <a:lnTo>
                  <a:pt x="5446760" y="3980427"/>
                </a:lnTo>
                <a:lnTo>
                  <a:pt x="0" y="3980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28" r="-8628"/>
            </a:stretch>
          </a:blipFill>
        </p:spPr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75" y="0"/>
            <a:ext cx="18267725" cy="10298430"/>
          </a:xfrm>
          <a:custGeom>
            <a:avLst/>
            <a:gdLst/>
            <a:ahLst/>
            <a:cxnLst/>
            <a:rect l="l" t="t" r="r" b="b"/>
            <a:pathLst>
              <a:path w="18267725" h="10298430">
                <a:moveTo>
                  <a:pt x="0" y="0"/>
                </a:moveTo>
                <a:lnTo>
                  <a:pt x="18267725" y="0"/>
                </a:lnTo>
                <a:lnTo>
                  <a:pt x="18267725" y="10298430"/>
                </a:lnTo>
                <a:lnTo>
                  <a:pt x="0" y="1029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460" y="0"/>
            <a:ext cx="18247540" cy="10309860"/>
          </a:xfrm>
          <a:custGeom>
            <a:avLst/>
            <a:gdLst/>
            <a:ahLst/>
            <a:cxnLst/>
            <a:rect l="l" t="t" r="r" b="b"/>
            <a:pathLst>
              <a:path w="18247540" h="1030986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League Spartan</vt:lpstr>
      <vt:lpstr>Brittany</vt:lpstr>
      <vt:lpstr>Inter</vt:lpstr>
      <vt:lpstr>Montserrat Classic</vt:lpstr>
      <vt:lpstr>Montserrat Classic Bold</vt:lpstr>
      <vt:lpstr>Inter Bold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Proposal Business Presentation</dc:title>
  <dc:creator>Lenovo</dc:creator>
  <cp:lastModifiedBy>Parth Ojha</cp:lastModifiedBy>
  <cp:revision>2</cp:revision>
  <dcterms:created xsi:type="dcterms:W3CDTF">2006-08-16T00:00:00Z</dcterms:created>
  <dcterms:modified xsi:type="dcterms:W3CDTF">2024-12-25T16:39:26Z</dcterms:modified>
  <dc:identifier>DAGaT8BAROY</dc:identifier>
</cp:coreProperties>
</file>