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e Vietnam" charset="1" panose="00000500000000000000"/>
      <p:regular r:id="rId15"/>
    </p:embeddedFont>
    <p:embeddedFont>
      <p:font typeface="Be Vietnam Ultra-Bold" charset="1" panose="000009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https://github.com/khushiojha19" TargetMode="External" Type="http://schemas.openxmlformats.org/officeDocument/2006/relationships/hyperlink"/><Relationship Id="rId6" Target="https://www.linkedin.com/in/khushiojha19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6437" y="1873629"/>
            <a:ext cx="4393195" cy="11988503"/>
          </a:xfrm>
          <a:custGeom>
            <a:avLst/>
            <a:gdLst/>
            <a:ahLst/>
            <a:cxnLst/>
            <a:rect r="r" b="b" t="t" l="l"/>
            <a:pathLst>
              <a:path h="11988503" w="4393195">
                <a:moveTo>
                  <a:pt x="0" y="0"/>
                </a:moveTo>
                <a:lnTo>
                  <a:pt x="4393195" y="0"/>
                </a:lnTo>
                <a:lnTo>
                  <a:pt x="4393195" y="11988504"/>
                </a:lnTo>
                <a:lnTo>
                  <a:pt x="0" y="1198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1611" y="-1834489"/>
            <a:ext cx="3957689" cy="4114800"/>
          </a:xfrm>
          <a:custGeom>
            <a:avLst/>
            <a:gdLst/>
            <a:ahLst/>
            <a:cxnLst/>
            <a:rect r="r" b="b" t="t" l="l"/>
            <a:pathLst>
              <a:path h="4114800" w="3957689">
                <a:moveTo>
                  <a:pt x="0" y="0"/>
                </a:moveTo>
                <a:lnTo>
                  <a:pt x="3957689" y="0"/>
                </a:lnTo>
                <a:lnTo>
                  <a:pt x="39576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00501" y="7520705"/>
            <a:ext cx="4647105" cy="4114800"/>
          </a:xfrm>
          <a:custGeom>
            <a:avLst/>
            <a:gdLst/>
            <a:ahLst/>
            <a:cxnLst/>
            <a:rect r="r" b="b" t="t" l="l"/>
            <a:pathLst>
              <a:path h="4114800" w="4647105">
                <a:moveTo>
                  <a:pt x="0" y="0"/>
                </a:moveTo>
                <a:lnTo>
                  <a:pt x="4647104" y="0"/>
                </a:lnTo>
                <a:lnTo>
                  <a:pt x="46471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630018" y="494185"/>
            <a:ext cx="4230168" cy="4114800"/>
          </a:xfrm>
          <a:custGeom>
            <a:avLst/>
            <a:gdLst/>
            <a:ahLst/>
            <a:cxnLst/>
            <a:rect r="r" b="b" t="t" l="l"/>
            <a:pathLst>
              <a:path h="4114800" w="4230168">
                <a:moveTo>
                  <a:pt x="0" y="0"/>
                </a:moveTo>
                <a:lnTo>
                  <a:pt x="4230168" y="0"/>
                </a:lnTo>
                <a:lnTo>
                  <a:pt x="423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0055059" y="-62874"/>
            <a:ext cx="772289" cy="2183149"/>
          </a:xfrm>
          <a:custGeom>
            <a:avLst/>
            <a:gdLst/>
            <a:ahLst/>
            <a:cxnLst/>
            <a:rect r="r" b="b" t="t" l="l"/>
            <a:pathLst>
              <a:path h="2183149" w="772289">
                <a:moveTo>
                  <a:pt x="0" y="0"/>
                </a:moveTo>
                <a:lnTo>
                  <a:pt x="772289" y="0"/>
                </a:lnTo>
                <a:lnTo>
                  <a:pt x="772289" y="2183148"/>
                </a:lnTo>
                <a:lnTo>
                  <a:pt x="0" y="2183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1183" y="9016130"/>
            <a:ext cx="4103806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Data Storytelling By: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Khushi Ojha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319945" y="3440008"/>
            <a:ext cx="12616712" cy="2921000"/>
            <a:chOff x="0" y="0"/>
            <a:chExt cx="16822283" cy="38946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16822283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  <a:spcBef>
                  <a:spcPct val="0"/>
                </a:spcBef>
              </a:pPr>
              <a:r>
                <a:rPr lang="en-US" sz="6000" b="true">
                  <a:solidFill>
                    <a:srgbClr val="D13B53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The Rush Hour of Life: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91366" y="1527780"/>
              <a:ext cx="14854183" cy="111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00"/>
                </a:lnSpc>
                <a:spcBef>
                  <a:spcPct val="0"/>
                </a:spcBef>
              </a:pPr>
              <a:r>
                <a:rPr lang="en-US" sz="5000" b="true">
                  <a:solidFill>
                    <a:srgbClr val="D13B53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When &amp; Why ERs Get Overwhelmed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291366" y="2763308"/>
              <a:ext cx="10342693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true">
                  <a:solidFill>
                    <a:srgbClr val="D13B53"/>
                  </a:solidFill>
                  <a:latin typeface="Be Vietnam Ultra-Bold"/>
                  <a:ea typeface="Be Vietnam Ultra-Bold"/>
                  <a:cs typeface="Be Vietnam Ultra-Bold"/>
                  <a:sym typeface="Be Vietnam Ultra-Bold"/>
                </a:rPr>
                <a:t>Step inside the world of emergency rooms through the lens of data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20572" y="1182898"/>
            <a:ext cx="8249807" cy="8249807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DC6874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2"/>
              <a:stretch>
                <a:fillRect l="-24665" t="0" r="-24665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5400000">
            <a:off x="14576883" y="-741025"/>
            <a:ext cx="2196274" cy="4114800"/>
          </a:xfrm>
          <a:custGeom>
            <a:avLst/>
            <a:gdLst/>
            <a:ahLst/>
            <a:cxnLst/>
            <a:rect r="r" b="b" t="t" l="l"/>
            <a:pathLst>
              <a:path h="4114800" w="2196274">
                <a:moveTo>
                  <a:pt x="0" y="0"/>
                </a:moveTo>
                <a:lnTo>
                  <a:pt x="2196275" y="0"/>
                </a:lnTo>
                <a:lnTo>
                  <a:pt x="21962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7302" y="84888"/>
            <a:ext cx="692797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2685751"/>
            <a:ext cx="7774293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Imagine rushing into an emergency room—waiting anxiously, unaware of how long it'll take to get help.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58128" y="4844355"/>
            <a:ext cx="7774293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Have you ever wondered when </a:t>
            </a:r>
            <a:r>
              <a:rPr lang="en-US" sz="3000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ERs are busiest?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Who gets </a:t>
            </a:r>
            <a:r>
              <a:rPr lang="en-US" sz="3000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admitted the most</a:t>
            </a:r>
            <a:r>
              <a:rPr lang="en-US" sz="3000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?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What patterns emerge behind these </a:t>
            </a:r>
            <a:r>
              <a:rPr lang="en-US" b="true" sz="3000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life-saving moments?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82" t="-26300" r="-29658" b="-3090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79806" y="216853"/>
            <a:ext cx="1409680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true">
                <a:solidFill>
                  <a:srgbClr val="FFFFFF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End-to-End Workflow: From Data to Insights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67884" y="2185742"/>
            <a:ext cx="6841676" cy="1306519"/>
            <a:chOff x="0" y="0"/>
            <a:chExt cx="9122235" cy="174202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122235" cy="1198895"/>
              <a:chOff x="0" y="0"/>
              <a:chExt cx="1801923" cy="23681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801923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801923">
                    <a:moveTo>
                      <a:pt x="57711" y="0"/>
                    </a:moveTo>
                    <a:lnTo>
                      <a:pt x="1744212" y="0"/>
                    </a:lnTo>
                    <a:cubicBezTo>
                      <a:pt x="1759518" y="0"/>
                      <a:pt x="1774197" y="6080"/>
                      <a:pt x="1785020" y="16903"/>
                    </a:cubicBezTo>
                    <a:cubicBezTo>
                      <a:pt x="1795843" y="27726"/>
                      <a:pt x="1801923" y="42405"/>
                      <a:pt x="1801923" y="57711"/>
                    </a:cubicBezTo>
                    <a:lnTo>
                      <a:pt x="1801923" y="179108"/>
                    </a:lnTo>
                    <a:cubicBezTo>
                      <a:pt x="1801923" y="194414"/>
                      <a:pt x="1795843" y="209093"/>
                      <a:pt x="1785020" y="219916"/>
                    </a:cubicBezTo>
                    <a:cubicBezTo>
                      <a:pt x="1774197" y="230739"/>
                      <a:pt x="1759518" y="236819"/>
                      <a:pt x="1744212" y="236819"/>
                    </a:cubicBezTo>
                    <a:lnTo>
                      <a:pt x="57711" y="236819"/>
                    </a:lnTo>
                    <a:cubicBezTo>
                      <a:pt x="42405" y="236819"/>
                      <a:pt x="27726" y="230739"/>
                      <a:pt x="16903" y="219916"/>
                    </a:cubicBezTo>
                    <a:cubicBezTo>
                      <a:pt x="6080" y="209093"/>
                      <a:pt x="0" y="194414"/>
                      <a:pt x="0" y="179108"/>
                    </a:cubicBezTo>
                    <a:lnTo>
                      <a:pt x="0" y="57711"/>
                    </a:lnTo>
                    <a:cubicBezTo>
                      <a:pt x="0" y="42405"/>
                      <a:pt x="6080" y="27726"/>
                      <a:pt x="16903" y="16903"/>
                    </a:cubicBezTo>
                    <a:cubicBezTo>
                      <a:pt x="27726" y="6080"/>
                      <a:pt x="42405" y="0"/>
                      <a:pt x="5771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1801923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596523" y="199821"/>
              <a:ext cx="8140929" cy="1542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1️⃣ Understanding Business Requirements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7884" y="3492260"/>
            <a:ext cx="6841676" cy="899171"/>
            <a:chOff x="0" y="0"/>
            <a:chExt cx="9122235" cy="1198895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122235" cy="1198895"/>
              <a:chOff x="0" y="0"/>
              <a:chExt cx="1801923" cy="23681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01923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801923">
                    <a:moveTo>
                      <a:pt x="57711" y="0"/>
                    </a:moveTo>
                    <a:lnTo>
                      <a:pt x="1744212" y="0"/>
                    </a:lnTo>
                    <a:cubicBezTo>
                      <a:pt x="1759518" y="0"/>
                      <a:pt x="1774197" y="6080"/>
                      <a:pt x="1785020" y="16903"/>
                    </a:cubicBezTo>
                    <a:cubicBezTo>
                      <a:pt x="1795843" y="27726"/>
                      <a:pt x="1801923" y="42405"/>
                      <a:pt x="1801923" y="57711"/>
                    </a:cubicBezTo>
                    <a:lnTo>
                      <a:pt x="1801923" y="179108"/>
                    </a:lnTo>
                    <a:cubicBezTo>
                      <a:pt x="1801923" y="194414"/>
                      <a:pt x="1795843" y="209093"/>
                      <a:pt x="1785020" y="219916"/>
                    </a:cubicBezTo>
                    <a:cubicBezTo>
                      <a:pt x="1774197" y="230739"/>
                      <a:pt x="1759518" y="236819"/>
                      <a:pt x="1744212" y="236819"/>
                    </a:cubicBezTo>
                    <a:lnTo>
                      <a:pt x="57711" y="236819"/>
                    </a:lnTo>
                    <a:cubicBezTo>
                      <a:pt x="42405" y="236819"/>
                      <a:pt x="27726" y="230739"/>
                      <a:pt x="16903" y="219916"/>
                    </a:cubicBezTo>
                    <a:cubicBezTo>
                      <a:pt x="6080" y="209093"/>
                      <a:pt x="0" y="194414"/>
                      <a:pt x="0" y="179108"/>
                    </a:cubicBezTo>
                    <a:lnTo>
                      <a:pt x="0" y="57711"/>
                    </a:lnTo>
                    <a:cubicBezTo>
                      <a:pt x="0" y="42405"/>
                      <a:pt x="6080" y="27726"/>
                      <a:pt x="16903" y="16903"/>
                    </a:cubicBezTo>
                    <a:cubicBezTo>
                      <a:pt x="27726" y="6080"/>
                      <a:pt x="42405" y="0"/>
                      <a:pt x="5771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801923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96523" y="199821"/>
              <a:ext cx="8140929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2️⃣ Exploring the Data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67884" y="4798779"/>
            <a:ext cx="6841676" cy="899171"/>
            <a:chOff x="0" y="0"/>
            <a:chExt cx="9122235" cy="1198895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122235" cy="1198895"/>
              <a:chOff x="0" y="0"/>
              <a:chExt cx="1801923" cy="23681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801923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801923">
                    <a:moveTo>
                      <a:pt x="57711" y="0"/>
                    </a:moveTo>
                    <a:lnTo>
                      <a:pt x="1744212" y="0"/>
                    </a:lnTo>
                    <a:cubicBezTo>
                      <a:pt x="1759518" y="0"/>
                      <a:pt x="1774197" y="6080"/>
                      <a:pt x="1785020" y="16903"/>
                    </a:cubicBezTo>
                    <a:cubicBezTo>
                      <a:pt x="1795843" y="27726"/>
                      <a:pt x="1801923" y="42405"/>
                      <a:pt x="1801923" y="57711"/>
                    </a:cubicBezTo>
                    <a:lnTo>
                      <a:pt x="1801923" y="179108"/>
                    </a:lnTo>
                    <a:cubicBezTo>
                      <a:pt x="1801923" y="194414"/>
                      <a:pt x="1795843" y="209093"/>
                      <a:pt x="1785020" y="219916"/>
                    </a:cubicBezTo>
                    <a:cubicBezTo>
                      <a:pt x="1774197" y="230739"/>
                      <a:pt x="1759518" y="236819"/>
                      <a:pt x="1744212" y="236819"/>
                    </a:cubicBezTo>
                    <a:lnTo>
                      <a:pt x="57711" y="236819"/>
                    </a:lnTo>
                    <a:cubicBezTo>
                      <a:pt x="42405" y="236819"/>
                      <a:pt x="27726" y="230739"/>
                      <a:pt x="16903" y="219916"/>
                    </a:cubicBezTo>
                    <a:cubicBezTo>
                      <a:pt x="6080" y="209093"/>
                      <a:pt x="0" y="194414"/>
                      <a:pt x="0" y="179108"/>
                    </a:cubicBezTo>
                    <a:lnTo>
                      <a:pt x="0" y="57711"/>
                    </a:lnTo>
                    <a:cubicBezTo>
                      <a:pt x="0" y="42405"/>
                      <a:pt x="6080" y="27726"/>
                      <a:pt x="16903" y="16903"/>
                    </a:cubicBezTo>
                    <a:cubicBezTo>
                      <a:pt x="27726" y="6080"/>
                      <a:pt x="42405" y="0"/>
                      <a:pt x="5771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801923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596523" y="199821"/>
              <a:ext cx="8140929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3️⃣ Connecting Data Sources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67884" y="6105298"/>
            <a:ext cx="6841676" cy="899171"/>
            <a:chOff x="0" y="0"/>
            <a:chExt cx="9122235" cy="1198895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122235" cy="1198895"/>
              <a:chOff x="0" y="0"/>
              <a:chExt cx="1801923" cy="23681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01923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801923">
                    <a:moveTo>
                      <a:pt x="57711" y="0"/>
                    </a:moveTo>
                    <a:lnTo>
                      <a:pt x="1744212" y="0"/>
                    </a:lnTo>
                    <a:cubicBezTo>
                      <a:pt x="1759518" y="0"/>
                      <a:pt x="1774197" y="6080"/>
                      <a:pt x="1785020" y="16903"/>
                    </a:cubicBezTo>
                    <a:cubicBezTo>
                      <a:pt x="1795843" y="27726"/>
                      <a:pt x="1801923" y="42405"/>
                      <a:pt x="1801923" y="57711"/>
                    </a:cubicBezTo>
                    <a:lnTo>
                      <a:pt x="1801923" y="179108"/>
                    </a:lnTo>
                    <a:cubicBezTo>
                      <a:pt x="1801923" y="194414"/>
                      <a:pt x="1795843" y="209093"/>
                      <a:pt x="1785020" y="219916"/>
                    </a:cubicBezTo>
                    <a:cubicBezTo>
                      <a:pt x="1774197" y="230739"/>
                      <a:pt x="1759518" y="236819"/>
                      <a:pt x="1744212" y="236819"/>
                    </a:cubicBezTo>
                    <a:lnTo>
                      <a:pt x="57711" y="236819"/>
                    </a:lnTo>
                    <a:cubicBezTo>
                      <a:pt x="42405" y="236819"/>
                      <a:pt x="27726" y="230739"/>
                      <a:pt x="16903" y="219916"/>
                    </a:cubicBezTo>
                    <a:cubicBezTo>
                      <a:pt x="6080" y="209093"/>
                      <a:pt x="0" y="194414"/>
                      <a:pt x="0" y="179108"/>
                    </a:cubicBezTo>
                    <a:lnTo>
                      <a:pt x="0" y="57711"/>
                    </a:lnTo>
                    <a:cubicBezTo>
                      <a:pt x="0" y="42405"/>
                      <a:pt x="6080" y="27726"/>
                      <a:pt x="16903" y="16903"/>
                    </a:cubicBezTo>
                    <a:cubicBezTo>
                      <a:pt x="27726" y="6080"/>
                      <a:pt x="42405" y="0"/>
                      <a:pt x="5771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38100"/>
                <a:ext cx="1801923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596523" y="199821"/>
              <a:ext cx="8140929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4️⃣ Data Cleaning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67884" y="7411816"/>
            <a:ext cx="6841676" cy="899171"/>
            <a:chOff x="0" y="0"/>
            <a:chExt cx="9122235" cy="1198895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9122235" cy="1198895"/>
              <a:chOff x="0" y="0"/>
              <a:chExt cx="1801923" cy="236819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801923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801923">
                    <a:moveTo>
                      <a:pt x="57711" y="0"/>
                    </a:moveTo>
                    <a:lnTo>
                      <a:pt x="1744212" y="0"/>
                    </a:lnTo>
                    <a:cubicBezTo>
                      <a:pt x="1759518" y="0"/>
                      <a:pt x="1774197" y="6080"/>
                      <a:pt x="1785020" y="16903"/>
                    </a:cubicBezTo>
                    <a:cubicBezTo>
                      <a:pt x="1795843" y="27726"/>
                      <a:pt x="1801923" y="42405"/>
                      <a:pt x="1801923" y="57711"/>
                    </a:cubicBezTo>
                    <a:lnTo>
                      <a:pt x="1801923" y="179108"/>
                    </a:lnTo>
                    <a:cubicBezTo>
                      <a:pt x="1801923" y="194414"/>
                      <a:pt x="1795843" y="209093"/>
                      <a:pt x="1785020" y="219916"/>
                    </a:cubicBezTo>
                    <a:cubicBezTo>
                      <a:pt x="1774197" y="230739"/>
                      <a:pt x="1759518" y="236819"/>
                      <a:pt x="1744212" y="236819"/>
                    </a:cubicBezTo>
                    <a:lnTo>
                      <a:pt x="57711" y="236819"/>
                    </a:lnTo>
                    <a:cubicBezTo>
                      <a:pt x="42405" y="236819"/>
                      <a:pt x="27726" y="230739"/>
                      <a:pt x="16903" y="219916"/>
                    </a:cubicBezTo>
                    <a:cubicBezTo>
                      <a:pt x="6080" y="209093"/>
                      <a:pt x="0" y="194414"/>
                      <a:pt x="0" y="179108"/>
                    </a:cubicBezTo>
                    <a:lnTo>
                      <a:pt x="0" y="57711"/>
                    </a:lnTo>
                    <a:cubicBezTo>
                      <a:pt x="0" y="42405"/>
                      <a:pt x="6080" y="27726"/>
                      <a:pt x="16903" y="16903"/>
                    </a:cubicBezTo>
                    <a:cubicBezTo>
                      <a:pt x="27726" y="6080"/>
                      <a:pt x="42405" y="0"/>
                      <a:pt x="5771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801923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596523" y="199821"/>
              <a:ext cx="8140929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5️⃣ Building the Data Model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277084" y="2185742"/>
            <a:ext cx="7292245" cy="899171"/>
            <a:chOff x="0" y="0"/>
            <a:chExt cx="9722994" cy="1198895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9722994" cy="1198895"/>
              <a:chOff x="0" y="0"/>
              <a:chExt cx="1920591" cy="236819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920591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920591">
                    <a:moveTo>
                      <a:pt x="54145" y="0"/>
                    </a:moveTo>
                    <a:lnTo>
                      <a:pt x="1866447" y="0"/>
                    </a:lnTo>
                    <a:cubicBezTo>
                      <a:pt x="1896350" y="0"/>
                      <a:pt x="1920591" y="24241"/>
                      <a:pt x="1920591" y="54145"/>
                    </a:cubicBezTo>
                    <a:lnTo>
                      <a:pt x="1920591" y="182674"/>
                    </a:lnTo>
                    <a:cubicBezTo>
                      <a:pt x="1920591" y="212577"/>
                      <a:pt x="1896350" y="236819"/>
                      <a:pt x="1866447" y="236819"/>
                    </a:cubicBezTo>
                    <a:lnTo>
                      <a:pt x="54145" y="236819"/>
                    </a:lnTo>
                    <a:cubicBezTo>
                      <a:pt x="24241" y="236819"/>
                      <a:pt x="0" y="212577"/>
                      <a:pt x="0" y="182674"/>
                    </a:cubicBezTo>
                    <a:lnTo>
                      <a:pt x="0" y="54145"/>
                    </a:lnTo>
                    <a:cubicBezTo>
                      <a:pt x="0" y="24241"/>
                      <a:pt x="24241" y="0"/>
                      <a:pt x="5414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920591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635808" y="199821"/>
              <a:ext cx="8677062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6️⃣ Transforming Data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277084" y="3492260"/>
            <a:ext cx="7292245" cy="899171"/>
            <a:chOff x="0" y="0"/>
            <a:chExt cx="9722994" cy="1198895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9722994" cy="1198895"/>
              <a:chOff x="0" y="0"/>
              <a:chExt cx="1920591" cy="23681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920591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920591">
                    <a:moveTo>
                      <a:pt x="54145" y="0"/>
                    </a:moveTo>
                    <a:lnTo>
                      <a:pt x="1866447" y="0"/>
                    </a:lnTo>
                    <a:cubicBezTo>
                      <a:pt x="1896350" y="0"/>
                      <a:pt x="1920591" y="24241"/>
                      <a:pt x="1920591" y="54145"/>
                    </a:cubicBezTo>
                    <a:lnTo>
                      <a:pt x="1920591" y="182674"/>
                    </a:lnTo>
                    <a:cubicBezTo>
                      <a:pt x="1920591" y="212577"/>
                      <a:pt x="1896350" y="236819"/>
                      <a:pt x="1866447" y="236819"/>
                    </a:cubicBezTo>
                    <a:lnTo>
                      <a:pt x="54145" y="236819"/>
                    </a:lnTo>
                    <a:cubicBezTo>
                      <a:pt x="24241" y="236819"/>
                      <a:pt x="0" y="212577"/>
                      <a:pt x="0" y="182674"/>
                    </a:cubicBezTo>
                    <a:lnTo>
                      <a:pt x="0" y="54145"/>
                    </a:lnTo>
                    <a:cubicBezTo>
                      <a:pt x="0" y="24241"/>
                      <a:pt x="24241" y="0"/>
                      <a:pt x="5414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1920591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635808" y="199821"/>
              <a:ext cx="8677062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7️⃣ Creating DAX   Calculations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277084" y="4798779"/>
            <a:ext cx="7292245" cy="899171"/>
            <a:chOff x="0" y="0"/>
            <a:chExt cx="9722994" cy="1198895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9722994" cy="1198895"/>
              <a:chOff x="0" y="0"/>
              <a:chExt cx="1920591" cy="236819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920591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920591">
                    <a:moveTo>
                      <a:pt x="54145" y="0"/>
                    </a:moveTo>
                    <a:lnTo>
                      <a:pt x="1866447" y="0"/>
                    </a:lnTo>
                    <a:cubicBezTo>
                      <a:pt x="1896350" y="0"/>
                      <a:pt x="1920591" y="24241"/>
                      <a:pt x="1920591" y="54145"/>
                    </a:cubicBezTo>
                    <a:lnTo>
                      <a:pt x="1920591" y="182674"/>
                    </a:lnTo>
                    <a:cubicBezTo>
                      <a:pt x="1920591" y="212577"/>
                      <a:pt x="1896350" y="236819"/>
                      <a:pt x="1866447" y="236819"/>
                    </a:cubicBezTo>
                    <a:lnTo>
                      <a:pt x="54145" y="236819"/>
                    </a:lnTo>
                    <a:cubicBezTo>
                      <a:pt x="24241" y="236819"/>
                      <a:pt x="0" y="212577"/>
                      <a:pt x="0" y="182674"/>
                    </a:cubicBezTo>
                    <a:lnTo>
                      <a:pt x="0" y="54145"/>
                    </a:lnTo>
                    <a:cubicBezTo>
                      <a:pt x="0" y="24241"/>
                      <a:pt x="24241" y="0"/>
                      <a:pt x="5414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0" y="-38100"/>
                <a:ext cx="1920591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635808" y="199821"/>
              <a:ext cx="8677062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8️⃣ Designing the Dashboard 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277084" y="6105298"/>
            <a:ext cx="7292245" cy="899171"/>
            <a:chOff x="0" y="0"/>
            <a:chExt cx="9722994" cy="1198895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9722994" cy="1198895"/>
              <a:chOff x="0" y="0"/>
              <a:chExt cx="1920591" cy="236819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920591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920591">
                    <a:moveTo>
                      <a:pt x="54145" y="0"/>
                    </a:moveTo>
                    <a:lnTo>
                      <a:pt x="1866447" y="0"/>
                    </a:lnTo>
                    <a:cubicBezTo>
                      <a:pt x="1896350" y="0"/>
                      <a:pt x="1920591" y="24241"/>
                      <a:pt x="1920591" y="54145"/>
                    </a:cubicBezTo>
                    <a:lnTo>
                      <a:pt x="1920591" y="182674"/>
                    </a:lnTo>
                    <a:cubicBezTo>
                      <a:pt x="1920591" y="212577"/>
                      <a:pt x="1896350" y="236819"/>
                      <a:pt x="1866447" y="236819"/>
                    </a:cubicBezTo>
                    <a:lnTo>
                      <a:pt x="54145" y="236819"/>
                    </a:lnTo>
                    <a:cubicBezTo>
                      <a:pt x="24241" y="236819"/>
                      <a:pt x="0" y="212577"/>
                      <a:pt x="0" y="182674"/>
                    </a:cubicBezTo>
                    <a:lnTo>
                      <a:pt x="0" y="54145"/>
                    </a:lnTo>
                    <a:cubicBezTo>
                      <a:pt x="0" y="24241"/>
                      <a:pt x="24241" y="0"/>
                      <a:pt x="5414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1920591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635808" y="199821"/>
              <a:ext cx="8677062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9️⃣ Formatting Visuals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0277084" y="7411816"/>
            <a:ext cx="7292245" cy="899171"/>
            <a:chOff x="0" y="0"/>
            <a:chExt cx="9722994" cy="119889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9722994" cy="1198895"/>
              <a:chOff x="0" y="0"/>
              <a:chExt cx="1920591" cy="236819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1920591" cy="236819"/>
              </a:xfrm>
              <a:custGeom>
                <a:avLst/>
                <a:gdLst/>
                <a:ahLst/>
                <a:cxnLst/>
                <a:rect r="r" b="b" t="t" l="l"/>
                <a:pathLst>
                  <a:path h="236819" w="1920591">
                    <a:moveTo>
                      <a:pt x="54145" y="0"/>
                    </a:moveTo>
                    <a:lnTo>
                      <a:pt x="1866447" y="0"/>
                    </a:lnTo>
                    <a:cubicBezTo>
                      <a:pt x="1896350" y="0"/>
                      <a:pt x="1920591" y="24241"/>
                      <a:pt x="1920591" y="54145"/>
                    </a:cubicBezTo>
                    <a:lnTo>
                      <a:pt x="1920591" y="182674"/>
                    </a:lnTo>
                    <a:cubicBezTo>
                      <a:pt x="1920591" y="212577"/>
                      <a:pt x="1896350" y="236819"/>
                      <a:pt x="1866447" y="236819"/>
                    </a:cubicBezTo>
                    <a:lnTo>
                      <a:pt x="54145" y="236819"/>
                    </a:lnTo>
                    <a:cubicBezTo>
                      <a:pt x="24241" y="236819"/>
                      <a:pt x="0" y="212577"/>
                      <a:pt x="0" y="182674"/>
                    </a:cubicBezTo>
                    <a:lnTo>
                      <a:pt x="0" y="54145"/>
                    </a:lnTo>
                    <a:cubicBezTo>
                      <a:pt x="0" y="24241"/>
                      <a:pt x="24241" y="0"/>
                      <a:pt x="54145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38100"/>
                <a:ext cx="1920591" cy="2749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635808" y="199821"/>
              <a:ext cx="8677062" cy="7421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D13B53"/>
                  </a:solidFill>
                  <a:latin typeface="Be Vietnam"/>
                  <a:ea typeface="Be Vietnam"/>
                  <a:cs typeface="Be Vietnam"/>
                  <a:sym typeface="Be Vietnam"/>
                </a:rPr>
                <a:t>🔟 Building the Final Report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92495" y="2162441"/>
            <a:ext cx="4787355" cy="8124559"/>
          </a:xfrm>
          <a:custGeom>
            <a:avLst/>
            <a:gdLst/>
            <a:ahLst/>
            <a:cxnLst/>
            <a:rect r="r" b="b" t="t" l="l"/>
            <a:pathLst>
              <a:path h="8124559" w="4787355">
                <a:moveTo>
                  <a:pt x="0" y="0"/>
                </a:moveTo>
                <a:lnTo>
                  <a:pt x="4787355" y="0"/>
                </a:lnTo>
                <a:lnTo>
                  <a:pt x="4787355" y="8124559"/>
                </a:lnTo>
                <a:lnTo>
                  <a:pt x="0" y="8124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818459">
            <a:off x="-756751" y="-1028700"/>
            <a:ext cx="3875828" cy="4114800"/>
          </a:xfrm>
          <a:custGeom>
            <a:avLst/>
            <a:gdLst/>
            <a:ahLst/>
            <a:cxnLst/>
            <a:rect r="r" b="b" t="t" l="l"/>
            <a:pathLst>
              <a:path h="4114800" w="3875828">
                <a:moveTo>
                  <a:pt x="0" y="0"/>
                </a:moveTo>
                <a:lnTo>
                  <a:pt x="3875828" y="0"/>
                </a:lnTo>
                <a:lnTo>
                  <a:pt x="3875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51236" y="165100"/>
            <a:ext cx="1213493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Business Requirement &amp; KPI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07510" y="1302016"/>
            <a:ext cx="1256302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Develop a Power BI dashboard to enhance ER efficiency and provide actionable insights for better patient management and service optimization.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644" y="3430085"/>
            <a:ext cx="13653052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📊 Key KPIs: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Total Patients</a:t>
            </a: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– Tracks daily ER visits (Area Sparkline for trends).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Average Wait Time</a:t>
            </a: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– Monitors patient wait time before treatment (Spot fluctuations).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Patient Satisfaction Score</a:t>
            </a: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– Measures daily patient experience (Identify service gaps).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Patients Referred</a:t>
            </a: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– Tracks referrals to departments (Optimize resource allocation).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63644" y="7585803"/>
            <a:ext cx="1415264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🔍 Goal: Improve hospital efficiency, reduce wait times, and enhance patient experience.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1718" y="544513"/>
            <a:ext cx="1577693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Dashboard 1: Monthly Pulse 📊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9655" y="2158092"/>
            <a:ext cx="15808689" cy="655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🔍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Objective: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Uncover monthly trends to spot key patterns and areas needing improvement.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📊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Key Insights to Explore: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🔹 Admission Trends: Compare admitted vs. non-admitted patients.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🔹 Age Breakdown: Group patients into 10-year intervals.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🔹 Referral Insights: Track department-wise referral trends.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🔹 Timeliness Check: Measure % of patients seen within 30 minutes.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🔹 Gender &amp; Race Distribution: Understand patient demographics.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🔹 Time Patterns: Analyze patient volume by day and hour.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A closer look at these trends can drive better decision-making and efficiency! 🚀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300" y="544513"/>
            <a:ext cx="1577693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Dashboard 2: Comprehensive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9655" y="2703105"/>
            <a:ext cx="15808689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🔍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Objective: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Gai</a:t>
            </a: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n a bird’s-eye view of hospital performance over a selected time frame.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📊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Key Insights: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A customizable date range provides flexibility in trend analysis.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Aggregated metrics offer a broader perspective beyond the monthly snapshot.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Helps identify long-term patterns and operational efficiency.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🚀</a:t>
            </a: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Bringing Clarity to Data-Driven Decisions!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300" y="544513"/>
            <a:ext cx="1577693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Dashboard 3: Know Your Patients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9655" y="2158092"/>
            <a:ext cx="15808689" cy="787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🔍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Objective: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Gain in-depth insights into each patient’s journey, enabling detailed analysis and better decision-making.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📊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Key Insights: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 A structured grid capturing critical patient details: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Unique ID &amp; Full Name – Identifying individuals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Gender &amp; Age – Understanding demographics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Admission Date &amp; Status – Tracking hospital stays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Race &amp; Department Referral – Spotting trends in care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✅ Wait Time – Evaluating efficiency in emergency response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🔎 Every patient has a story—this dashboard helps bring those stories to light through data.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6300" y="544513"/>
            <a:ext cx="1577693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Dashboard 4: Critical Insights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9655" y="2589560"/>
            <a:ext cx="15808689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🔍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 Objective: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Bringing together key takeaways from all dashboards to deliver clear, impactful, and data-driven insights for decision-makers.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📊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What’s Inside?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A comprehensive overview of critical metrics, highlighting trends, anomalies, and actionable strategies to enhance ER efficiency and patient care.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🚀 </a:t>
            </a:r>
            <a:r>
              <a:rPr lang="en-US" sz="2499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Why It Matters?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D13B53"/>
                </a:solidFill>
                <a:latin typeface="Be Vietnam"/>
                <a:ea typeface="Be Vietnam"/>
                <a:cs typeface="Be Vietnam"/>
                <a:sym typeface="Be Vietnam"/>
              </a:rPr>
              <a:t>Simplifies complex data into meaningful, easy-to-act-on recommendations, helping hospitals streamline operations and improve patient outcomes.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004184" cy="10287000"/>
            <a:chOff x="0" y="0"/>
            <a:chExt cx="13338912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583" t="0" r="17583" b="0"/>
            <a:stretch>
              <a:fillRect/>
            </a:stretch>
          </p:blipFill>
          <p:spPr>
            <a:xfrm flipH="false" flipV="false">
              <a:off x="0" y="0"/>
              <a:ext cx="13338912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0687393" y="8636480"/>
            <a:ext cx="621820" cy="621820"/>
          </a:xfrm>
          <a:custGeom>
            <a:avLst/>
            <a:gdLst/>
            <a:ahLst/>
            <a:cxnLst/>
            <a:rect r="r" b="b" t="t" l="l"/>
            <a:pathLst>
              <a:path h="621820" w="621820">
                <a:moveTo>
                  <a:pt x="0" y="0"/>
                </a:moveTo>
                <a:lnTo>
                  <a:pt x="621820" y="0"/>
                </a:lnTo>
                <a:lnTo>
                  <a:pt x="621820" y="621820"/>
                </a:lnTo>
                <a:lnTo>
                  <a:pt x="0" y="621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42830" y="7511566"/>
            <a:ext cx="566383" cy="566383"/>
          </a:xfrm>
          <a:custGeom>
            <a:avLst/>
            <a:gdLst/>
            <a:ahLst/>
            <a:cxnLst/>
            <a:rect r="r" b="b" t="t" l="l"/>
            <a:pathLst>
              <a:path h="566383" w="566383">
                <a:moveTo>
                  <a:pt x="0" y="0"/>
                </a:moveTo>
                <a:lnTo>
                  <a:pt x="566383" y="0"/>
                </a:lnTo>
                <a:lnTo>
                  <a:pt x="566383" y="566383"/>
                </a:lnTo>
                <a:lnTo>
                  <a:pt x="0" y="5663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578692" y="2980584"/>
            <a:ext cx="5233966" cy="135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6"/>
              </a:lnSpc>
              <a:spcBef>
                <a:spcPct val="0"/>
              </a:spcBef>
            </a:pPr>
            <a:r>
              <a:rPr lang="en-US" sz="8033" b="true">
                <a:solidFill>
                  <a:srgbClr val="D13B5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Thankyou!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78692" y="8702915"/>
            <a:ext cx="17260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u="sng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  <a:hlinkClick r:id="rId5" tooltip="https://github.com/khushiojha19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78692" y="7559807"/>
            <a:ext cx="154441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u="sng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  <a:hlinkClick r:id="rId6" tooltip="https://www.linkedin.com/in/khushiojha19/"/>
              </a:rPr>
              <a:t>LinkedIn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DAGfc3Hm33Y</dc:identifier>
  <dcterms:modified xsi:type="dcterms:W3CDTF">2011-08-01T06:04:30Z</dcterms:modified>
  <cp:revision>1</cp:revision>
  <dc:title>Emergency_Care_Business_Questions</dc:title>
</cp:coreProperties>
</file>