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2"/>
  </p:notesMasterIdLst>
  <p:sldIdLst>
    <p:sldId id="278" r:id="rId5"/>
    <p:sldId id="279" r:id="rId6"/>
    <p:sldId id="280" r:id="rId7"/>
    <p:sldId id="281" r:id="rId8"/>
    <p:sldId id="294" r:id="rId9"/>
    <p:sldId id="295" r:id="rId10"/>
    <p:sldId id="296" r:id="rId11"/>
    <p:sldId id="284" r:id="rId12"/>
    <p:sldId id="300" r:id="rId13"/>
    <p:sldId id="297" r:id="rId14"/>
    <p:sldId id="298" r:id="rId15"/>
    <p:sldId id="299" r:id="rId16"/>
    <p:sldId id="301" r:id="rId17"/>
    <p:sldId id="302" r:id="rId18"/>
    <p:sldId id="282" r:id="rId19"/>
    <p:sldId id="292" r:id="rId20"/>
    <p:sldId id="293"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9" autoAdjust="0"/>
  </p:normalViewPr>
  <p:slideViewPr>
    <p:cSldViewPr snapToGrid="0" snapToObjects="1">
      <p:cViewPr varScale="1">
        <p:scale>
          <a:sx n="72" d="100"/>
          <a:sy n="72" d="100"/>
        </p:scale>
        <p:origin x="660"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R PROGRAMMING</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BC5D9C-0270-4F1C-B320-1438951E94F6}"/>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6" name="Footer Placeholder 3">
            <a:extLst>
              <a:ext uri="{FF2B5EF4-FFF2-40B4-BE49-F238E27FC236}">
                <a16:creationId xmlns:a16="http://schemas.microsoft.com/office/drawing/2014/main" id="{E77BB7CA-C84B-464B-8FDD-20BA07213287}"/>
              </a:ext>
            </a:extLst>
          </p:cNvPr>
          <p:cNvSpPr>
            <a:spLocks noGrp="1"/>
          </p:cNvSpPr>
          <p:nvPr>
            <p:ph sz="half" idx="1"/>
          </p:nvPr>
        </p:nvSpPr>
        <p:spPr>
          <a:xfrm>
            <a:off x="1192696" y="457200"/>
            <a:ext cx="8823941" cy="4576422"/>
          </a:xfrm>
        </p:spPr>
        <p:txBody>
          <a:bodyPr/>
          <a:lstStyle/>
          <a:p>
            <a:r>
              <a:rPr lang="en-US" dirty="0"/>
              <a:t>INPUT</a:t>
            </a:r>
          </a:p>
          <a:p>
            <a:endParaRPr lang="en-US" dirty="0"/>
          </a:p>
        </p:txBody>
      </p:sp>
      <p:pic>
        <p:nvPicPr>
          <p:cNvPr id="6146" name="Picture 2">
            <a:extLst>
              <a:ext uri="{FF2B5EF4-FFF2-40B4-BE49-F238E27FC236}">
                <a16:creationId xmlns:a16="http://schemas.microsoft.com/office/drawing/2014/main" id="{98D0EF28-A5ED-4EBF-BE0C-92E0301C1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422" y="1235052"/>
            <a:ext cx="8400874" cy="497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94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92CFE4-D41E-4817-8EDD-1E888EB391FB}"/>
              </a:ext>
            </a:extLst>
          </p:cNvPr>
          <p:cNvSpPr>
            <a:spLocks noGrp="1"/>
          </p:cNvSpPr>
          <p:nvPr>
            <p:ph sz="half" idx="1"/>
          </p:nvPr>
        </p:nvSpPr>
        <p:spPr>
          <a:xfrm>
            <a:off x="596878" y="824418"/>
            <a:ext cx="10680192" cy="2834640"/>
          </a:xfrm>
        </p:spPr>
        <p:txBody>
          <a:bodyPr/>
          <a:lstStyle/>
          <a:p>
            <a:r>
              <a:rPr lang="en-US" dirty="0"/>
              <a:t>OUTPUT</a:t>
            </a:r>
          </a:p>
          <a:p>
            <a:endParaRPr lang="en-IN" dirty="0"/>
          </a:p>
        </p:txBody>
      </p:sp>
      <p:sp>
        <p:nvSpPr>
          <p:cNvPr id="5" name="Slide Number Placeholder 4">
            <a:extLst>
              <a:ext uri="{FF2B5EF4-FFF2-40B4-BE49-F238E27FC236}">
                <a16:creationId xmlns:a16="http://schemas.microsoft.com/office/drawing/2014/main" id="{A25778B3-BC2C-4E31-AFB6-01B9A7EEE3BA}"/>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7170" name="Picture 2">
            <a:extLst>
              <a:ext uri="{FF2B5EF4-FFF2-40B4-BE49-F238E27FC236}">
                <a16:creationId xmlns:a16="http://schemas.microsoft.com/office/drawing/2014/main" id="{094DBC25-8AAD-458A-8D63-7DDB99F9D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895" y="1211124"/>
            <a:ext cx="9209731" cy="5380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657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CB9B-A8FF-4A7E-ADC7-CC55AA31EC04}"/>
              </a:ext>
            </a:extLst>
          </p:cNvPr>
          <p:cNvSpPr>
            <a:spLocks noGrp="1"/>
          </p:cNvSpPr>
          <p:nvPr>
            <p:ph type="title"/>
          </p:nvPr>
        </p:nvSpPr>
        <p:spPr>
          <a:xfrm>
            <a:off x="755904" y="73152"/>
            <a:ext cx="10671048" cy="768096"/>
          </a:xfrm>
        </p:spPr>
        <p:txBody>
          <a:bodyPr/>
          <a:lstStyle/>
          <a:p>
            <a:r>
              <a:rPr lang="en-US" dirty="0"/>
              <a:t>DATA VISUALISATION</a:t>
            </a:r>
            <a:endParaRPr lang="en-IN" dirty="0"/>
          </a:p>
        </p:txBody>
      </p:sp>
      <p:sp>
        <p:nvSpPr>
          <p:cNvPr id="3" name="Content Placeholder 2">
            <a:extLst>
              <a:ext uri="{FF2B5EF4-FFF2-40B4-BE49-F238E27FC236}">
                <a16:creationId xmlns:a16="http://schemas.microsoft.com/office/drawing/2014/main" id="{B557A5BB-A372-4076-9399-272C7AF3AD8D}"/>
              </a:ext>
            </a:extLst>
          </p:cNvPr>
          <p:cNvSpPr>
            <a:spLocks noGrp="1"/>
          </p:cNvSpPr>
          <p:nvPr>
            <p:ph sz="half" idx="1"/>
          </p:nvPr>
        </p:nvSpPr>
        <p:spPr>
          <a:xfrm>
            <a:off x="510540" y="907599"/>
            <a:ext cx="10680192" cy="2834640"/>
          </a:xfrm>
        </p:spPr>
        <p:txBody>
          <a:bodyPr/>
          <a:lstStyle/>
          <a:p>
            <a:r>
              <a:rPr lang="en-US" dirty="0"/>
              <a:t>INPUT                                                                                                     OUTPUT</a:t>
            </a:r>
          </a:p>
          <a:p>
            <a:endParaRPr lang="en-US" dirty="0"/>
          </a:p>
          <a:p>
            <a:endParaRPr lang="en-IN" dirty="0"/>
          </a:p>
        </p:txBody>
      </p:sp>
      <p:sp>
        <p:nvSpPr>
          <p:cNvPr id="5" name="Slide Number Placeholder 4">
            <a:extLst>
              <a:ext uri="{FF2B5EF4-FFF2-40B4-BE49-F238E27FC236}">
                <a16:creationId xmlns:a16="http://schemas.microsoft.com/office/drawing/2014/main" id="{CA19FDD1-EB8F-476B-BBFF-B31DFDA4A623}"/>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9218" name="Picture 2">
            <a:extLst>
              <a:ext uri="{FF2B5EF4-FFF2-40B4-BE49-F238E27FC236}">
                <a16:creationId xmlns:a16="http://schemas.microsoft.com/office/drawing/2014/main" id="{34076765-AAC7-4587-9CA2-83F03FF96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664" y="1334891"/>
            <a:ext cx="6359172" cy="347564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33301D5B-8E95-479C-B894-8F6FFD3B5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2260" y="1334891"/>
            <a:ext cx="50292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915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2373B-E8AC-4D81-B21C-548EF7B19435}"/>
              </a:ext>
            </a:extLst>
          </p:cNvPr>
          <p:cNvSpPr>
            <a:spLocks noGrp="1"/>
          </p:cNvSpPr>
          <p:nvPr>
            <p:ph sz="half" idx="1"/>
          </p:nvPr>
        </p:nvSpPr>
        <p:spPr>
          <a:xfrm>
            <a:off x="371591" y="307741"/>
            <a:ext cx="10680192" cy="2834640"/>
          </a:xfrm>
        </p:spPr>
        <p:txBody>
          <a:bodyPr/>
          <a:lstStyle/>
          <a:p>
            <a:r>
              <a:rPr lang="en-US" dirty="0"/>
              <a:t>INPUT</a:t>
            </a:r>
          </a:p>
          <a:p>
            <a:endParaRPr lang="en-US" dirty="0"/>
          </a:p>
          <a:p>
            <a:endParaRPr lang="en-IN" dirty="0"/>
          </a:p>
        </p:txBody>
      </p:sp>
      <p:sp>
        <p:nvSpPr>
          <p:cNvPr id="5" name="Slide Number Placeholder 4">
            <a:extLst>
              <a:ext uri="{FF2B5EF4-FFF2-40B4-BE49-F238E27FC236}">
                <a16:creationId xmlns:a16="http://schemas.microsoft.com/office/drawing/2014/main" id="{8AB0F58B-5E1E-4CC8-B9FF-B69974156FE1}"/>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10242" name="Picture 2">
            <a:extLst>
              <a:ext uri="{FF2B5EF4-FFF2-40B4-BE49-F238E27FC236}">
                <a16:creationId xmlns:a16="http://schemas.microsoft.com/office/drawing/2014/main" id="{810A1CA3-C8B6-44F6-AAF5-F74387892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591" y="980206"/>
            <a:ext cx="7614823" cy="341951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9E18940E-82A3-4335-A1FA-E5A6A8E343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2752" y="2822713"/>
            <a:ext cx="5279248" cy="403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23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361473B-3DEF-4F8D-A996-90DB6DA9656F}"/>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6" name="Content Placeholder 2">
            <a:extLst>
              <a:ext uri="{FF2B5EF4-FFF2-40B4-BE49-F238E27FC236}">
                <a16:creationId xmlns:a16="http://schemas.microsoft.com/office/drawing/2014/main" id="{5B069A65-439B-4CBA-A8A2-D252257E512E}"/>
              </a:ext>
            </a:extLst>
          </p:cNvPr>
          <p:cNvSpPr>
            <a:spLocks noGrp="1"/>
          </p:cNvSpPr>
          <p:nvPr>
            <p:ph sz="half" idx="1"/>
          </p:nvPr>
        </p:nvSpPr>
        <p:spPr>
          <a:xfrm>
            <a:off x="159556" y="161809"/>
            <a:ext cx="10680192" cy="2834640"/>
          </a:xfrm>
        </p:spPr>
        <p:txBody>
          <a:bodyPr/>
          <a:lstStyle/>
          <a:p>
            <a:r>
              <a:rPr lang="en-US" dirty="0"/>
              <a:t>INPUT</a:t>
            </a:r>
          </a:p>
          <a:p>
            <a:endParaRPr lang="en-IN" dirty="0"/>
          </a:p>
        </p:txBody>
      </p:sp>
      <p:pic>
        <p:nvPicPr>
          <p:cNvPr id="1026" name="Picture 2">
            <a:extLst>
              <a:ext uri="{FF2B5EF4-FFF2-40B4-BE49-F238E27FC236}">
                <a16:creationId xmlns:a16="http://schemas.microsoft.com/office/drawing/2014/main" id="{5BE133A1-BB0D-4B98-9292-89DBB1097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 y="594360"/>
            <a:ext cx="9142277" cy="32671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2549F77-C784-43B3-8C40-8DF4F8724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9453" y="3028950"/>
            <a:ext cx="4991100" cy="382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504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557671" y="507292"/>
            <a:ext cx="9488556" cy="5760986"/>
          </a:xfrm>
        </p:spPr>
        <p:txBody>
          <a:bodyPr/>
          <a:lstStyle/>
          <a:p>
            <a:pPr rtl="0" fontAlgn="base">
              <a:spcBef>
                <a:spcPts val="1500"/>
              </a:spcBef>
              <a:spcAft>
                <a:spcPts val="0"/>
              </a:spcAft>
              <a:buFont typeface="Arial" panose="020B0604020202020204" pitchFamily="34" charset="0"/>
              <a:buChar char="•"/>
            </a:pPr>
            <a:r>
              <a:rPr lang="en-US" sz="1800" b="1" i="0" u="none" strike="noStrike" dirty="0">
                <a:solidFill>
                  <a:schemeClr val="accent6">
                    <a:lumMod val="50000"/>
                  </a:schemeClr>
                </a:solidFill>
                <a:effectLst/>
                <a:latin typeface="Times New Roman" panose="02020603050405020304" pitchFamily="18" charset="0"/>
              </a:rPr>
              <a:t>                          </a:t>
            </a:r>
            <a:r>
              <a:rPr lang="en-US" sz="2800" b="1" i="0" u="none" strike="noStrike" dirty="0">
                <a:solidFill>
                  <a:schemeClr val="accent6">
                    <a:lumMod val="50000"/>
                  </a:schemeClr>
                </a:solidFill>
                <a:effectLst/>
                <a:latin typeface="Times New Roman" panose="02020603050405020304" pitchFamily="18" charset="0"/>
              </a:rPr>
              <a:t>INSIGHTS</a:t>
            </a:r>
            <a:br>
              <a:rPr lang="en-US" sz="1800" b="0" dirty="0">
                <a:solidFill>
                  <a:schemeClr val="accent6">
                    <a:lumMod val="50000"/>
                  </a:schemeClr>
                </a:solidFill>
                <a:effectLst/>
              </a:rPr>
            </a:br>
            <a:br>
              <a:rPr lang="en-US" sz="1800" b="0" dirty="0">
                <a:solidFill>
                  <a:schemeClr val="accent6">
                    <a:lumMod val="50000"/>
                  </a:schemeClr>
                </a:solidFill>
                <a:effectLst/>
              </a:rPr>
            </a:br>
            <a:r>
              <a:rPr lang="en-US" sz="1800" b="0" i="0" u="none" strike="noStrike" dirty="0">
                <a:solidFill>
                  <a:schemeClr val="accent6">
                    <a:lumMod val="50000"/>
                  </a:schemeClr>
                </a:solidFill>
                <a:effectLst/>
                <a:latin typeface="Times New Roman" panose="02020603050405020304" pitchFamily="18" charset="0"/>
              </a:rPr>
              <a:t> based on the dataset provided (featuring columns like "Age," "Gender," "Education Level," "Job Title," "Years of Experience," and "Salary"), I can suggest some general insights and visualizations that might be of interest:</a:t>
            </a:r>
            <a:br>
              <a:rPr lang="en-US" sz="1800" b="0" i="0" u="none" strike="noStrike" dirty="0">
                <a:solidFill>
                  <a:schemeClr val="accent6">
                    <a:lumMod val="50000"/>
                  </a:schemeClr>
                </a:solidFill>
                <a:effectLst/>
                <a:latin typeface="Times New Roman" panose="02020603050405020304" pitchFamily="18" charset="0"/>
              </a:rPr>
            </a:br>
            <a:r>
              <a:rPr lang="en-US" sz="1800" b="0" i="0" u="none" strike="noStrike" dirty="0">
                <a:solidFill>
                  <a:schemeClr val="accent6">
                    <a:lumMod val="50000"/>
                  </a:schemeClr>
                </a:solidFill>
                <a:effectLst/>
                <a:latin typeface="Times New Roman" panose="02020603050405020304" pitchFamily="18" charset="0"/>
              </a:rPr>
              <a:t>Age Distribution:</a:t>
            </a:r>
            <a:br>
              <a:rPr lang="en-US" sz="1800" b="0" i="0" u="none" strike="noStrike" dirty="0">
                <a:solidFill>
                  <a:schemeClr val="accent6">
                    <a:lumMod val="50000"/>
                  </a:schemeClr>
                </a:solidFill>
                <a:effectLst/>
                <a:latin typeface="Times New Roman" panose="02020603050405020304" pitchFamily="18" charset="0"/>
              </a:rPr>
            </a:br>
            <a:r>
              <a:rPr lang="en-US" sz="1800" b="0" i="0" u="none" strike="noStrike" dirty="0">
                <a:solidFill>
                  <a:schemeClr val="accent6">
                    <a:lumMod val="50000"/>
                  </a:schemeClr>
                </a:solidFill>
                <a:effectLst/>
                <a:latin typeface="Times New Roman" panose="02020603050405020304" pitchFamily="18" charset="0"/>
              </a:rPr>
              <a:t>Visualize the distribution of ages in the dataset using a histogram or a density plot. This can provide insights into the age demographics of the workforce.</a:t>
            </a:r>
            <a:br>
              <a:rPr lang="en-US" sz="1800" b="0" i="0" u="none" strike="noStrike" dirty="0">
                <a:solidFill>
                  <a:schemeClr val="accent6">
                    <a:lumMod val="50000"/>
                  </a:schemeClr>
                </a:solidFill>
                <a:effectLst/>
                <a:latin typeface="Times New Roman" panose="02020603050405020304" pitchFamily="18" charset="0"/>
              </a:rPr>
            </a:br>
            <a:r>
              <a:rPr lang="en-US" sz="1800" b="0" i="0" u="none" strike="noStrike" dirty="0">
                <a:solidFill>
                  <a:schemeClr val="accent6">
                    <a:lumMod val="50000"/>
                  </a:schemeClr>
                </a:solidFill>
                <a:effectLst/>
                <a:latin typeface="Times New Roman" panose="02020603050405020304" pitchFamily="18" charset="0"/>
              </a:rPr>
              <a:t>Gender Distribution:</a:t>
            </a:r>
            <a:br>
              <a:rPr lang="en-US" sz="1800" b="0" i="0" u="none" strike="noStrike" dirty="0">
                <a:solidFill>
                  <a:schemeClr val="accent6">
                    <a:lumMod val="50000"/>
                  </a:schemeClr>
                </a:solidFill>
                <a:effectLst/>
                <a:latin typeface="Times New Roman" panose="02020603050405020304" pitchFamily="18" charset="0"/>
              </a:rPr>
            </a:br>
            <a:r>
              <a:rPr lang="en-US" sz="1800" b="0" i="0" u="none" strike="noStrike" dirty="0">
                <a:solidFill>
                  <a:schemeClr val="accent6">
                    <a:lumMod val="50000"/>
                  </a:schemeClr>
                </a:solidFill>
                <a:effectLst/>
                <a:latin typeface="Times New Roman" panose="02020603050405020304" pitchFamily="18" charset="0"/>
              </a:rPr>
              <a:t>Create a pie chart or a bar plot to show the gender distribution in the dataset. This helps in understanding the gender balance within the sample.</a:t>
            </a:r>
            <a:br>
              <a:rPr lang="en-US" sz="1800" b="0" i="0" u="none" strike="noStrike" dirty="0">
                <a:solidFill>
                  <a:schemeClr val="accent6">
                    <a:lumMod val="50000"/>
                  </a:schemeClr>
                </a:solidFill>
                <a:effectLst/>
                <a:latin typeface="Times New Roman" panose="02020603050405020304" pitchFamily="18" charset="0"/>
              </a:rPr>
            </a:br>
            <a:r>
              <a:rPr lang="en-US" sz="1800" b="0" i="0" u="none" strike="noStrike" dirty="0">
                <a:solidFill>
                  <a:schemeClr val="accent6">
                    <a:lumMod val="50000"/>
                  </a:schemeClr>
                </a:solidFill>
                <a:effectLst/>
                <a:latin typeface="Times New Roman" panose="02020603050405020304" pitchFamily="18" charset="0"/>
              </a:rPr>
              <a:t>Education Level vs. Salary:</a:t>
            </a:r>
            <a:br>
              <a:rPr lang="en-US" sz="1800" b="0" i="0" u="none" strike="noStrike" dirty="0">
                <a:solidFill>
                  <a:schemeClr val="accent6">
                    <a:lumMod val="50000"/>
                  </a:schemeClr>
                </a:solidFill>
                <a:effectLst/>
                <a:latin typeface="Times New Roman" panose="02020603050405020304" pitchFamily="18" charset="0"/>
              </a:rPr>
            </a:br>
            <a:r>
              <a:rPr lang="en-US" sz="1800" b="0" i="0" u="none" strike="noStrike" dirty="0">
                <a:solidFill>
                  <a:schemeClr val="accent6">
                    <a:lumMod val="50000"/>
                  </a:schemeClr>
                </a:solidFill>
                <a:effectLst/>
                <a:latin typeface="Times New Roman" panose="02020603050405020304" pitchFamily="18" charset="0"/>
              </a:rPr>
              <a:t>Use a bar plot or box plot to compare the average salaries across different education levels. This can reveal if there's a correlation between education level and salary.</a:t>
            </a:r>
            <a:br>
              <a:rPr lang="en-US" sz="1800" b="0" i="0" u="none" strike="noStrike" dirty="0">
                <a:solidFill>
                  <a:schemeClr val="accent6">
                    <a:lumMod val="50000"/>
                  </a:schemeClr>
                </a:solidFill>
                <a:effectLst/>
                <a:latin typeface="Times New Roman" panose="02020603050405020304" pitchFamily="18" charset="0"/>
              </a:rPr>
            </a:br>
            <a:r>
              <a:rPr lang="en-US" sz="1800" b="0" i="0" u="none" strike="noStrike" dirty="0">
                <a:solidFill>
                  <a:schemeClr val="accent6">
                    <a:lumMod val="50000"/>
                  </a:schemeClr>
                </a:solidFill>
                <a:effectLst/>
                <a:latin typeface="Times New Roman" panose="02020603050405020304" pitchFamily="18" charset="0"/>
              </a:rPr>
              <a:t>Job Title vs. Salary:</a:t>
            </a:r>
            <a:br>
              <a:rPr lang="en-US" sz="1800" b="0" i="0" u="none" strike="noStrike" dirty="0">
                <a:solidFill>
                  <a:schemeClr val="accent6">
                    <a:lumMod val="50000"/>
                  </a:schemeClr>
                </a:solidFill>
                <a:effectLst/>
                <a:latin typeface="Times New Roman" panose="02020603050405020304" pitchFamily="18" charset="0"/>
              </a:rPr>
            </a:br>
            <a:r>
              <a:rPr lang="en-US" sz="1800" b="0" i="0" u="none" strike="noStrike" dirty="0">
                <a:solidFill>
                  <a:schemeClr val="accent6">
                    <a:lumMod val="50000"/>
                  </a:schemeClr>
                </a:solidFill>
                <a:effectLst/>
                <a:latin typeface="Times New Roman" panose="02020603050405020304" pitchFamily="18" charset="0"/>
              </a:rPr>
              <a:t>Create a bar plot or a box plot to visualize the salary distribution across different job titles. This can provide insights into the salary range for different roles.</a:t>
            </a:r>
            <a:br>
              <a:rPr lang="en-US" sz="1800" b="0" i="0" u="none" strike="noStrike" dirty="0">
                <a:solidFill>
                  <a:schemeClr val="accent6">
                    <a:lumMod val="50000"/>
                  </a:schemeClr>
                </a:solidFill>
                <a:effectLst/>
                <a:latin typeface="Times New Roman" panose="02020603050405020304" pitchFamily="18" charset="0"/>
              </a:rPr>
            </a:br>
            <a:br>
              <a:rPr lang="en-US" sz="1800" b="0" i="0" u="none" strike="noStrike" dirty="0">
                <a:solidFill>
                  <a:schemeClr val="accent6">
                    <a:lumMod val="50000"/>
                  </a:schemeClr>
                </a:solidFill>
                <a:effectLst/>
                <a:latin typeface="Times New Roman" panose="02020603050405020304" pitchFamily="18" charset="0"/>
              </a:rPr>
            </a:br>
            <a:br>
              <a:rPr lang="en-US" sz="1800" b="0" dirty="0">
                <a:solidFill>
                  <a:schemeClr val="accent6">
                    <a:lumMod val="50000"/>
                  </a:schemeClr>
                </a:solidFill>
                <a:effectLst/>
              </a:rPr>
            </a:br>
            <a:br>
              <a:rPr lang="en-US" sz="1800" dirty="0">
                <a:solidFill>
                  <a:schemeClr val="accent6">
                    <a:lumMod val="50000"/>
                  </a:schemeClr>
                </a:solidFill>
              </a:rPr>
            </a:br>
            <a:endParaRPr lang="en-US" sz="1800" dirty="0">
              <a:solidFill>
                <a:schemeClr val="accent6">
                  <a:lumMod val="50000"/>
                </a:schemeClr>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395578" y="210312"/>
            <a:ext cx="6766560" cy="768096"/>
          </a:xfrm>
        </p:spPr>
        <p:txBody>
          <a:bodyPr/>
          <a:lstStyle/>
          <a:p>
            <a:pPr rtl="0">
              <a:spcBef>
                <a:spcPts val="0"/>
              </a:spcBef>
              <a:spcAft>
                <a:spcPts val="0"/>
              </a:spcAft>
            </a:pPr>
            <a:r>
              <a:rPr lang="en-IN" sz="3200" b="1" i="0" u="none" strike="noStrike" dirty="0">
                <a:solidFill>
                  <a:srgbClr val="202C8F"/>
                </a:solidFill>
                <a:effectLst/>
                <a:latin typeface="Times New Roman" panose="02020603050405020304" pitchFamily="18" charset="0"/>
              </a:rPr>
              <a:t>RECOMMENDATIONS</a:t>
            </a:r>
            <a:br>
              <a:rPr lang="en-IN" sz="3200" b="0" dirty="0">
                <a:solidFill>
                  <a:srgbClr val="202C8F"/>
                </a:solidFill>
                <a:effectLst/>
              </a:rPr>
            </a:br>
            <a:br>
              <a:rPr lang="en-IN" sz="3200" dirty="0">
                <a:solidFill>
                  <a:srgbClr val="202C8F"/>
                </a:solidFill>
              </a:rPr>
            </a:br>
            <a:r>
              <a:rPr lang="en-US" sz="3200" dirty="0">
                <a:solidFill>
                  <a:srgbClr val="202C8F"/>
                </a:solidFill>
              </a:rPr>
              <a:t>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571964" y="1129615"/>
            <a:ext cx="7763653" cy="3892959"/>
          </a:xfrm>
        </p:spPr>
        <p:txBody>
          <a:bodyPr/>
          <a:lstStyle/>
          <a:p>
            <a:pPr rtl="0" fontAlgn="base">
              <a:spcBef>
                <a:spcPts val="1500"/>
              </a:spcBef>
              <a:spcAft>
                <a:spcPts val="0"/>
              </a:spcAft>
              <a:buFont typeface="Arial" panose="020B0604020202020204" pitchFamily="34" charset="0"/>
              <a:buChar char="•"/>
            </a:pPr>
            <a:r>
              <a:rPr lang="en-US" sz="2000" b="0" i="0" u="none" strike="noStrike" dirty="0">
                <a:solidFill>
                  <a:schemeClr val="accent6">
                    <a:lumMod val="75000"/>
                  </a:schemeClr>
                </a:solidFill>
                <a:effectLst/>
                <a:latin typeface="Times New Roman" panose="02020603050405020304" pitchFamily="18" charset="0"/>
              </a:rPr>
              <a:t>Gender Pay Gap Analysis:</a:t>
            </a:r>
          </a:p>
          <a:p>
            <a:pPr marL="742950" lvl="1" indent="-285750" rtl="0" fontAlgn="base">
              <a:spcBef>
                <a:spcPts val="0"/>
              </a:spcBef>
              <a:spcAft>
                <a:spcPts val="0"/>
              </a:spcAft>
              <a:buFont typeface="Arial" panose="020B0604020202020204" pitchFamily="34" charset="0"/>
              <a:buChar char="•"/>
            </a:pPr>
            <a:r>
              <a:rPr lang="en-US" sz="2000" b="0" i="0" u="none" strike="noStrike" dirty="0">
                <a:solidFill>
                  <a:schemeClr val="accent6">
                    <a:lumMod val="75000"/>
                  </a:schemeClr>
                </a:solidFill>
                <a:effectLst/>
                <a:latin typeface="Times New Roman" panose="02020603050405020304" pitchFamily="18" charset="0"/>
              </a:rPr>
              <a:t>Conduct a detailed analysis of the gender pay gap within the organization. This may involve a more in-depth exploration of salary differences between male and female employees across different job titles and experience levels.</a:t>
            </a:r>
          </a:p>
          <a:p>
            <a:pPr rtl="0" fontAlgn="base">
              <a:spcBef>
                <a:spcPts val="0"/>
              </a:spcBef>
              <a:spcAft>
                <a:spcPts val="0"/>
              </a:spcAft>
              <a:buFont typeface="Arial" panose="020B0604020202020204" pitchFamily="34" charset="0"/>
              <a:buChar char="•"/>
            </a:pPr>
            <a:r>
              <a:rPr lang="en-US" sz="2000" b="0" i="0" u="none" strike="noStrike" dirty="0">
                <a:solidFill>
                  <a:schemeClr val="accent6">
                    <a:lumMod val="75000"/>
                  </a:schemeClr>
                </a:solidFill>
                <a:effectLst/>
                <a:latin typeface="Times New Roman" panose="02020603050405020304" pitchFamily="18" charset="0"/>
              </a:rPr>
              <a:t>Employee Retention Strategies:</a:t>
            </a:r>
          </a:p>
          <a:p>
            <a:pPr marL="742950" lvl="1" indent="-285750" rtl="0" fontAlgn="base">
              <a:spcBef>
                <a:spcPts val="0"/>
              </a:spcBef>
              <a:spcAft>
                <a:spcPts val="0"/>
              </a:spcAft>
              <a:buFont typeface="Arial" panose="020B0604020202020204" pitchFamily="34" charset="0"/>
              <a:buChar char="•"/>
            </a:pPr>
            <a:r>
              <a:rPr lang="en-US" sz="2000" b="0" i="0" u="none" strike="noStrike" dirty="0">
                <a:solidFill>
                  <a:schemeClr val="accent6">
                    <a:lumMod val="75000"/>
                  </a:schemeClr>
                </a:solidFill>
                <a:effectLst/>
                <a:latin typeface="Times New Roman" panose="02020603050405020304" pitchFamily="18" charset="0"/>
              </a:rPr>
              <a:t>Explore the relationship between years of experience and job satisfaction. Identify trends or patterns that might indicate potential areas for improvement in employee retention or engagement.</a:t>
            </a:r>
          </a:p>
          <a:p>
            <a:pPr rtl="0" fontAlgn="base">
              <a:spcBef>
                <a:spcPts val="0"/>
              </a:spcBef>
              <a:spcAft>
                <a:spcPts val="0"/>
              </a:spcAft>
              <a:buFont typeface="Arial" panose="020B0604020202020204" pitchFamily="34" charset="0"/>
              <a:buChar char="•"/>
            </a:pPr>
            <a:r>
              <a:rPr lang="en-US" sz="2000" b="0" i="0" u="none" strike="noStrike" dirty="0">
                <a:solidFill>
                  <a:schemeClr val="accent6">
                    <a:lumMod val="75000"/>
                  </a:schemeClr>
                </a:solidFill>
                <a:effectLst/>
                <a:latin typeface="Times New Roman" panose="02020603050405020304" pitchFamily="18" charset="0"/>
              </a:rPr>
              <a:t>Performance Analysis by Job Title:</a:t>
            </a:r>
          </a:p>
          <a:p>
            <a:pPr marL="742950" lvl="1" indent="-285750" rtl="0" fontAlgn="base">
              <a:spcBef>
                <a:spcPts val="0"/>
              </a:spcBef>
              <a:spcAft>
                <a:spcPts val="1500"/>
              </a:spcAft>
              <a:buFont typeface="Arial" panose="020B0604020202020204" pitchFamily="34" charset="0"/>
              <a:buChar char="•"/>
            </a:pPr>
            <a:r>
              <a:rPr lang="en-US" sz="2000" b="0" i="0" u="none" strike="noStrike" dirty="0">
                <a:solidFill>
                  <a:schemeClr val="accent6">
                    <a:lumMod val="75000"/>
                  </a:schemeClr>
                </a:solidFill>
                <a:effectLst/>
                <a:latin typeface="Times New Roman" panose="02020603050405020304" pitchFamily="18" charset="0"/>
              </a:rPr>
              <a:t>Consider a performance analysis by job title to understand if there are variations in performance metrics or outcomes. This can help in recognizing high-performing teams or areas for improvement.</a:t>
            </a:r>
          </a:p>
          <a:p>
            <a:endParaRPr lang="en-US" sz="2000" dirty="0">
              <a:solidFill>
                <a:schemeClr val="accent6">
                  <a:lumMod val="75000"/>
                </a:schemeClr>
              </a:solidFill>
            </a:endParaRPr>
          </a:p>
        </p:txBody>
      </p:sp>
    </p:spTree>
    <p:extLst>
      <p:ext uri="{BB962C8B-B14F-4D97-AF65-F5344CB8AC3E}">
        <p14:creationId xmlns:p14="http://schemas.microsoft.com/office/powerpoint/2010/main" val="9481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11721" y="375467"/>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index</a:t>
            </a:r>
            <a:endParaRPr lang="en-US" sz="4400" b="1" dirty="0">
              <a:solidFill>
                <a:schemeClr val="accent6"/>
              </a:solidFill>
              <a:latin typeface="Arial Black" panose="020B0604020202020204" pitchFamily="34" charset="0"/>
              <a:cs typeface="Arial Black" panose="020B0604020202020204" pitchFamily="34" charset="0"/>
            </a:endParaRPr>
          </a:p>
        </p:txBody>
      </p:sp>
      <p:graphicFrame>
        <p:nvGraphicFramePr>
          <p:cNvPr id="4" name="Content Placeholder 3">
            <a:extLst>
              <a:ext uri="{FF2B5EF4-FFF2-40B4-BE49-F238E27FC236}">
                <a16:creationId xmlns:a16="http://schemas.microsoft.com/office/drawing/2014/main" id="{BFF64249-D780-4BC5-BC8D-C8AD96000B9D}"/>
              </a:ext>
            </a:extLst>
          </p:cNvPr>
          <p:cNvGraphicFramePr>
            <a:graphicFrameLocks noGrp="1"/>
          </p:cNvGraphicFramePr>
          <p:nvPr>
            <p:ph idx="1"/>
            <p:extLst>
              <p:ext uri="{D42A27DB-BD31-4B8C-83A1-F6EECF244321}">
                <p14:modId xmlns:p14="http://schemas.microsoft.com/office/powerpoint/2010/main" val="3030558592"/>
              </p:ext>
            </p:extLst>
          </p:nvPr>
        </p:nvGraphicFramePr>
        <p:xfrm>
          <a:off x="637961" y="1676135"/>
          <a:ext cx="6159292" cy="4153448"/>
        </p:xfrm>
        <a:graphic>
          <a:graphicData uri="http://schemas.openxmlformats.org/drawingml/2006/table">
            <a:tbl>
              <a:tblPr/>
              <a:tblGrid>
                <a:gridCol w="3079646">
                  <a:extLst>
                    <a:ext uri="{9D8B030D-6E8A-4147-A177-3AD203B41FA5}">
                      <a16:colId xmlns:a16="http://schemas.microsoft.com/office/drawing/2014/main" val="2837676043"/>
                    </a:ext>
                  </a:extLst>
                </a:gridCol>
                <a:gridCol w="3079646">
                  <a:extLst>
                    <a:ext uri="{9D8B030D-6E8A-4147-A177-3AD203B41FA5}">
                      <a16:colId xmlns:a16="http://schemas.microsoft.com/office/drawing/2014/main" val="2317528719"/>
                    </a:ext>
                  </a:extLst>
                </a:gridCol>
              </a:tblGrid>
              <a:tr h="390168">
                <a:tc>
                  <a:txBody>
                    <a:bodyPr/>
                    <a:lstStyle/>
                    <a:p>
                      <a:pPr rtl="0" fontAlgn="t">
                        <a:spcBef>
                          <a:spcPts val="0"/>
                        </a:spcBef>
                        <a:spcAft>
                          <a:spcPts val="0"/>
                        </a:spcAft>
                      </a:pPr>
                      <a:r>
                        <a:rPr lang="en-IN" sz="2000" b="1" i="0" u="none" strike="noStrike" dirty="0" err="1">
                          <a:solidFill>
                            <a:schemeClr val="accent6">
                              <a:lumMod val="75000"/>
                            </a:schemeClr>
                          </a:solidFill>
                          <a:effectLst/>
                          <a:latin typeface="Times New Roman" panose="02020603050405020304" pitchFamily="18" charset="0"/>
                        </a:rPr>
                        <a:t>Sr.No</a:t>
                      </a:r>
                      <a:endParaRPr lang="en-IN" sz="2000" dirty="0">
                        <a:solidFill>
                          <a:schemeClr val="accent6">
                            <a:lumMod val="75000"/>
                          </a:schemeClr>
                        </a:solidFill>
                        <a:effectLst/>
                      </a:endParaRPr>
                    </a:p>
                  </a:txBody>
                  <a:tcPr marL="60820" marR="60820" marT="60820" marB="608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2000" b="1" i="0" u="none" strike="noStrike">
                          <a:solidFill>
                            <a:schemeClr val="accent6">
                              <a:lumMod val="75000"/>
                            </a:schemeClr>
                          </a:solidFill>
                          <a:effectLst/>
                          <a:latin typeface="Times New Roman" panose="02020603050405020304" pitchFamily="18" charset="0"/>
                        </a:rPr>
                        <a:t>Title</a:t>
                      </a:r>
                      <a:endParaRPr lang="en-IN" sz="2000">
                        <a:solidFill>
                          <a:schemeClr val="accent6">
                            <a:lumMod val="75000"/>
                          </a:schemeClr>
                        </a:solidFill>
                        <a:effectLst/>
                      </a:endParaRPr>
                    </a:p>
                  </a:txBody>
                  <a:tcPr marL="60820" marR="60820" marT="60820" marB="608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1153853"/>
                  </a:ext>
                </a:extLst>
              </a:tr>
              <a:tr h="390168">
                <a:tc>
                  <a:txBody>
                    <a:bodyPr/>
                    <a:lstStyle/>
                    <a:p>
                      <a:pPr rtl="0" fontAlgn="t">
                        <a:spcBef>
                          <a:spcPts val="0"/>
                        </a:spcBef>
                        <a:spcAft>
                          <a:spcPts val="0"/>
                        </a:spcAft>
                      </a:pPr>
                      <a:r>
                        <a:rPr lang="en-IN" sz="2000" b="1" i="0" u="none" strike="noStrike">
                          <a:solidFill>
                            <a:schemeClr val="accent6">
                              <a:lumMod val="75000"/>
                            </a:schemeClr>
                          </a:solidFill>
                          <a:effectLst/>
                          <a:latin typeface="Times New Roman" panose="02020603050405020304" pitchFamily="18" charset="0"/>
                        </a:rPr>
                        <a:t>1</a:t>
                      </a:r>
                      <a:endParaRPr lang="en-IN" sz="2000">
                        <a:solidFill>
                          <a:schemeClr val="accent6">
                            <a:lumMod val="75000"/>
                          </a:schemeClr>
                        </a:solidFill>
                        <a:effectLst/>
                      </a:endParaRPr>
                    </a:p>
                  </a:txBody>
                  <a:tcPr marL="60820" marR="60820" marT="60820" marB="608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2000" b="1" i="0" u="none" strike="noStrike">
                          <a:solidFill>
                            <a:schemeClr val="accent6">
                              <a:lumMod val="75000"/>
                            </a:schemeClr>
                          </a:solidFill>
                          <a:effectLst/>
                          <a:latin typeface="Times New Roman" panose="02020603050405020304" pitchFamily="18" charset="0"/>
                        </a:rPr>
                        <a:t>Introduction</a:t>
                      </a:r>
                      <a:endParaRPr lang="en-IN" sz="2000">
                        <a:solidFill>
                          <a:schemeClr val="accent6">
                            <a:lumMod val="75000"/>
                          </a:schemeClr>
                        </a:solidFill>
                        <a:effectLst/>
                      </a:endParaRPr>
                    </a:p>
                  </a:txBody>
                  <a:tcPr marL="60820" marR="60820" marT="60820" marB="608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6434940"/>
                  </a:ext>
                </a:extLst>
              </a:tr>
              <a:tr h="741928">
                <a:tc>
                  <a:txBody>
                    <a:bodyPr/>
                    <a:lstStyle/>
                    <a:p>
                      <a:pPr rtl="0" fontAlgn="t">
                        <a:spcBef>
                          <a:spcPts val="0"/>
                        </a:spcBef>
                        <a:spcAft>
                          <a:spcPts val="0"/>
                        </a:spcAft>
                      </a:pPr>
                      <a:r>
                        <a:rPr lang="en-IN" sz="2000" b="1" i="0" u="none" strike="noStrike">
                          <a:solidFill>
                            <a:schemeClr val="accent6">
                              <a:lumMod val="75000"/>
                            </a:schemeClr>
                          </a:solidFill>
                          <a:effectLst/>
                          <a:latin typeface="Times New Roman" panose="02020603050405020304" pitchFamily="18" charset="0"/>
                        </a:rPr>
                        <a:t>2</a:t>
                      </a:r>
                      <a:endParaRPr lang="en-IN" sz="2000">
                        <a:solidFill>
                          <a:schemeClr val="accent6">
                            <a:lumMod val="75000"/>
                          </a:schemeClr>
                        </a:solidFill>
                        <a:effectLst/>
                      </a:endParaRPr>
                    </a:p>
                  </a:txBody>
                  <a:tcPr marL="60820" marR="60820" marT="60820" marB="608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base">
                        <a:spcBef>
                          <a:spcPts val="0"/>
                        </a:spcBef>
                        <a:spcAft>
                          <a:spcPts val="0"/>
                        </a:spcAft>
                        <a:buFont typeface="Arial" panose="020B0604020202020204" pitchFamily="34" charset="0"/>
                        <a:buChar char="•"/>
                      </a:pPr>
                      <a:r>
                        <a:rPr lang="en-US" sz="2000" b="1" i="0" u="none" strike="noStrike" dirty="0">
                          <a:solidFill>
                            <a:schemeClr val="accent6">
                              <a:lumMod val="75000"/>
                            </a:schemeClr>
                          </a:solidFill>
                          <a:effectLst/>
                          <a:latin typeface="Times New Roman" panose="02020603050405020304" pitchFamily="18" charset="0"/>
                        </a:rPr>
                        <a:t>Aim of Project</a:t>
                      </a:r>
                    </a:p>
                    <a:p>
                      <a:pPr rtl="0" fontAlgn="base">
                        <a:spcBef>
                          <a:spcPts val="0"/>
                        </a:spcBef>
                        <a:spcAft>
                          <a:spcPts val="0"/>
                        </a:spcAft>
                        <a:buFont typeface="Arial" panose="020B0604020202020204" pitchFamily="34" charset="0"/>
                        <a:buChar char="•"/>
                      </a:pPr>
                      <a:r>
                        <a:rPr lang="en-US" sz="2000" b="1" i="0" u="none" strike="noStrike" dirty="0">
                          <a:solidFill>
                            <a:schemeClr val="accent6">
                              <a:lumMod val="75000"/>
                            </a:schemeClr>
                          </a:solidFill>
                          <a:effectLst/>
                          <a:latin typeface="Times New Roman" panose="02020603050405020304" pitchFamily="18" charset="0"/>
                        </a:rPr>
                        <a:t>Intended Outcome</a:t>
                      </a:r>
                    </a:p>
                  </a:txBody>
                  <a:tcPr marL="60820" marR="60820" marT="60820" marB="608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374143"/>
                  </a:ext>
                </a:extLst>
              </a:tr>
              <a:tr h="390168">
                <a:tc>
                  <a:txBody>
                    <a:bodyPr/>
                    <a:lstStyle/>
                    <a:p>
                      <a:pPr rtl="0" fontAlgn="t">
                        <a:spcBef>
                          <a:spcPts val="0"/>
                        </a:spcBef>
                        <a:spcAft>
                          <a:spcPts val="0"/>
                        </a:spcAft>
                      </a:pPr>
                      <a:r>
                        <a:rPr lang="en-IN" sz="2000" b="1" i="0" u="none" strike="noStrike">
                          <a:solidFill>
                            <a:schemeClr val="accent6">
                              <a:lumMod val="75000"/>
                            </a:schemeClr>
                          </a:solidFill>
                          <a:effectLst/>
                          <a:latin typeface="Times New Roman" panose="02020603050405020304" pitchFamily="18" charset="0"/>
                        </a:rPr>
                        <a:t>3</a:t>
                      </a:r>
                      <a:endParaRPr lang="en-IN" sz="2000">
                        <a:solidFill>
                          <a:schemeClr val="accent6">
                            <a:lumMod val="75000"/>
                          </a:schemeClr>
                        </a:solidFill>
                        <a:effectLst/>
                      </a:endParaRPr>
                    </a:p>
                  </a:txBody>
                  <a:tcPr marL="60820" marR="60820" marT="60820" marB="608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2000" b="1" i="0" u="none" strike="noStrike">
                          <a:solidFill>
                            <a:schemeClr val="accent6">
                              <a:lumMod val="75000"/>
                            </a:schemeClr>
                          </a:solidFill>
                          <a:effectLst/>
                          <a:latin typeface="Times New Roman" panose="02020603050405020304" pitchFamily="18" charset="0"/>
                        </a:rPr>
                        <a:t>Dataset</a:t>
                      </a:r>
                      <a:endParaRPr lang="en-IN" sz="2000">
                        <a:solidFill>
                          <a:schemeClr val="accent6">
                            <a:lumMod val="75000"/>
                          </a:schemeClr>
                        </a:solidFill>
                        <a:effectLst/>
                      </a:endParaRPr>
                    </a:p>
                  </a:txBody>
                  <a:tcPr marL="60820" marR="60820" marT="60820" marB="608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4980833"/>
                  </a:ext>
                </a:extLst>
              </a:tr>
              <a:tr h="390168">
                <a:tc>
                  <a:txBody>
                    <a:bodyPr/>
                    <a:lstStyle/>
                    <a:p>
                      <a:pPr rtl="0" fontAlgn="t">
                        <a:spcBef>
                          <a:spcPts val="0"/>
                        </a:spcBef>
                        <a:spcAft>
                          <a:spcPts val="0"/>
                        </a:spcAft>
                      </a:pPr>
                      <a:r>
                        <a:rPr lang="en-IN" sz="2000" b="1" i="0" u="none" strike="noStrike" dirty="0">
                          <a:solidFill>
                            <a:schemeClr val="accent6">
                              <a:lumMod val="75000"/>
                            </a:schemeClr>
                          </a:solidFill>
                          <a:effectLst/>
                          <a:latin typeface="Times New Roman" panose="02020603050405020304" pitchFamily="18" charset="0"/>
                        </a:rPr>
                        <a:t>4</a:t>
                      </a:r>
                      <a:endParaRPr lang="en-IN" sz="2000" dirty="0">
                        <a:solidFill>
                          <a:schemeClr val="accent6">
                            <a:lumMod val="75000"/>
                          </a:schemeClr>
                        </a:solidFill>
                        <a:effectLst/>
                      </a:endParaRPr>
                    </a:p>
                  </a:txBody>
                  <a:tcPr marL="60820" marR="60820" marT="60820" marB="608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2000" b="1" i="0" u="none" strike="noStrike">
                          <a:solidFill>
                            <a:schemeClr val="accent6">
                              <a:lumMod val="75000"/>
                            </a:schemeClr>
                          </a:solidFill>
                          <a:effectLst/>
                          <a:latin typeface="Times New Roman" panose="02020603050405020304" pitchFamily="18" charset="0"/>
                        </a:rPr>
                        <a:t>Dataset Description</a:t>
                      </a:r>
                      <a:endParaRPr lang="en-IN" sz="2000">
                        <a:solidFill>
                          <a:schemeClr val="accent6">
                            <a:lumMod val="75000"/>
                          </a:schemeClr>
                        </a:solidFill>
                        <a:effectLst/>
                      </a:endParaRPr>
                    </a:p>
                  </a:txBody>
                  <a:tcPr marL="60820" marR="60820" marT="60820" marB="608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613775"/>
                  </a:ext>
                </a:extLst>
              </a:tr>
              <a:tr h="390168">
                <a:tc>
                  <a:txBody>
                    <a:bodyPr/>
                    <a:lstStyle/>
                    <a:p>
                      <a:pPr rtl="0" fontAlgn="t">
                        <a:spcBef>
                          <a:spcPts val="0"/>
                        </a:spcBef>
                        <a:spcAft>
                          <a:spcPts val="0"/>
                        </a:spcAft>
                      </a:pPr>
                      <a:r>
                        <a:rPr lang="en-IN" sz="2000" b="1" i="0" u="none" strike="noStrike">
                          <a:solidFill>
                            <a:schemeClr val="accent6">
                              <a:lumMod val="75000"/>
                            </a:schemeClr>
                          </a:solidFill>
                          <a:effectLst/>
                          <a:latin typeface="Times New Roman" panose="02020603050405020304" pitchFamily="18" charset="0"/>
                        </a:rPr>
                        <a:t>5</a:t>
                      </a:r>
                      <a:endParaRPr lang="en-IN" sz="2000">
                        <a:solidFill>
                          <a:schemeClr val="accent6">
                            <a:lumMod val="75000"/>
                          </a:schemeClr>
                        </a:solidFill>
                        <a:effectLst/>
                      </a:endParaRPr>
                    </a:p>
                  </a:txBody>
                  <a:tcPr marL="60820" marR="60820" marT="60820" marB="608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2000" b="1" i="0" u="none" strike="noStrike">
                          <a:solidFill>
                            <a:schemeClr val="accent6">
                              <a:lumMod val="75000"/>
                            </a:schemeClr>
                          </a:solidFill>
                          <a:effectLst/>
                          <a:latin typeface="Times New Roman" panose="02020603050405020304" pitchFamily="18" charset="0"/>
                        </a:rPr>
                        <a:t>Statical Analysis</a:t>
                      </a:r>
                      <a:endParaRPr lang="en-IN" sz="2000">
                        <a:solidFill>
                          <a:schemeClr val="accent6">
                            <a:lumMod val="75000"/>
                          </a:schemeClr>
                        </a:solidFill>
                        <a:effectLst/>
                      </a:endParaRPr>
                    </a:p>
                  </a:txBody>
                  <a:tcPr marL="60820" marR="60820" marT="60820" marB="608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930900"/>
                  </a:ext>
                </a:extLst>
              </a:tr>
              <a:tr h="390168">
                <a:tc>
                  <a:txBody>
                    <a:bodyPr/>
                    <a:lstStyle/>
                    <a:p>
                      <a:pPr rtl="0" fontAlgn="t">
                        <a:spcBef>
                          <a:spcPts val="0"/>
                        </a:spcBef>
                        <a:spcAft>
                          <a:spcPts val="0"/>
                        </a:spcAft>
                      </a:pPr>
                      <a:r>
                        <a:rPr lang="en-IN" sz="2000" b="1" i="0" u="none" strike="noStrike">
                          <a:solidFill>
                            <a:schemeClr val="accent6">
                              <a:lumMod val="75000"/>
                            </a:schemeClr>
                          </a:solidFill>
                          <a:effectLst/>
                          <a:latin typeface="Times New Roman" panose="02020603050405020304" pitchFamily="18" charset="0"/>
                        </a:rPr>
                        <a:t>6</a:t>
                      </a:r>
                      <a:endParaRPr lang="en-IN" sz="2000">
                        <a:solidFill>
                          <a:schemeClr val="accent6">
                            <a:lumMod val="75000"/>
                          </a:schemeClr>
                        </a:solidFill>
                        <a:effectLst/>
                      </a:endParaRPr>
                    </a:p>
                  </a:txBody>
                  <a:tcPr marL="60820" marR="60820" marT="60820" marB="608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2000" b="1" i="0" u="none" strike="noStrike">
                          <a:solidFill>
                            <a:schemeClr val="accent6">
                              <a:lumMod val="75000"/>
                            </a:schemeClr>
                          </a:solidFill>
                          <a:effectLst/>
                          <a:latin typeface="Times New Roman" panose="02020603050405020304" pitchFamily="18" charset="0"/>
                        </a:rPr>
                        <a:t>Data Visualisation</a:t>
                      </a:r>
                      <a:endParaRPr lang="en-IN" sz="2000">
                        <a:solidFill>
                          <a:schemeClr val="accent6">
                            <a:lumMod val="75000"/>
                          </a:schemeClr>
                        </a:solidFill>
                        <a:effectLst/>
                      </a:endParaRPr>
                    </a:p>
                  </a:txBody>
                  <a:tcPr marL="60820" marR="60820" marT="60820" marB="608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3601702"/>
                  </a:ext>
                </a:extLst>
              </a:tr>
              <a:tr h="390168">
                <a:tc>
                  <a:txBody>
                    <a:bodyPr/>
                    <a:lstStyle/>
                    <a:p>
                      <a:pPr rtl="0" fontAlgn="t">
                        <a:spcBef>
                          <a:spcPts val="0"/>
                        </a:spcBef>
                        <a:spcAft>
                          <a:spcPts val="0"/>
                        </a:spcAft>
                      </a:pPr>
                      <a:r>
                        <a:rPr lang="en-IN" sz="2000" b="1" i="0" u="none" strike="noStrike">
                          <a:solidFill>
                            <a:schemeClr val="accent6">
                              <a:lumMod val="75000"/>
                            </a:schemeClr>
                          </a:solidFill>
                          <a:effectLst/>
                          <a:latin typeface="Times New Roman" panose="02020603050405020304" pitchFamily="18" charset="0"/>
                        </a:rPr>
                        <a:t>7</a:t>
                      </a:r>
                      <a:endParaRPr lang="en-IN" sz="2000">
                        <a:solidFill>
                          <a:schemeClr val="accent6">
                            <a:lumMod val="75000"/>
                          </a:schemeClr>
                        </a:solidFill>
                        <a:effectLst/>
                      </a:endParaRPr>
                    </a:p>
                  </a:txBody>
                  <a:tcPr marL="60820" marR="60820" marT="60820" marB="608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2000" b="1" i="0" u="none" strike="noStrike">
                          <a:solidFill>
                            <a:schemeClr val="accent6">
                              <a:lumMod val="75000"/>
                            </a:schemeClr>
                          </a:solidFill>
                          <a:effectLst/>
                          <a:latin typeface="Times New Roman" panose="02020603050405020304" pitchFamily="18" charset="0"/>
                        </a:rPr>
                        <a:t>Insights</a:t>
                      </a:r>
                      <a:endParaRPr lang="en-IN" sz="2000">
                        <a:solidFill>
                          <a:schemeClr val="accent6">
                            <a:lumMod val="75000"/>
                          </a:schemeClr>
                        </a:solidFill>
                        <a:effectLst/>
                      </a:endParaRPr>
                    </a:p>
                  </a:txBody>
                  <a:tcPr marL="60820" marR="60820" marT="60820" marB="608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1247145"/>
                  </a:ext>
                </a:extLst>
              </a:tr>
              <a:tr h="390168">
                <a:tc>
                  <a:txBody>
                    <a:bodyPr/>
                    <a:lstStyle/>
                    <a:p>
                      <a:pPr rtl="0" fontAlgn="t">
                        <a:spcBef>
                          <a:spcPts val="0"/>
                        </a:spcBef>
                        <a:spcAft>
                          <a:spcPts val="0"/>
                        </a:spcAft>
                      </a:pPr>
                      <a:r>
                        <a:rPr lang="en-IN" sz="2000" b="1" i="0" u="none" strike="noStrike">
                          <a:solidFill>
                            <a:schemeClr val="accent6">
                              <a:lumMod val="75000"/>
                            </a:schemeClr>
                          </a:solidFill>
                          <a:effectLst/>
                          <a:latin typeface="Times New Roman" panose="02020603050405020304" pitchFamily="18" charset="0"/>
                        </a:rPr>
                        <a:t>8</a:t>
                      </a:r>
                      <a:endParaRPr lang="en-IN" sz="2000">
                        <a:solidFill>
                          <a:schemeClr val="accent6">
                            <a:lumMod val="75000"/>
                          </a:schemeClr>
                        </a:solidFill>
                        <a:effectLst/>
                      </a:endParaRPr>
                    </a:p>
                  </a:txBody>
                  <a:tcPr marL="60820" marR="60820" marT="60820" marB="608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IN" sz="2000" b="1" i="0" u="none" strike="noStrike" dirty="0">
                          <a:solidFill>
                            <a:schemeClr val="accent6">
                              <a:lumMod val="75000"/>
                            </a:schemeClr>
                          </a:solidFill>
                          <a:effectLst/>
                          <a:latin typeface="Times New Roman" panose="02020603050405020304" pitchFamily="18" charset="0"/>
                        </a:rPr>
                        <a:t>Recommendation</a:t>
                      </a:r>
                      <a:endParaRPr lang="en-IN" sz="2000" dirty="0">
                        <a:solidFill>
                          <a:schemeClr val="accent6">
                            <a:lumMod val="75000"/>
                          </a:schemeClr>
                        </a:solidFill>
                        <a:effectLst/>
                      </a:endParaRPr>
                    </a:p>
                  </a:txBody>
                  <a:tcPr marL="60820" marR="60820" marT="60820" marB="608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775163"/>
                  </a:ext>
                </a:extLst>
              </a:tr>
            </a:tbl>
          </a:graphicData>
        </a:graphic>
      </p:graphicFrame>
      <p:sp>
        <p:nvSpPr>
          <p:cNvPr id="5" name="Rectangle 1">
            <a:extLst>
              <a:ext uri="{FF2B5EF4-FFF2-40B4-BE49-F238E27FC236}">
                <a16:creationId xmlns:a16="http://schemas.microsoft.com/office/drawing/2014/main" id="{B005B82C-5B47-4471-8C2D-D75D843E46FD}"/>
              </a:ext>
            </a:extLst>
          </p:cNvPr>
          <p:cNvSpPr>
            <a:spLocks noChangeArrowheads="1"/>
          </p:cNvSpPr>
          <p:nvPr/>
        </p:nvSpPr>
        <p:spPr bwMode="auto">
          <a:xfrm>
            <a:off x="0" y="-302314"/>
            <a:ext cx="184731" cy="10618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707693" y="73152"/>
            <a:ext cx="6766560" cy="768096"/>
          </a:xfrm>
        </p:spPr>
        <p:txBody>
          <a:bodyPr/>
          <a:lstStyle/>
          <a:p>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7" name="Footer Placeholder 13">
            <a:extLst>
              <a:ext uri="{FF2B5EF4-FFF2-40B4-BE49-F238E27FC236}">
                <a16:creationId xmlns:a16="http://schemas.microsoft.com/office/drawing/2014/main" id="{39B35781-3EC4-4C8C-9EDA-D64B12DEF9D1}"/>
              </a:ext>
            </a:extLst>
          </p:cNvPr>
          <p:cNvSpPr>
            <a:spLocks noGrp="1"/>
          </p:cNvSpPr>
          <p:nvPr>
            <p:ph idx="1"/>
          </p:nvPr>
        </p:nvSpPr>
        <p:spPr>
          <a:xfrm>
            <a:off x="3853277" y="1036017"/>
            <a:ext cx="6767512" cy="2700338"/>
          </a:xfrm>
        </p:spPr>
        <p:txBody>
          <a:bodyPr/>
          <a:lstStyle/>
          <a:p>
            <a:pPr rtl="0">
              <a:spcBef>
                <a:spcPts val="0"/>
              </a:spcBef>
              <a:spcAft>
                <a:spcPts val="1200"/>
              </a:spcAft>
            </a:pPr>
            <a:r>
              <a:rPr lang="en-US" sz="1800" b="0" i="0" u="none" strike="noStrike" dirty="0">
                <a:solidFill>
                  <a:schemeClr val="accent6">
                    <a:lumMod val="75000"/>
                  </a:schemeClr>
                </a:solidFill>
                <a:effectLst/>
                <a:latin typeface="Times New Roman" panose="02020603050405020304" pitchFamily="18" charset="0"/>
              </a:rPr>
              <a:t>An R programming project aims to leverage the capabilities of the R programming language for statistical computing and data analysis. This includes tasks such as data exploration, statistical modeling, data visualization, automation, report generation, package development, integration with other tools, data cleaning, preprocessing, optimization, and collaboration. The goal is to use R as a powerful tool to analyze and derive meaningful insights from data in various domains.</a:t>
            </a:r>
            <a:endParaRPr lang="en-US" b="0" dirty="0">
              <a:solidFill>
                <a:schemeClr val="accent6">
                  <a:lumMod val="75000"/>
                </a:schemeClr>
              </a:solidFill>
              <a:effectLst/>
            </a:endParaRPr>
          </a:p>
          <a:p>
            <a:br>
              <a:rPr lang="en-US" dirty="0">
                <a:solidFill>
                  <a:schemeClr val="accent6">
                    <a:lumMod val="75000"/>
                  </a:schemeClr>
                </a:solidFill>
              </a:rPr>
            </a:br>
            <a:endParaRPr lang="en-IN" dirty="0">
              <a:solidFill>
                <a:schemeClr val="accent6">
                  <a:lumMod val="75000"/>
                </a:schemeClr>
              </a:solidFill>
            </a:endParaRPr>
          </a:p>
        </p:txBody>
      </p:sp>
      <p:sp>
        <p:nvSpPr>
          <p:cNvPr id="4" name="TextBox 3">
            <a:extLst>
              <a:ext uri="{FF2B5EF4-FFF2-40B4-BE49-F238E27FC236}">
                <a16:creationId xmlns:a16="http://schemas.microsoft.com/office/drawing/2014/main" id="{2498C175-1EAF-4334-AA47-D8199596FCBC}"/>
              </a:ext>
            </a:extLst>
          </p:cNvPr>
          <p:cNvSpPr txBox="1"/>
          <p:nvPr/>
        </p:nvSpPr>
        <p:spPr>
          <a:xfrm>
            <a:off x="3853277" y="3244334"/>
            <a:ext cx="3610540" cy="461665"/>
          </a:xfrm>
          <a:prstGeom prst="rect">
            <a:avLst/>
          </a:prstGeom>
          <a:noFill/>
        </p:spPr>
        <p:txBody>
          <a:bodyPr wrap="square" rtlCol="0">
            <a:spAutoFit/>
          </a:bodyPr>
          <a:lstStyle/>
          <a:p>
            <a:r>
              <a:rPr lang="en-IN" sz="2400" b="1" i="0" u="none" strike="noStrike" dirty="0">
                <a:solidFill>
                  <a:schemeClr val="accent6">
                    <a:lumMod val="75000"/>
                  </a:schemeClr>
                </a:solidFill>
                <a:effectLst/>
                <a:latin typeface="Times New Roman" panose="02020603050405020304" pitchFamily="18" charset="0"/>
              </a:rPr>
              <a:t>Intended Outcome</a:t>
            </a:r>
            <a:endParaRPr lang="en-IN" sz="2400" dirty="0">
              <a:solidFill>
                <a:schemeClr val="accent6">
                  <a:lumMod val="75000"/>
                </a:schemeClr>
              </a:solidFill>
            </a:endParaRPr>
          </a:p>
        </p:txBody>
      </p:sp>
      <p:sp>
        <p:nvSpPr>
          <p:cNvPr id="5" name="TextBox 4">
            <a:extLst>
              <a:ext uri="{FF2B5EF4-FFF2-40B4-BE49-F238E27FC236}">
                <a16:creationId xmlns:a16="http://schemas.microsoft.com/office/drawing/2014/main" id="{454DC321-016C-4424-B108-30CDB7E9C07E}"/>
              </a:ext>
            </a:extLst>
          </p:cNvPr>
          <p:cNvSpPr txBox="1"/>
          <p:nvPr/>
        </p:nvSpPr>
        <p:spPr>
          <a:xfrm>
            <a:off x="3988904" y="4015409"/>
            <a:ext cx="3610540" cy="1938992"/>
          </a:xfrm>
          <a:prstGeom prst="rect">
            <a:avLst/>
          </a:prstGeom>
          <a:noFill/>
        </p:spPr>
        <p:txBody>
          <a:bodyPr wrap="none" rtlCol="0">
            <a:spAutoFit/>
          </a:bodyPr>
          <a:lstStyle/>
          <a:p>
            <a:pPr marL="285750" indent="-285750">
              <a:buFont typeface="Arial" panose="020B0604020202020204" pitchFamily="34" charset="0"/>
              <a:buChar char="•"/>
            </a:pPr>
            <a:r>
              <a:rPr lang="en-IN" sz="2000" b="0" i="0" u="none" strike="noStrike" dirty="0">
                <a:solidFill>
                  <a:schemeClr val="accent6">
                    <a:lumMod val="75000"/>
                  </a:schemeClr>
                </a:solidFill>
                <a:effectLst/>
                <a:latin typeface="Times New Roman" panose="02020603050405020304" pitchFamily="18" charset="0"/>
              </a:rPr>
              <a:t>Data Analysis and Exploration</a:t>
            </a:r>
          </a:p>
          <a:p>
            <a:pPr marL="285750" indent="-285750">
              <a:buFont typeface="Arial" panose="020B0604020202020204" pitchFamily="34" charset="0"/>
              <a:buChar char="•"/>
            </a:pPr>
            <a:r>
              <a:rPr lang="en-IN" sz="2000" b="0" i="0" u="none" strike="noStrike" dirty="0">
                <a:solidFill>
                  <a:schemeClr val="accent6">
                    <a:lumMod val="75000"/>
                  </a:schemeClr>
                </a:solidFill>
                <a:effectLst/>
                <a:latin typeface="Times New Roman" panose="02020603050405020304" pitchFamily="18" charset="0"/>
              </a:rPr>
              <a:t>Statistical </a:t>
            </a:r>
            <a:r>
              <a:rPr lang="en-IN" sz="2000" b="0" i="0" u="none" strike="noStrike" dirty="0" err="1">
                <a:solidFill>
                  <a:schemeClr val="accent6">
                    <a:lumMod val="75000"/>
                  </a:schemeClr>
                </a:solidFill>
                <a:effectLst/>
                <a:latin typeface="Times New Roman" panose="02020603050405020304" pitchFamily="18" charset="0"/>
              </a:rPr>
              <a:t>Modeling</a:t>
            </a:r>
            <a:endParaRPr lang="en-IN" sz="2000" b="0" i="0" u="none" strike="noStrike" dirty="0">
              <a:solidFill>
                <a:schemeClr val="accent6">
                  <a:lumMod val="75000"/>
                </a:schemeClr>
              </a:solidFill>
              <a:effectLst/>
              <a:latin typeface="Times New Roman" panose="02020603050405020304" pitchFamily="18" charset="0"/>
            </a:endParaRPr>
          </a:p>
          <a:p>
            <a:pPr marL="285750" indent="-285750">
              <a:buFont typeface="Arial" panose="020B0604020202020204" pitchFamily="34" charset="0"/>
              <a:buChar char="•"/>
            </a:pPr>
            <a:r>
              <a:rPr lang="en-IN" sz="2000" b="0" i="0" u="none" strike="noStrike" dirty="0">
                <a:solidFill>
                  <a:schemeClr val="accent6">
                    <a:lumMod val="75000"/>
                  </a:schemeClr>
                </a:solidFill>
                <a:effectLst/>
                <a:latin typeface="Times New Roman" panose="02020603050405020304" pitchFamily="18" charset="0"/>
              </a:rPr>
              <a:t>Data Visualization</a:t>
            </a:r>
          </a:p>
          <a:p>
            <a:pPr marL="285750" indent="-285750">
              <a:buFont typeface="Arial" panose="020B0604020202020204" pitchFamily="34" charset="0"/>
              <a:buChar char="•"/>
            </a:pPr>
            <a:r>
              <a:rPr lang="en-IN" sz="2000" b="0" i="0" u="none" strike="noStrike" dirty="0">
                <a:solidFill>
                  <a:schemeClr val="accent6">
                    <a:lumMod val="75000"/>
                  </a:schemeClr>
                </a:solidFill>
                <a:effectLst/>
                <a:latin typeface="Times New Roman" panose="02020603050405020304" pitchFamily="18" charset="0"/>
              </a:rPr>
              <a:t> Report Generation</a:t>
            </a:r>
            <a:endParaRPr lang="en-IN" sz="2000" b="0" dirty="0">
              <a:solidFill>
                <a:schemeClr val="accent6">
                  <a:lumMod val="75000"/>
                </a:schemeClr>
              </a:solidFill>
              <a:effectLst/>
            </a:endParaRPr>
          </a:p>
          <a:p>
            <a:br>
              <a:rPr lang="en-IN" sz="2000" dirty="0">
                <a:solidFill>
                  <a:schemeClr val="accent6">
                    <a:lumMod val="75000"/>
                  </a:schemeClr>
                </a:solidFill>
              </a:rPr>
            </a:br>
            <a:endParaRPr lang="en-IN" sz="2000" dirty="0">
              <a:solidFill>
                <a:schemeClr val="accent6">
                  <a:lumMod val="75000"/>
                </a:schemeClr>
              </a:solidFill>
            </a:endParaRP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511287" y="39359"/>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dataset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59027" y="1099003"/>
            <a:ext cx="11820938" cy="5275293"/>
          </a:xfrm>
        </p:spPr>
        <p:txBody>
          <a:bodyPr/>
          <a:lstStyle/>
          <a:p>
            <a:pPr algn="l" rtl="0">
              <a:spcBef>
                <a:spcPts val="0"/>
              </a:spcBef>
              <a:spcAft>
                <a:spcPts val="1200"/>
              </a:spcAft>
            </a:pPr>
            <a:r>
              <a:rPr lang="en-US" sz="1800" b="0" i="0" u="none" strike="noStrike" dirty="0">
                <a:solidFill>
                  <a:schemeClr val="accent6">
                    <a:lumMod val="50000"/>
                  </a:schemeClr>
                </a:solidFill>
                <a:effectLst/>
                <a:latin typeface="Times New Roman" panose="02020603050405020304" pitchFamily="18" charset="0"/>
              </a:rPr>
              <a:t>This dataset contains information about the salaries of employees at a company. Each row represents a different employee, and the columns include information such as age, gender, education level, job title, years of experience, and salary.</a:t>
            </a:r>
            <a:endParaRPr lang="en-US" sz="1800" b="0" dirty="0">
              <a:solidFill>
                <a:schemeClr val="accent6">
                  <a:lumMod val="50000"/>
                </a:schemeClr>
              </a:solidFill>
              <a:effectLst/>
            </a:endParaRPr>
          </a:p>
          <a:p>
            <a:pPr algn="l" rtl="0">
              <a:spcBef>
                <a:spcPts val="0"/>
              </a:spcBef>
              <a:spcAft>
                <a:spcPts val="1200"/>
              </a:spcAft>
            </a:pPr>
            <a:r>
              <a:rPr lang="en-US" sz="1800" b="0" i="0" u="none" strike="noStrike" dirty="0">
                <a:solidFill>
                  <a:schemeClr val="accent6">
                    <a:lumMod val="50000"/>
                  </a:schemeClr>
                </a:solidFill>
                <a:effectLst/>
                <a:latin typeface="Times New Roman" panose="02020603050405020304" pitchFamily="18" charset="0"/>
              </a:rPr>
              <a:t>Columns:</a:t>
            </a:r>
            <a:endParaRPr lang="en-US" sz="1800" b="0" dirty="0">
              <a:solidFill>
                <a:schemeClr val="accent6">
                  <a:lumMod val="50000"/>
                </a:schemeClr>
              </a:solidFill>
              <a:effectLst/>
            </a:endParaRPr>
          </a:p>
          <a:p>
            <a:pPr algn="l" rtl="0">
              <a:spcBef>
                <a:spcPts val="0"/>
              </a:spcBef>
              <a:spcAft>
                <a:spcPts val="1200"/>
              </a:spcAft>
            </a:pPr>
            <a:r>
              <a:rPr lang="en-US" sz="1800" b="0" i="0" u="none" strike="noStrike" dirty="0">
                <a:solidFill>
                  <a:schemeClr val="accent6">
                    <a:lumMod val="50000"/>
                  </a:schemeClr>
                </a:solidFill>
                <a:effectLst/>
                <a:latin typeface="Times New Roman" panose="02020603050405020304" pitchFamily="18" charset="0"/>
              </a:rPr>
              <a:t>Age: This column represents the age of each employee in years. The values in this column are numeric.</a:t>
            </a:r>
            <a:endParaRPr lang="en-US" sz="1800" b="0" dirty="0">
              <a:solidFill>
                <a:schemeClr val="accent6">
                  <a:lumMod val="50000"/>
                </a:schemeClr>
              </a:solidFill>
              <a:effectLst/>
            </a:endParaRPr>
          </a:p>
          <a:p>
            <a:pPr algn="l" rtl="0">
              <a:spcBef>
                <a:spcPts val="0"/>
              </a:spcBef>
              <a:spcAft>
                <a:spcPts val="1200"/>
              </a:spcAft>
            </a:pPr>
            <a:r>
              <a:rPr lang="en-US" sz="1800" b="0" i="0" u="none" strike="noStrike" dirty="0">
                <a:solidFill>
                  <a:schemeClr val="accent6">
                    <a:lumMod val="50000"/>
                  </a:schemeClr>
                </a:solidFill>
                <a:effectLst/>
                <a:latin typeface="Times New Roman" panose="02020603050405020304" pitchFamily="18" charset="0"/>
              </a:rPr>
              <a:t>Gender: This column contains the gender of each employee, which can be either male or female. The values in this column are categorical.</a:t>
            </a:r>
            <a:endParaRPr lang="en-US" sz="1800" b="0" dirty="0">
              <a:solidFill>
                <a:schemeClr val="accent6">
                  <a:lumMod val="50000"/>
                </a:schemeClr>
              </a:solidFill>
              <a:effectLst/>
            </a:endParaRPr>
          </a:p>
          <a:p>
            <a:pPr algn="l" rtl="0">
              <a:spcBef>
                <a:spcPts val="0"/>
              </a:spcBef>
              <a:spcAft>
                <a:spcPts val="1200"/>
              </a:spcAft>
            </a:pPr>
            <a:r>
              <a:rPr lang="en-US" sz="1800" b="0" i="0" u="none" strike="noStrike" dirty="0">
                <a:solidFill>
                  <a:schemeClr val="accent6">
                    <a:lumMod val="50000"/>
                  </a:schemeClr>
                </a:solidFill>
                <a:effectLst/>
                <a:latin typeface="Times New Roman" panose="02020603050405020304" pitchFamily="18" charset="0"/>
              </a:rPr>
              <a:t>Education Level: This column contains the educational level of each employee, which can be high school, bachelor's degree, master's degree, or PhD. The values in this column are categorical.</a:t>
            </a:r>
            <a:endParaRPr lang="en-US" sz="1800" b="0" dirty="0">
              <a:solidFill>
                <a:schemeClr val="accent6">
                  <a:lumMod val="50000"/>
                </a:schemeClr>
              </a:solidFill>
              <a:effectLst/>
            </a:endParaRPr>
          </a:p>
          <a:p>
            <a:pPr algn="l" rtl="0">
              <a:spcBef>
                <a:spcPts val="0"/>
              </a:spcBef>
              <a:spcAft>
                <a:spcPts val="1200"/>
              </a:spcAft>
            </a:pPr>
            <a:r>
              <a:rPr lang="en-US" sz="1800" b="0" i="0" u="none" strike="noStrike" dirty="0">
                <a:solidFill>
                  <a:schemeClr val="accent6">
                    <a:lumMod val="50000"/>
                  </a:schemeClr>
                </a:solidFill>
                <a:effectLst/>
                <a:latin typeface="Times New Roman" panose="02020603050405020304" pitchFamily="18" charset="0"/>
              </a:rPr>
              <a:t>Job Title: This column contains the job title of each employee. The job titles can vary depending on the company and may include positions such as manager, analyst, engineer, or administrator. The values in this column are categorical.</a:t>
            </a:r>
            <a:endParaRPr lang="en-US" sz="1800" b="0" dirty="0">
              <a:solidFill>
                <a:schemeClr val="accent6">
                  <a:lumMod val="50000"/>
                </a:schemeClr>
              </a:solidFill>
              <a:effectLst/>
            </a:endParaRPr>
          </a:p>
          <a:p>
            <a:pPr algn="l" rtl="0">
              <a:spcBef>
                <a:spcPts val="0"/>
              </a:spcBef>
              <a:spcAft>
                <a:spcPts val="1200"/>
              </a:spcAft>
            </a:pPr>
            <a:r>
              <a:rPr lang="en-US" sz="1800" b="0" i="0" u="none" strike="noStrike" dirty="0">
                <a:solidFill>
                  <a:schemeClr val="accent6">
                    <a:lumMod val="50000"/>
                  </a:schemeClr>
                </a:solidFill>
                <a:effectLst/>
                <a:latin typeface="Times New Roman" panose="02020603050405020304" pitchFamily="18" charset="0"/>
              </a:rPr>
              <a:t>Years of Experience: This column represents the number of years of work experience of each employee. The values in this column are numeric.</a:t>
            </a:r>
            <a:endParaRPr lang="en-US" sz="1800" b="0" dirty="0">
              <a:solidFill>
                <a:schemeClr val="accent6">
                  <a:lumMod val="50000"/>
                </a:schemeClr>
              </a:solidFill>
              <a:effectLst/>
            </a:endParaRPr>
          </a:p>
          <a:p>
            <a:pPr algn="l" rtl="0">
              <a:spcBef>
                <a:spcPts val="0"/>
              </a:spcBef>
              <a:spcAft>
                <a:spcPts val="1200"/>
              </a:spcAft>
            </a:pPr>
            <a:r>
              <a:rPr lang="en-US" sz="1800" b="0" i="0" u="none" strike="noStrike" dirty="0">
                <a:solidFill>
                  <a:schemeClr val="accent6">
                    <a:lumMod val="50000"/>
                  </a:schemeClr>
                </a:solidFill>
                <a:effectLst/>
                <a:latin typeface="Times New Roman" panose="02020603050405020304" pitchFamily="18" charset="0"/>
              </a:rPr>
              <a:t>Salary: This column represents the annual salary of each employee in US dollars. The values in this column are numeric and can vary depending on factors such as job title, years of experience, and education level.</a:t>
            </a:r>
            <a:endParaRPr lang="en-US" sz="1800" b="0" dirty="0">
              <a:solidFill>
                <a:schemeClr val="accent6">
                  <a:lumMod val="50000"/>
                </a:schemeClr>
              </a:solidFill>
              <a:effectLst/>
            </a:endParaRPr>
          </a:p>
          <a:p>
            <a:pPr algn="l"/>
            <a:br>
              <a:rPr lang="en-US" sz="1800" dirty="0">
                <a:solidFill>
                  <a:schemeClr val="accent6">
                    <a:lumMod val="50000"/>
                  </a:schemeClr>
                </a:solidFill>
              </a:rPr>
            </a:br>
            <a:endParaRPr lang="en-US" sz="1800" dirty="0">
              <a:solidFill>
                <a:schemeClr val="accent6">
                  <a:lumMod val="50000"/>
                </a:schemeClr>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19DD4915-F4C0-4CC4-8579-38D77EAA1B28}"/>
              </a:ext>
            </a:extLst>
          </p:cNvPr>
          <p:cNvSpPr>
            <a:spLocks noGrp="1"/>
          </p:cNvSpPr>
          <p:nvPr>
            <p:ph type="body" idx="1"/>
          </p:nvPr>
        </p:nvSpPr>
        <p:spPr>
          <a:xfrm>
            <a:off x="-406439" y="4588725"/>
            <a:ext cx="11725835" cy="846942"/>
          </a:xfrm>
        </p:spPr>
        <p:txBody>
          <a:bodyPr/>
          <a:lstStyle/>
          <a:p>
            <a:endParaRPr lang="en-IN" dirty="0"/>
          </a:p>
        </p:txBody>
      </p:sp>
      <p:pic>
        <p:nvPicPr>
          <p:cNvPr id="2050" name="Picture 2">
            <a:extLst>
              <a:ext uri="{FF2B5EF4-FFF2-40B4-BE49-F238E27FC236}">
                <a16:creationId xmlns:a16="http://schemas.microsoft.com/office/drawing/2014/main" id="{FB17FBB8-DBB2-4184-91ED-26040CF56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23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2F1B-27A7-4B4A-B718-BBA05A6BD4EA}"/>
              </a:ext>
            </a:extLst>
          </p:cNvPr>
          <p:cNvSpPr>
            <a:spLocks noGrp="1"/>
          </p:cNvSpPr>
          <p:nvPr>
            <p:ph type="title"/>
          </p:nvPr>
        </p:nvSpPr>
        <p:spPr>
          <a:xfrm>
            <a:off x="-468923" y="3314381"/>
            <a:ext cx="12184025" cy="1696810"/>
          </a:xfrm>
        </p:spPr>
        <p:txBody>
          <a:bodyPr/>
          <a:lstStyle/>
          <a:p>
            <a:endParaRPr lang="en-IN" dirty="0"/>
          </a:p>
        </p:txBody>
      </p:sp>
      <p:sp>
        <p:nvSpPr>
          <p:cNvPr id="3" name="Text Placeholder 2">
            <a:extLst>
              <a:ext uri="{FF2B5EF4-FFF2-40B4-BE49-F238E27FC236}">
                <a16:creationId xmlns:a16="http://schemas.microsoft.com/office/drawing/2014/main" id="{21649732-48FB-4E17-949D-EB2BA4BAA125}"/>
              </a:ext>
            </a:extLst>
          </p:cNvPr>
          <p:cNvSpPr>
            <a:spLocks noGrp="1"/>
          </p:cNvSpPr>
          <p:nvPr>
            <p:ph type="body" idx="1"/>
          </p:nvPr>
        </p:nvSpPr>
        <p:spPr/>
        <p:txBody>
          <a:bodyPr/>
          <a:lstStyle/>
          <a:p>
            <a:endParaRPr lang="en-IN"/>
          </a:p>
        </p:txBody>
      </p:sp>
      <p:pic>
        <p:nvPicPr>
          <p:cNvPr id="3074" name="Picture 2">
            <a:extLst>
              <a:ext uri="{FF2B5EF4-FFF2-40B4-BE49-F238E27FC236}">
                <a16:creationId xmlns:a16="http://schemas.microsoft.com/office/drawing/2014/main" id="{12F090E9-D686-4BFC-B5AB-12220FD75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7678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3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FF75-966B-45F0-B2DA-BD7D7728C4D3}"/>
              </a:ext>
            </a:extLst>
          </p:cNvPr>
          <p:cNvSpPr>
            <a:spLocks noGrp="1"/>
          </p:cNvSpPr>
          <p:nvPr>
            <p:ph type="title"/>
          </p:nvPr>
        </p:nvSpPr>
        <p:spPr>
          <a:xfrm>
            <a:off x="2039" y="3314910"/>
            <a:ext cx="11243179" cy="1691220"/>
          </a:xfrm>
        </p:spPr>
        <p:txBody>
          <a:bodyPr/>
          <a:lstStyle/>
          <a:p>
            <a:endParaRPr lang="en-IN" dirty="0"/>
          </a:p>
        </p:txBody>
      </p:sp>
      <p:sp>
        <p:nvSpPr>
          <p:cNvPr id="3" name="Text Placeholder 2">
            <a:extLst>
              <a:ext uri="{FF2B5EF4-FFF2-40B4-BE49-F238E27FC236}">
                <a16:creationId xmlns:a16="http://schemas.microsoft.com/office/drawing/2014/main" id="{1B3842D8-F4F4-44E6-8D4C-2B1AE3552A4E}"/>
              </a:ext>
            </a:extLst>
          </p:cNvPr>
          <p:cNvSpPr>
            <a:spLocks noGrp="1"/>
          </p:cNvSpPr>
          <p:nvPr>
            <p:ph type="body" idx="1"/>
          </p:nvPr>
        </p:nvSpPr>
        <p:spPr/>
        <p:txBody>
          <a:bodyPr/>
          <a:lstStyle/>
          <a:p>
            <a:endParaRPr lang="en-IN"/>
          </a:p>
        </p:txBody>
      </p:sp>
      <p:pic>
        <p:nvPicPr>
          <p:cNvPr id="4098" name="Picture 2">
            <a:extLst>
              <a:ext uri="{FF2B5EF4-FFF2-40B4-BE49-F238E27FC236}">
                <a16:creationId xmlns:a16="http://schemas.microsoft.com/office/drawing/2014/main" id="{05295287-CC79-4FBC-945A-9FE8982AF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394" y="0"/>
            <a:ext cx="1269485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87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274320" y="73152"/>
            <a:ext cx="10671048" cy="768096"/>
          </a:xfrm>
        </p:spPr>
        <p:txBody>
          <a:bodyPr/>
          <a:lstStyle/>
          <a:p>
            <a:pPr rtl="0">
              <a:spcBef>
                <a:spcPts val="0"/>
              </a:spcBef>
              <a:spcAft>
                <a:spcPts val="0"/>
              </a:spcAft>
            </a:pPr>
            <a:r>
              <a:rPr lang="en-IN" sz="3200" b="1" i="0" u="none" strike="noStrike" dirty="0">
                <a:solidFill>
                  <a:schemeClr val="accent6">
                    <a:lumMod val="60000"/>
                    <a:lumOff val="40000"/>
                  </a:schemeClr>
                </a:solidFill>
                <a:effectLst/>
                <a:latin typeface="Times New Roman" panose="02020603050405020304" pitchFamily="18" charset="0"/>
              </a:rPr>
              <a:t>STATISTICAL ANALYSIS</a:t>
            </a:r>
            <a:br>
              <a:rPr lang="en-IN" b="0" dirty="0">
                <a:effectLst/>
              </a:rPr>
            </a:br>
            <a:br>
              <a:rPr lang="en-IN" dirty="0"/>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5122" name="Picture 2">
            <a:extLst>
              <a:ext uri="{FF2B5EF4-FFF2-40B4-BE49-F238E27FC236}">
                <a16:creationId xmlns:a16="http://schemas.microsoft.com/office/drawing/2014/main" id="{6E9209E9-1D19-4D6D-A60D-DCE94E1252D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74320" y="1593575"/>
            <a:ext cx="8242037" cy="11854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9803C4-6759-41B7-85B5-C7E398E4176F}"/>
              </a:ext>
            </a:extLst>
          </p:cNvPr>
          <p:cNvSpPr txBox="1"/>
          <p:nvPr/>
        </p:nvSpPr>
        <p:spPr>
          <a:xfrm>
            <a:off x="463826" y="1001619"/>
            <a:ext cx="1325217" cy="461665"/>
          </a:xfrm>
          <a:prstGeom prst="rect">
            <a:avLst/>
          </a:prstGeom>
          <a:noFill/>
        </p:spPr>
        <p:txBody>
          <a:bodyPr wrap="square" rtlCol="0">
            <a:spAutoFit/>
          </a:bodyPr>
          <a:lstStyle/>
          <a:p>
            <a:r>
              <a:rPr lang="en-US" sz="2400" dirty="0"/>
              <a:t>INPUT</a:t>
            </a:r>
            <a:endParaRPr lang="en-IN" sz="2400" dirty="0"/>
          </a:p>
        </p:txBody>
      </p:sp>
      <p:sp>
        <p:nvSpPr>
          <p:cNvPr id="9" name="TextBox 8">
            <a:extLst>
              <a:ext uri="{FF2B5EF4-FFF2-40B4-BE49-F238E27FC236}">
                <a16:creationId xmlns:a16="http://schemas.microsoft.com/office/drawing/2014/main" id="{7D477A5E-7689-4DD2-89F8-1C070B249741}"/>
              </a:ext>
            </a:extLst>
          </p:cNvPr>
          <p:cNvSpPr txBox="1"/>
          <p:nvPr/>
        </p:nvSpPr>
        <p:spPr>
          <a:xfrm>
            <a:off x="274320" y="2901726"/>
            <a:ext cx="5670142" cy="2954655"/>
          </a:xfrm>
          <a:prstGeom prst="rect">
            <a:avLst/>
          </a:prstGeom>
          <a:noFill/>
        </p:spPr>
        <p:txBody>
          <a:bodyPr wrap="none" rtlCol="0">
            <a:spAutoFit/>
          </a:bodyPr>
          <a:lstStyle/>
          <a:p>
            <a:r>
              <a:rPr lang="en-US" sz="2400" dirty="0"/>
              <a:t>OUTPUT</a:t>
            </a:r>
          </a:p>
          <a:p>
            <a:endParaRPr lang="en-US" dirty="0"/>
          </a:p>
          <a:p>
            <a:r>
              <a:rPr lang="en-US" dirty="0"/>
              <a:t>This will print the dataset that was stored in an Excel file</a:t>
            </a:r>
          </a:p>
          <a:p>
            <a:endParaRPr lang="en-US" dirty="0"/>
          </a:p>
          <a:p>
            <a:endParaRPr lang="en-US" sz="2400" dirty="0"/>
          </a:p>
          <a:p>
            <a:r>
              <a:rPr lang="en-US" sz="2400" dirty="0"/>
              <a:t>INPUT</a:t>
            </a:r>
          </a:p>
          <a:p>
            <a:endParaRPr lang="en-US" sz="2400" dirty="0"/>
          </a:p>
          <a:p>
            <a:endParaRPr lang="en-US" dirty="0"/>
          </a:p>
          <a:p>
            <a:endParaRPr lang="en-IN" dirty="0"/>
          </a:p>
        </p:txBody>
      </p:sp>
      <p:pic>
        <p:nvPicPr>
          <p:cNvPr id="5124" name="Picture 4">
            <a:extLst>
              <a:ext uri="{FF2B5EF4-FFF2-40B4-BE49-F238E27FC236}">
                <a16:creationId xmlns:a16="http://schemas.microsoft.com/office/drawing/2014/main" id="{06A0B1E2-24C1-44D6-B69B-4A0F6AEE5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87" y="5123648"/>
            <a:ext cx="5839413" cy="1000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47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AE9717-6764-41B8-A5E6-3EE3745DF8CD}"/>
              </a:ext>
            </a:extLst>
          </p:cNvPr>
          <p:cNvSpPr>
            <a:spLocks noGrp="1"/>
          </p:cNvSpPr>
          <p:nvPr>
            <p:ph sz="half" idx="1"/>
          </p:nvPr>
        </p:nvSpPr>
        <p:spPr>
          <a:xfrm>
            <a:off x="451104" y="168434"/>
            <a:ext cx="10680192" cy="2834640"/>
          </a:xfrm>
        </p:spPr>
        <p:txBody>
          <a:bodyPr/>
          <a:lstStyle/>
          <a:p>
            <a:r>
              <a:rPr lang="en-US" dirty="0"/>
              <a:t>OUTPUT</a:t>
            </a:r>
          </a:p>
          <a:p>
            <a:endParaRPr lang="en-IN" dirty="0"/>
          </a:p>
        </p:txBody>
      </p:sp>
      <p:sp>
        <p:nvSpPr>
          <p:cNvPr id="5" name="Slide Number Placeholder 4">
            <a:extLst>
              <a:ext uri="{FF2B5EF4-FFF2-40B4-BE49-F238E27FC236}">
                <a16:creationId xmlns:a16="http://schemas.microsoft.com/office/drawing/2014/main" id="{59998E83-8B87-4DD1-93FA-F2572A80AA70}"/>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8194" name="Picture 2">
            <a:extLst>
              <a:ext uri="{FF2B5EF4-FFF2-40B4-BE49-F238E27FC236}">
                <a16:creationId xmlns:a16="http://schemas.microsoft.com/office/drawing/2014/main" id="{C5E7FD43-76D1-489E-85A6-18CFC65CF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04" y="731520"/>
            <a:ext cx="8960983" cy="3274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95094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9060146-7700-4F6C-986B-89E3839BD4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{35EF22DA-BDE8-4C0C-8F7F-29A2C42D8614}tf78438558_win32</Template>
  <TotalTime>797</TotalTime>
  <Words>722</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Black</vt:lpstr>
      <vt:lpstr>Sabon Next LT</vt:lpstr>
      <vt:lpstr>Times New Roman</vt:lpstr>
      <vt:lpstr>Office Theme</vt:lpstr>
      <vt:lpstr>R PROGRAMMING</vt:lpstr>
      <vt:lpstr>index</vt:lpstr>
      <vt:lpstr>Introduction</vt:lpstr>
      <vt:lpstr>dataset</vt:lpstr>
      <vt:lpstr>PowerPoint Presentation</vt:lpstr>
      <vt:lpstr>PowerPoint Presentation</vt:lpstr>
      <vt:lpstr>PowerPoint Presentation</vt:lpstr>
      <vt:lpstr>STATISTICAL ANALYSIS  </vt:lpstr>
      <vt:lpstr>PowerPoint Presentation</vt:lpstr>
      <vt:lpstr>PowerPoint Presentation</vt:lpstr>
      <vt:lpstr>PowerPoint Presentation</vt:lpstr>
      <vt:lpstr>DATA VISUALISATION</vt:lpstr>
      <vt:lpstr>PowerPoint Presentation</vt:lpstr>
      <vt:lpstr>PowerPoint Presentation</vt:lpstr>
      <vt:lpstr>                          INSIGHTS   based on the dataset provided (featuring columns like "Age," "Gender," "Education Level," "Job Title," "Years of Experience," and "Salary"), I can suggest some general insights and visualizations that might be of interest: Age Distribution: Visualize the distribution of ages in the dataset using a histogram or a density plot. This can provide insights into the age demographics of the workforce. Gender Distribution: Create a pie chart or a bar plot to show the gender distribution in the dataset. This helps in understanding the gender balance within the sample. Education Level vs. Salary: Use a bar plot or box plot to compare the average salaries across different education levels. This can reveal if there's a correlation between education level and salary. Job Title vs. Salary: Create a bar plot or a box plot to visualize the salary distribution across different job titles. This can provide insights into the salary range for different roles.    </vt:lpstr>
      <vt:lpstr>RECOMMENDATIONS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PROGRAMMING</dc:title>
  <dc:subject/>
  <dc:creator>HP</dc:creator>
  <cp:lastModifiedBy>HP</cp:lastModifiedBy>
  <cp:revision>2</cp:revision>
  <dcterms:created xsi:type="dcterms:W3CDTF">2023-12-20T13:33:20Z</dcterms:created>
  <dcterms:modified xsi:type="dcterms:W3CDTF">2023-12-21T17:05:54Z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