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47" r:id="rId2"/>
    <p:sldId id="287" r:id="rId3"/>
    <p:sldId id="257" r:id="rId4"/>
    <p:sldId id="260" r:id="rId5"/>
    <p:sldId id="340" r:id="rId6"/>
    <p:sldId id="299" r:id="rId7"/>
    <p:sldId id="288" r:id="rId8"/>
    <p:sldId id="266" r:id="rId9"/>
    <p:sldId id="351" r:id="rId10"/>
    <p:sldId id="343" r:id="rId11"/>
    <p:sldId id="344" r:id="rId12"/>
    <p:sldId id="348" r:id="rId13"/>
    <p:sldId id="345" r:id="rId14"/>
    <p:sldId id="349" r:id="rId15"/>
    <p:sldId id="353" r:id="rId16"/>
    <p:sldId id="275" r:id="rId17"/>
    <p:sldId id="352" r:id="rId18"/>
    <p:sldId id="346" r:id="rId19"/>
    <p:sldId id="270" r:id="rId20"/>
    <p:sldId id="32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7" d="100"/>
          <a:sy n="87" d="100"/>
        </p:scale>
        <p:origin x="92" y="20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extLst>
      <p:ext uri="{BB962C8B-B14F-4D97-AF65-F5344CB8AC3E}">
        <p14:creationId xmlns:p14="http://schemas.microsoft.com/office/powerpoint/2010/main" val="41625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63205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VIII Semester, Department of CSE,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CSE, RNSIT</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VIII Semester, Department of CSE,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8.xml"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067207"/>
            <a:ext cx="12192000" cy="1285884"/>
          </a:xfrm>
        </p:spPr>
        <p:txBody>
          <a:bodyPr>
            <a:normAutofit/>
          </a:bodyPr>
          <a:lstStyle/>
          <a:p>
            <a:pPr algn="ctr"/>
            <a:r>
              <a:rPr lang="en-US" sz="3400" i="1" dirty="0">
                <a:solidFill>
                  <a:srgbClr val="FF0000"/>
                </a:solidFill>
              </a:rPr>
              <a:t>Music Genre Classification</a:t>
            </a:r>
            <a:endParaRPr lang="en-US" sz="3400" dirty="0">
              <a:solidFill>
                <a:srgbClr val="FF0000"/>
              </a:solidFill>
            </a:endParaRPr>
          </a:p>
        </p:txBody>
      </p:sp>
      <p:sp>
        <p:nvSpPr>
          <p:cNvPr id="7" name="Rectangle 6"/>
          <p:cNvSpPr/>
          <p:nvPr/>
        </p:nvSpPr>
        <p:spPr>
          <a:xfrm>
            <a:off x="-96688" y="39848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544362"/>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711624" y="2205046"/>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AI/ML INTERNSHIP (NASTECH)</a:t>
            </a:r>
          </a:p>
        </p:txBody>
      </p:sp>
      <p:pic>
        <p:nvPicPr>
          <p:cNvPr id="4" name="Picture 3">
            <a:extLst>
              <a:ext uri="{FF2B5EF4-FFF2-40B4-BE49-F238E27FC236}">
                <a16:creationId xmlns:a16="http://schemas.microsoft.com/office/drawing/2014/main" id="{CDE138FF-36A8-8BA0-299B-DBF2FC07B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36" y="4509120"/>
            <a:ext cx="13249472" cy="2592288"/>
          </a:xfrm>
          <a:prstGeom prst="rect">
            <a:avLst/>
          </a:prstGeom>
          <a:noFill/>
        </p:spPr>
      </p:pic>
      <p:sp>
        <p:nvSpPr>
          <p:cNvPr id="5" name="TextBox 4">
            <a:extLst>
              <a:ext uri="{FF2B5EF4-FFF2-40B4-BE49-F238E27FC236}">
                <a16:creationId xmlns:a16="http://schemas.microsoft.com/office/drawing/2014/main" id="{8D66EC9B-D90D-56F3-DA9C-B6159DF25027}"/>
              </a:ext>
            </a:extLst>
          </p:cNvPr>
          <p:cNvSpPr txBox="1"/>
          <p:nvPr/>
        </p:nvSpPr>
        <p:spPr>
          <a:xfrm>
            <a:off x="1756933" y="3933349"/>
            <a:ext cx="2160240" cy="830997"/>
          </a:xfrm>
          <a:prstGeom prst="rect">
            <a:avLst/>
          </a:prstGeom>
          <a:noFill/>
        </p:spPr>
        <p:txBody>
          <a:bodyPr wrap="square" rtlCol="0">
            <a:spAutoFit/>
          </a:bodyPr>
          <a:lstStyle/>
          <a:p>
            <a:pPr algn="ctr"/>
            <a:r>
              <a:rPr lang="en-IN" sz="2400" b="1" u="sng" dirty="0"/>
              <a:t>KHUSHI PAI</a:t>
            </a:r>
          </a:p>
          <a:p>
            <a:pPr algn="ctr"/>
            <a:r>
              <a:rPr lang="en-IN" sz="2400" b="1" u="sng" dirty="0"/>
              <a:t>1RN19CS065</a:t>
            </a:r>
          </a:p>
        </p:txBody>
      </p:sp>
      <p:sp>
        <p:nvSpPr>
          <p:cNvPr id="10" name="TextBox 9">
            <a:extLst>
              <a:ext uri="{FF2B5EF4-FFF2-40B4-BE49-F238E27FC236}">
                <a16:creationId xmlns:a16="http://schemas.microsoft.com/office/drawing/2014/main" id="{232282A4-6B96-D68E-4E8E-4EA91E3D944D}"/>
              </a:ext>
            </a:extLst>
          </p:cNvPr>
          <p:cNvSpPr txBox="1"/>
          <p:nvPr/>
        </p:nvSpPr>
        <p:spPr>
          <a:xfrm>
            <a:off x="7527387" y="3933348"/>
            <a:ext cx="2880320" cy="830997"/>
          </a:xfrm>
          <a:prstGeom prst="rect">
            <a:avLst/>
          </a:prstGeom>
          <a:noFill/>
        </p:spPr>
        <p:txBody>
          <a:bodyPr wrap="square" rtlCol="0">
            <a:spAutoFit/>
          </a:bodyPr>
          <a:lstStyle/>
          <a:p>
            <a:pPr algn="ctr"/>
            <a:r>
              <a:rPr lang="en-IN" sz="2400" b="1" u="sng" dirty="0"/>
              <a:t>MOONISAH BATOOL </a:t>
            </a:r>
          </a:p>
          <a:p>
            <a:pPr algn="ctr"/>
            <a:r>
              <a:rPr lang="en-IN" sz="2400" b="1" u="sng" dirty="0"/>
              <a:t>1RN19CS081</a:t>
            </a:r>
          </a:p>
        </p:txBody>
      </p:sp>
      <p:sp>
        <p:nvSpPr>
          <p:cNvPr id="6" name="TextBox 5">
            <a:extLst>
              <a:ext uri="{FF2B5EF4-FFF2-40B4-BE49-F238E27FC236}">
                <a16:creationId xmlns:a16="http://schemas.microsoft.com/office/drawing/2014/main" id="{EEFF0ABD-9208-DC61-82DB-BD5F5F062E34}"/>
              </a:ext>
            </a:extLst>
          </p:cNvPr>
          <p:cNvSpPr txBox="1"/>
          <p:nvPr/>
        </p:nvSpPr>
        <p:spPr>
          <a:xfrm>
            <a:off x="4151784" y="3429000"/>
            <a:ext cx="3096344" cy="400110"/>
          </a:xfrm>
          <a:prstGeom prst="rect">
            <a:avLst/>
          </a:prstGeom>
          <a:noFill/>
        </p:spPr>
        <p:txBody>
          <a:bodyPr wrap="square" rtlCol="0">
            <a:spAutoFit/>
          </a:bodyPr>
          <a:lstStyle/>
          <a:p>
            <a:pPr algn="ctr"/>
            <a:r>
              <a:rPr lang="en-IN" sz="2000" b="1" i="1" dirty="0">
                <a:solidFill>
                  <a:schemeClr val="tx1">
                    <a:lumMod val="95000"/>
                    <a:lumOff val="5000"/>
                  </a:schemeClr>
                </a:solidFill>
              </a:rPr>
              <a:t>Presented by</a:t>
            </a:r>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Font typeface="Wingdings" pitchFamily="2" charset="2"/>
              <a:buChar char="Ø"/>
            </a:pPr>
            <a:r>
              <a:rPr lang="en-US" sz="2400" b="1" cap="small" dirty="0">
                <a:latin typeface="Times New Roman" pitchFamily="18" charset="0"/>
                <a:cs typeface="Times New Roman" pitchFamily="18" charset="0"/>
              </a:rPr>
              <a:t>FUNCTIONAL MODULES</a:t>
            </a:r>
            <a:endParaRPr lang="en-IN" sz="2400" b="1" cap="small" dirty="0">
              <a:latin typeface="Times New Roman" pitchFamily="18" charset="0"/>
              <a:cs typeface="Times New Roman" pitchFamily="18" charset="0"/>
            </a:endParaRPr>
          </a:p>
          <a:p>
            <a:pPr lvl="0">
              <a:buFont typeface="Wingdings" pitchFamily="2" charset="2"/>
              <a:buChar char="Ø"/>
            </a:pPr>
            <a:r>
              <a:rPr lang="en-US" sz="2400" dirty="0">
                <a:latin typeface="Times New Roman" pitchFamily="18" charset="0"/>
                <a:cs typeface="Times New Roman" pitchFamily="18" charset="0"/>
              </a:rPr>
              <a:t>The entire project is divided into two important phases:</a:t>
            </a:r>
          </a:p>
          <a:p>
            <a:pPr lvl="2"/>
            <a:r>
              <a:rPr lang="en-US" sz="2400" dirty="0">
                <a:latin typeface="Times New Roman" pitchFamily="18" charset="0"/>
                <a:cs typeface="Times New Roman" pitchFamily="18" charset="0"/>
              </a:rPr>
              <a:t>Training the model</a:t>
            </a:r>
          </a:p>
          <a:p>
            <a:pPr lvl="2"/>
            <a:r>
              <a:rPr lang="en-US" sz="2400" dirty="0">
                <a:latin typeface="Times New Roman" pitchFamily="18" charset="0"/>
                <a:cs typeface="Times New Roman" pitchFamily="18" charset="0"/>
              </a:rPr>
              <a:t>Testing the model</a:t>
            </a:r>
          </a:p>
          <a:p>
            <a:pPr marL="685800" lvl="2" indent="0">
              <a:buNone/>
            </a:pPr>
            <a:endParaRPr lang="en-US" sz="2400" dirty="0">
              <a:latin typeface="Times New Roman" pitchFamily="18" charset="0"/>
              <a:cs typeface="Times New Roman" pitchFamily="18" charset="0"/>
            </a:endParaRPr>
          </a:p>
          <a:p>
            <a:pPr marL="685800" lvl="2" indent="0">
              <a:buNone/>
            </a:pPr>
            <a:endParaRPr lang="en-US" sz="2400" dirty="0">
              <a:latin typeface="Times New Roman" pitchFamily="18" charset="0"/>
              <a:cs typeface="Times New Roman" pitchFamily="18" charset="0"/>
            </a:endParaRPr>
          </a:p>
          <a:p>
            <a:pPr marL="342900" lvl="2" indent="-342900">
              <a:buFont typeface="+mj-lt"/>
              <a:buAutoNum type="arabicPeriod"/>
            </a:pPr>
            <a:r>
              <a:rPr lang="en-IN" sz="2400" dirty="0">
                <a:latin typeface="Times New Roman" pitchFamily="18" charset="0"/>
                <a:cs typeface="Times New Roman" pitchFamily="18" charset="0"/>
              </a:rPr>
              <a:t>Training the model:</a:t>
            </a:r>
          </a:p>
          <a:p>
            <a:pPr marL="628650" lvl="3" indent="-285750"/>
            <a:r>
              <a:rPr lang="en-IN" sz="2400" dirty="0">
                <a:latin typeface="Times New Roman" pitchFamily="18" charset="0"/>
                <a:cs typeface="Times New Roman" pitchFamily="18" charset="0"/>
              </a:rPr>
              <a:t>This is the first phase of our project, it deals with loading the data set and training the model.</a:t>
            </a:r>
          </a:p>
          <a:p>
            <a:pPr marL="628650" lvl="3" indent="-285750"/>
            <a:endParaRPr lang="en-US" sz="2400" dirty="0">
              <a:latin typeface="Times New Roman" pitchFamily="18" charset="0"/>
              <a:cs typeface="Times New Roman" pitchFamily="18" charset="0"/>
            </a:endParaRPr>
          </a:p>
          <a:p>
            <a:pPr marL="342900" indent="-342900">
              <a:buAutoNum type="arabicPeriod" startAt="2"/>
            </a:pPr>
            <a:r>
              <a:rPr lang="en-US" sz="2400" dirty="0">
                <a:latin typeface="Times New Roman" pitchFamily="18" charset="0"/>
                <a:cs typeface="Times New Roman" pitchFamily="18" charset="0"/>
              </a:rPr>
              <a:t>Testing the model:</a:t>
            </a:r>
          </a:p>
          <a:p>
            <a:pPr lvl="1"/>
            <a:r>
              <a:rPr lang="en-US" sz="2400" dirty="0">
                <a:latin typeface="Times New Roman" pitchFamily="18" charset="0"/>
                <a:cs typeface="Times New Roman" pitchFamily="18" charset="0"/>
              </a:rPr>
              <a:t>This is the second phase of our project, here we load the previously trained model to test it by feeding an audio file.</a:t>
            </a:r>
          </a:p>
          <a:p>
            <a:pPr lvl="1"/>
            <a:endParaRPr lang="en-US" sz="2400" dirty="0">
              <a:latin typeface="Times New Roman" pitchFamily="18" charset="0"/>
              <a:cs typeface="Times New Roman" pitchFamily="18" charset="0"/>
            </a:endParaRPr>
          </a:p>
          <a:p>
            <a:pPr marL="0" lvl="3" indent="0">
              <a:buNone/>
            </a:pPr>
            <a:endParaRPr lang="en-US" sz="24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7" name="Date Placeholder 4">
            <a:extLst>
              <a:ext uri="{FF2B5EF4-FFF2-40B4-BE49-F238E27FC236}">
                <a16:creationId xmlns:a16="http://schemas.microsoft.com/office/drawing/2014/main" id="{3A5F8E95-B89A-DD8F-FC50-D16D46D65257}"/>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483606"/>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TRAINING CODE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4" name="TextBox 3"/>
          <p:cNvSpPr txBox="1"/>
          <p:nvPr/>
        </p:nvSpPr>
        <p:spPr>
          <a:xfrm>
            <a:off x="695400" y="885564"/>
            <a:ext cx="9361040" cy="5747727"/>
          </a:xfrm>
          <a:prstGeom prst="rect">
            <a:avLst/>
          </a:prstGeom>
          <a:noFill/>
        </p:spPr>
        <p:txBody>
          <a:bodyPr wrap="square" rtlCol="0">
            <a:spAutoFit/>
          </a:bodyPr>
          <a:lstStyle/>
          <a:p>
            <a:r>
              <a:rPr lang="en-IN" sz="1150" b="1" dirty="0">
                <a:effectLst/>
                <a:latin typeface="Consolas" panose="020B0609020204030204" pitchFamily="49" charset="0"/>
              </a:rPr>
              <a:t># map labels to index</a:t>
            </a:r>
          </a:p>
          <a:p>
            <a:r>
              <a:rPr lang="en-IN" sz="1150" b="1" dirty="0" err="1">
                <a:effectLst/>
                <a:latin typeface="Consolas" panose="020B0609020204030204" pitchFamily="49" charset="0"/>
              </a:rPr>
              <a:t>label_index</a:t>
            </a:r>
            <a:r>
              <a:rPr lang="en-IN" sz="1150" b="1" dirty="0">
                <a:effectLst/>
                <a:latin typeface="Consolas" panose="020B0609020204030204" pitchFamily="49" charset="0"/>
              </a:rPr>
              <a:t> = </a:t>
            </a:r>
            <a:r>
              <a:rPr lang="en-IN" sz="1150" b="1" dirty="0" err="1">
                <a:effectLst/>
                <a:latin typeface="Consolas" panose="020B0609020204030204" pitchFamily="49" charset="0"/>
              </a:rPr>
              <a:t>dict</a:t>
            </a:r>
            <a:r>
              <a:rPr lang="en-IN" sz="1150" b="1" dirty="0">
                <a:effectLst/>
                <a:latin typeface="Consolas" panose="020B0609020204030204" pitchFamily="49" charset="0"/>
              </a:rPr>
              <a:t>()</a:t>
            </a:r>
          </a:p>
          <a:p>
            <a:r>
              <a:rPr lang="en-IN" sz="1150" b="1" dirty="0" err="1">
                <a:effectLst/>
                <a:latin typeface="Consolas" panose="020B0609020204030204" pitchFamily="49" charset="0"/>
              </a:rPr>
              <a:t>index_label</a:t>
            </a:r>
            <a:r>
              <a:rPr lang="en-IN" sz="1150" b="1" dirty="0">
                <a:effectLst/>
                <a:latin typeface="Consolas" panose="020B0609020204030204" pitchFamily="49" charset="0"/>
              </a:rPr>
              <a:t> = </a:t>
            </a:r>
            <a:r>
              <a:rPr lang="en-IN" sz="1150" b="1" dirty="0" err="1">
                <a:effectLst/>
                <a:latin typeface="Consolas" panose="020B0609020204030204" pitchFamily="49" charset="0"/>
              </a:rPr>
              <a:t>dict</a:t>
            </a:r>
            <a:r>
              <a:rPr lang="en-IN" sz="1150" b="1" dirty="0">
                <a:effectLst/>
                <a:latin typeface="Consolas" panose="020B0609020204030204" pitchFamily="49" charset="0"/>
              </a:rPr>
              <a:t>()</a:t>
            </a:r>
          </a:p>
          <a:p>
            <a:r>
              <a:rPr lang="en-IN" sz="1150" b="1" dirty="0">
                <a:effectLst/>
                <a:latin typeface="Consolas" panose="020B0609020204030204" pitchFamily="49" charset="0"/>
              </a:rPr>
              <a:t>for </a:t>
            </a:r>
            <a:r>
              <a:rPr lang="en-IN" sz="1150" b="1" dirty="0" err="1">
                <a:effectLst/>
                <a:latin typeface="Consolas" panose="020B0609020204030204" pitchFamily="49" charset="0"/>
              </a:rPr>
              <a:t>i</a:t>
            </a:r>
            <a:r>
              <a:rPr lang="en-IN" sz="1150" b="1" dirty="0">
                <a:effectLst/>
                <a:latin typeface="Consolas" panose="020B0609020204030204" pitchFamily="49" charset="0"/>
              </a:rPr>
              <a:t>, x in enumerate(</a:t>
            </a:r>
            <a:r>
              <a:rPr lang="en-IN" sz="1150" b="1" dirty="0" err="1">
                <a:effectLst/>
                <a:latin typeface="Consolas" panose="020B0609020204030204" pitchFamily="49" charset="0"/>
              </a:rPr>
              <a:t>df.label.unique</a:t>
            </a:r>
            <a:r>
              <a:rPr lang="en-IN" sz="1150" b="1" dirty="0">
                <a:effectLst/>
                <a:latin typeface="Consolas" panose="020B0609020204030204" pitchFamily="49" charset="0"/>
              </a:rPr>
              <a:t>()):</a:t>
            </a:r>
          </a:p>
          <a:p>
            <a:r>
              <a:rPr lang="en-IN" sz="1150" b="1" dirty="0">
                <a:effectLst/>
                <a:latin typeface="Consolas" panose="020B0609020204030204" pitchFamily="49" charset="0"/>
              </a:rPr>
              <a:t>    </a:t>
            </a:r>
            <a:r>
              <a:rPr lang="en-IN" sz="1150" b="1" dirty="0" err="1">
                <a:effectLst/>
                <a:latin typeface="Consolas" panose="020B0609020204030204" pitchFamily="49" charset="0"/>
              </a:rPr>
              <a:t>label_index</a:t>
            </a:r>
            <a:r>
              <a:rPr lang="en-IN" sz="1150" b="1" dirty="0">
                <a:effectLst/>
                <a:latin typeface="Consolas" panose="020B0609020204030204" pitchFamily="49" charset="0"/>
              </a:rPr>
              <a:t>[x] = </a:t>
            </a:r>
            <a:r>
              <a:rPr lang="en-IN" sz="1150" b="1" dirty="0" err="1">
                <a:effectLst/>
                <a:latin typeface="Consolas" panose="020B0609020204030204" pitchFamily="49" charset="0"/>
              </a:rPr>
              <a:t>i</a:t>
            </a:r>
            <a:endParaRPr lang="en-IN" sz="1150" b="1" dirty="0">
              <a:effectLst/>
              <a:latin typeface="Consolas" panose="020B0609020204030204" pitchFamily="49" charset="0"/>
            </a:endParaRPr>
          </a:p>
          <a:p>
            <a:r>
              <a:rPr lang="en-IN" sz="1150" b="1" dirty="0">
                <a:effectLst/>
                <a:latin typeface="Consolas" panose="020B0609020204030204" pitchFamily="49" charset="0"/>
              </a:rPr>
              <a:t>    </a:t>
            </a:r>
            <a:r>
              <a:rPr lang="en-IN" sz="1150" b="1" dirty="0" err="1">
                <a:effectLst/>
                <a:latin typeface="Consolas" panose="020B0609020204030204" pitchFamily="49" charset="0"/>
              </a:rPr>
              <a:t>index_label</a:t>
            </a:r>
            <a:r>
              <a:rPr lang="en-IN" sz="1150" b="1" dirty="0">
                <a:effectLst/>
                <a:latin typeface="Consolas" panose="020B0609020204030204" pitchFamily="49" charset="0"/>
              </a:rPr>
              <a:t>[</a:t>
            </a:r>
            <a:r>
              <a:rPr lang="en-IN" sz="1150" b="1" dirty="0" err="1">
                <a:effectLst/>
                <a:latin typeface="Consolas" panose="020B0609020204030204" pitchFamily="49" charset="0"/>
              </a:rPr>
              <a:t>i</a:t>
            </a:r>
            <a:r>
              <a:rPr lang="en-IN" sz="1150" b="1" dirty="0">
                <a:effectLst/>
                <a:latin typeface="Consolas" panose="020B0609020204030204" pitchFamily="49" charset="0"/>
              </a:rPr>
              <a:t>] = x</a:t>
            </a:r>
          </a:p>
          <a:p>
            <a:br>
              <a:rPr lang="en-IN" sz="1150" b="1" dirty="0">
                <a:effectLst/>
                <a:latin typeface="Consolas" panose="020B0609020204030204" pitchFamily="49" charset="0"/>
              </a:rPr>
            </a:br>
            <a:r>
              <a:rPr lang="en-IN" sz="1150" b="1" dirty="0">
                <a:effectLst/>
                <a:latin typeface="Consolas" panose="020B0609020204030204" pitchFamily="49" charset="0"/>
              </a:rPr>
              <a:t># shuffle samples</a:t>
            </a:r>
          </a:p>
          <a:p>
            <a:r>
              <a:rPr lang="en-IN" sz="1150" b="1" dirty="0" err="1">
                <a:effectLst/>
                <a:latin typeface="Consolas" panose="020B0609020204030204" pitchFamily="49" charset="0"/>
              </a:rPr>
              <a:t>df_shuffle</a:t>
            </a:r>
            <a:r>
              <a:rPr lang="en-IN" sz="1150" b="1" dirty="0">
                <a:effectLst/>
                <a:latin typeface="Consolas" panose="020B0609020204030204" pitchFamily="49" charset="0"/>
              </a:rPr>
              <a:t> = </a:t>
            </a:r>
            <a:r>
              <a:rPr lang="en-IN" sz="1150" b="1" dirty="0" err="1">
                <a:effectLst/>
                <a:latin typeface="Consolas" panose="020B0609020204030204" pitchFamily="49" charset="0"/>
              </a:rPr>
              <a:t>df.sample</a:t>
            </a:r>
            <a:r>
              <a:rPr lang="en-IN" sz="1150" b="1" dirty="0">
                <a:effectLst/>
                <a:latin typeface="Consolas" panose="020B0609020204030204" pitchFamily="49" charset="0"/>
              </a:rPr>
              <a:t>(frac=1, </a:t>
            </a:r>
            <a:r>
              <a:rPr lang="en-IN" sz="1150" b="1" dirty="0" err="1">
                <a:effectLst/>
                <a:latin typeface="Consolas" panose="020B0609020204030204" pitchFamily="49" charset="0"/>
              </a:rPr>
              <a:t>random_state</a:t>
            </a:r>
            <a:r>
              <a:rPr lang="en-IN" sz="1150" b="1" dirty="0">
                <a:effectLst/>
                <a:latin typeface="Consolas" panose="020B0609020204030204" pitchFamily="49" charset="0"/>
              </a:rPr>
              <a:t>=seed).</a:t>
            </a:r>
            <a:r>
              <a:rPr lang="en-IN" sz="1150" b="1" dirty="0" err="1">
                <a:effectLst/>
                <a:latin typeface="Consolas" panose="020B0609020204030204" pitchFamily="49" charset="0"/>
              </a:rPr>
              <a:t>reset_index</a:t>
            </a:r>
            <a:r>
              <a:rPr lang="en-IN" sz="1150" b="1" dirty="0">
                <a:effectLst/>
                <a:latin typeface="Consolas" panose="020B0609020204030204" pitchFamily="49" charset="0"/>
              </a:rPr>
              <a:t>(drop=True)</a:t>
            </a:r>
          </a:p>
          <a:p>
            <a:br>
              <a:rPr lang="en-IN" sz="1150" b="1" dirty="0">
                <a:effectLst/>
                <a:latin typeface="Consolas" panose="020B0609020204030204" pitchFamily="49" charset="0"/>
              </a:rPr>
            </a:br>
            <a:r>
              <a:rPr lang="en-IN" sz="1150" b="1" dirty="0">
                <a:effectLst/>
                <a:latin typeface="Consolas" panose="020B0609020204030204" pitchFamily="49" charset="0"/>
              </a:rPr>
              <a:t># remove irrelevant columns</a:t>
            </a:r>
          </a:p>
          <a:p>
            <a:r>
              <a:rPr lang="en-IN" sz="1150" b="1" dirty="0" err="1">
                <a:effectLst/>
                <a:latin typeface="Consolas" panose="020B0609020204030204" pitchFamily="49" charset="0"/>
              </a:rPr>
              <a:t>df_shuffle.drop</a:t>
            </a:r>
            <a:r>
              <a:rPr lang="en-IN" sz="1150" b="1" dirty="0">
                <a:effectLst/>
                <a:latin typeface="Consolas" panose="020B0609020204030204" pitchFamily="49" charset="0"/>
              </a:rPr>
              <a:t>(['filename', 'length'], axis=1, </a:t>
            </a:r>
            <a:r>
              <a:rPr lang="en-IN" sz="1150" b="1" dirty="0" err="1">
                <a:effectLst/>
                <a:latin typeface="Consolas" panose="020B0609020204030204" pitchFamily="49" charset="0"/>
              </a:rPr>
              <a:t>inplace</a:t>
            </a:r>
            <a:r>
              <a:rPr lang="en-IN" sz="1150" b="1" dirty="0">
                <a:effectLst/>
                <a:latin typeface="Consolas" panose="020B0609020204030204" pitchFamily="49" charset="0"/>
              </a:rPr>
              <a:t>=True)</a:t>
            </a:r>
          </a:p>
          <a:p>
            <a:r>
              <a:rPr lang="en-IN" sz="1150" b="1" dirty="0" err="1">
                <a:effectLst/>
                <a:latin typeface="Consolas" panose="020B0609020204030204" pitchFamily="49" charset="0"/>
              </a:rPr>
              <a:t>df_y</a:t>
            </a:r>
            <a:r>
              <a:rPr lang="en-IN" sz="1150" b="1" dirty="0">
                <a:effectLst/>
                <a:latin typeface="Consolas" panose="020B0609020204030204" pitchFamily="49" charset="0"/>
              </a:rPr>
              <a:t> = </a:t>
            </a:r>
            <a:r>
              <a:rPr lang="en-IN" sz="1150" b="1" dirty="0" err="1">
                <a:effectLst/>
                <a:latin typeface="Consolas" panose="020B0609020204030204" pitchFamily="49" charset="0"/>
              </a:rPr>
              <a:t>df_shuffle.pop</a:t>
            </a:r>
            <a:r>
              <a:rPr lang="en-IN" sz="1150" b="1" dirty="0">
                <a:effectLst/>
                <a:latin typeface="Consolas" panose="020B0609020204030204" pitchFamily="49" charset="0"/>
              </a:rPr>
              <a:t>('label')</a:t>
            </a:r>
          </a:p>
          <a:p>
            <a:r>
              <a:rPr lang="en-IN" sz="1150" b="1" dirty="0" err="1">
                <a:effectLst/>
                <a:latin typeface="Consolas" panose="020B0609020204030204" pitchFamily="49" charset="0"/>
              </a:rPr>
              <a:t>df_X</a:t>
            </a:r>
            <a:r>
              <a:rPr lang="en-IN" sz="1150" b="1" dirty="0">
                <a:effectLst/>
                <a:latin typeface="Consolas" panose="020B0609020204030204" pitchFamily="49" charset="0"/>
              </a:rPr>
              <a:t> = </a:t>
            </a:r>
            <a:r>
              <a:rPr lang="en-IN" sz="1150" b="1" dirty="0" err="1">
                <a:effectLst/>
                <a:latin typeface="Consolas" panose="020B0609020204030204" pitchFamily="49" charset="0"/>
              </a:rPr>
              <a:t>df_shuffle</a:t>
            </a:r>
            <a:endParaRPr lang="en-IN" sz="1150" b="1" dirty="0">
              <a:effectLst/>
              <a:latin typeface="Consolas" panose="020B0609020204030204" pitchFamily="49" charset="0"/>
            </a:endParaRPr>
          </a:p>
          <a:p>
            <a:br>
              <a:rPr lang="en-IN" sz="1150" b="1" dirty="0">
                <a:effectLst/>
                <a:latin typeface="Consolas" panose="020B0609020204030204" pitchFamily="49" charset="0"/>
              </a:rPr>
            </a:br>
            <a:r>
              <a:rPr lang="en-IN" sz="1150" b="1" dirty="0">
                <a:effectLst/>
                <a:latin typeface="Consolas" panose="020B0609020204030204" pitchFamily="49" charset="0"/>
              </a:rPr>
              <a:t># split into train dev and test</a:t>
            </a:r>
          </a:p>
          <a:p>
            <a:r>
              <a:rPr lang="en-IN" sz="1150" b="1" dirty="0" err="1">
                <a:effectLst/>
                <a:latin typeface="Consolas" panose="020B0609020204030204" pitchFamily="49" charset="0"/>
              </a:rPr>
              <a:t>X_train</a:t>
            </a:r>
            <a:r>
              <a:rPr lang="en-IN" sz="1150" b="1" dirty="0">
                <a:effectLst/>
                <a:latin typeface="Consolas" panose="020B0609020204030204" pitchFamily="49" charset="0"/>
              </a:rPr>
              <a:t>, </a:t>
            </a:r>
            <a:r>
              <a:rPr lang="en-IN" sz="1150" b="1" dirty="0" err="1">
                <a:effectLst/>
                <a:latin typeface="Consolas" panose="020B0609020204030204" pitchFamily="49" charset="0"/>
              </a:rPr>
              <a:t>X_test</a:t>
            </a:r>
            <a:r>
              <a:rPr lang="en-IN" sz="1150" b="1" dirty="0">
                <a:effectLst/>
                <a:latin typeface="Consolas" panose="020B0609020204030204" pitchFamily="49" charset="0"/>
              </a:rPr>
              <a:t>, </a:t>
            </a:r>
            <a:r>
              <a:rPr lang="en-IN" sz="1150" b="1" dirty="0" err="1">
                <a:effectLst/>
                <a:latin typeface="Consolas" panose="020B0609020204030204" pitchFamily="49" charset="0"/>
              </a:rPr>
              <a:t>y_train</a:t>
            </a:r>
            <a:r>
              <a:rPr lang="en-IN" sz="1150" b="1" dirty="0">
                <a:effectLst/>
                <a:latin typeface="Consolas" panose="020B0609020204030204" pitchFamily="49" charset="0"/>
              </a:rPr>
              <a:t>, </a:t>
            </a:r>
            <a:r>
              <a:rPr lang="en-IN" sz="1150" b="1" dirty="0" err="1">
                <a:effectLst/>
                <a:latin typeface="Consolas" panose="020B0609020204030204" pitchFamily="49" charset="0"/>
              </a:rPr>
              <a:t>y_test</a:t>
            </a:r>
            <a:r>
              <a:rPr lang="en-IN" sz="1150" b="1" dirty="0">
                <a:effectLst/>
                <a:latin typeface="Consolas" panose="020B0609020204030204" pitchFamily="49" charset="0"/>
              </a:rPr>
              <a:t>= </a:t>
            </a:r>
            <a:r>
              <a:rPr lang="en-IN" sz="1150" b="1" dirty="0" err="1">
                <a:effectLst/>
                <a:latin typeface="Consolas" panose="020B0609020204030204" pitchFamily="49" charset="0"/>
              </a:rPr>
              <a:t>skms.train_test_split</a:t>
            </a:r>
            <a:r>
              <a:rPr lang="en-IN" sz="1150" b="1" dirty="0">
                <a:effectLst/>
                <a:latin typeface="Consolas" panose="020B0609020204030204" pitchFamily="49" charset="0"/>
              </a:rPr>
              <a:t>(</a:t>
            </a:r>
            <a:r>
              <a:rPr lang="en-IN" sz="1150" b="1" dirty="0" err="1">
                <a:effectLst/>
                <a:latin typeface="Consolas" panose="020B0609020204030204" pitchFamily="49" charset="0"/>
              </a:rPr>
              <a:t>df_X</a:t>
            </a:r>
            <a:r>
              <a:rPr lang="en-IN" sz="1150" b="1" dirty="0">
                <a:effectLst/>
                <a:latin typeface="Consolas" panose="020B0609020204030204" pitchFamily="49" charset="0"/>
              </a:rPr>
              <a:t>, </a:t>
            </a:r>
            <a:r>
              <a:rPr lang="en-IN" sz="1150" b="1" dirty="0" err="1">
                <a:effectLst/>
                <a:latin typeface="Consolas" panose="020B0609020204030204" pitchFamily="49" charset="0"/>
              </a:rPr>
              <a:t>df_y</a:t>
            </a:r>
            <a:r>
              <a:rPr lang="en-IN" sz="1150" b="1" dirty="0">
                <a:effectLst/>
                <a:latin typeface="Consolas" panose="020B0609020204030204" pitchFamily="49" charset="0"/>
              </a:rPr>
              <a:t>, </a:t>
            </a:r>
            <a:r>
              <a:rPr lang="en-IN" sz="1150" b="1" dirty="0" err="1">
                <a:effectLst/>
                <a:latin typeface="Consolas" panose="020B0609020204030204" pitchFamily="49" charset="0"/>
              </a:rPr>
              <a:t>train_size</a:t>
            </a:r>
            <a:r>
              <a:rPr lang="en-IN" sz="1150" b="1" dirty="0">
                <a:effectLst/>
                <a:latin typeface="Consolas" panose="020B0609020204030204" pitchFamily="49" charset="0"/>
              </a:rPr>
              <a:t>=0.7, </a:t>
            </a:r>
            <a:r>
              <a:rPr lang="en-IN" sz="1150" b="1" dirty="0" err="1">
                <a:effectLst/>
                <a:latin typeface="Consolas" panose="020B0609020204030204" pitchFamily="49" charset="0"/>
              </a:rPr>
              <a:t>random_state</a:t>
            </a:r>
            <a:r>
              <a:rPr lang="en-IN" sz="1150" b="1" dirty="0">
                <a:effectLst/>
                <a:latin typeface="Consolas" panose="020B0609020204030204" pitchFamily="49" charset="0"/>
              </a:rPr>
              <a:t>=seed, stratify=</a:t>
            </a:r>
            <a:r>
              <a:rPr lang="en-IN" sz="1150" b="1" dirty="0" err="1">
                <a:effectLst/>
                <a:latin typeface="Consolas" panose="020B0609020204030204" pitchFamily="49" charset="0"/>
              </a:rPr>
              <a:t>df_y</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a:effectLst/>
                <a:latin typeface="Consolas" panose="020B0609020204030204" pitchFamily="49" charset="0"/>
              </a:rPr>
              <a:t>from </a:t>
            </a:r>
            <a:r>
              <a:rPr lang="en-IN" sz="1150" b="1" dirty="0" err="1">
                <a:effectLst/>
                <a:latin typeface="Consolas" panose="020B0609020204030204" pitchFamily="49" charset="0"/>
              </a:rPr>
              <a:t>sklearn.preprocessing</a:t>
            </a:r>
            <a:r>
              <a:rPr lang="en-IN" sz="1150" b="1" dirty="0">
                <a:effectLst/>
                <a:latin typeface="Consolas" panose="020B0609020204030204" pitchFamily="49" charset="0"/>
              </a:rPr>
              <a:t> import </a:t>
            </a:r>
            <a:r>
              <a:rPr lang="en-IN" sz="1150" b="1" dirty="0" err="1">
                <a:effectLst/>
                <a:latin typeface="Consolas" panose="020B0609020204030204" pitchFamily="49" charset="0"/>
              </a:rPr>
              <a:t>StandardScaler</a:t>
            </a:r>
            <a:endParaRPr lang="en-IN" sz="1150" b="1" dirty="0">
              <a:effectLst/>
              <a:latin typeface="Consolas" panose="020B0609020204030204" pitchFamily="49" charset="0"/>
            </a:endParaRPr>
          </a:p>
          <a:p>
            <a:r>
              <a:rPr lang="en-IN" sz="1150" b="1" dirty="0">
                <a:effectLst/>
                <a:latin typeface="Consolas" panose="020B0609020204030204" pitchFamily="49" charset="0"/>
              </a:rPr>
              <a:t>scaler = </a:t>
            </a:r>
            <a:r>
              <a:rPr lang="en-IN" sz="1150" b="1" dirty="0" err="1">
                <a:effectLst/>
                <a:latin typeface="Consolas" panose="020B0609020204030204" pitchFamily="49" charset="0"/>
              </a:rPr>
              <a:t>StandardScaler</a:t>
            </a:r>
            <a:r>
              <a:rPr lang="en-IN" sz="1150" b="1" dirty="0">
                <a:effectLst/>
                <a:latin typeface="Consolas" panose="020B0609020204030204" pitchFamily="49" charset="0"/>
              </a:rPr>
              <a:t>()</a:t>
            </a:r>
          </a:p>
          <a:p>
            <a:r>
              <a:rPr lang="en-IN" sz="1150" b="1" dirty="0" err="1">
                <a:effectLst/>
                <a:latin typeface="Consolas" panose="020B0609020204030204" pitchFamily="49" charset="0"/>
              </a:rPr>
              <a:t>scaler.fit</a:t>
            </a:r>
            <a:r>
              <a:rPr lang="en-IN" sz="1150" b="1" dirty="0">
                <a:effectLst/>
                <a:latin typeface="Consolas" panose="020B0609020204030204" pitchFamily="49" charset="0"/>
              </a:rPr>
              <a:t>(</a:t>
            </a:r>
            <a:r>
              <a:rPr lang="en-IN" sz="1150" b="1" dirty="0" err="1">
                <a:effectLst/>
                <a:latin typeface="Consolas" panose="020B0609020204030204" pitchFamily="49" charset="0"/>
              </a:rPr>
              <a:t>X_train</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err="1">
                <a:effectLst/>
                <a:latin typeface="Consolas" panose="020B0609020204030204" pitchFamily="49" charset="0"/>
              </a:rPr>
              <a:t>X_train</a:t>
            </a:r>
            <a:r>
              <a:rPr lang="en-IN" sz="1150" b="1" dirty="0">
                <a:effectLst/>
                <a:latin typeface="Consolas" panose="020B0609020204030204" pitchFamily="49" charset="0"/>
              </a:rPr>
              <a:t> = </a:t>
            </a:r>
            <a:r>
              <a:rPr lang="en-IN" sz="1150" b="1" dirty="0" err="1">
                <a:effectLst/>
                <a:latin typeface="Consolas" panose="020B0609020204030204" pitchFamily="49" charset="0"/>
              </a:rPr>
              <a:t>scaler.transform</a:t>
            </a:r>
            <a:r>
              <a:rPr lang="en-IN" sz="1150" b="1" dirty="0">
                <a:effectLst/>
                <a:latin typeface="Consolas" panose="020B0609020204030204" pitchFamily="49" charset="0"/>
              </a:rPr>
              <a:t>(</a:t>
            </a:r>
            <a:r>
              <a:rPr lang="en-IN" sz="1150" b="1" dirty="0" err="1">
                <a:effectLst/>
                <a:latin typeface="Consolas" panose="020B0609020204030204" pitchFamily="49" charset="0"/>
              </a:rPr>
              <a:t>X_train</a:t>
            </a:r>
            <a:r>
              <a:rPr lang="en-IN" sz="1150" b="1" dirty="0">
                <a:effectLst/>
                <a:latin typeface="Consolas" panose="020B0609020204030204" pitchFamily="49" charset="0"/>
              </a:rPr>
              <a:t>)</a:t>
            </a:r>
          </a:p>
          <a:p>
            <a:r>
              <a:rPr lang="en-IN" sz="1150" b="1" dirty="0" err="1">
                <a:effectLst/>
                <a:latin typeface="Consolas" panose="020B0609020204030204" pitchFamily="49" charset="0"/>
              </a:rPr>
              <a:t>X_test</a:t>
            </a:r>
            <a:r>
              <a:rPr lang="en-IN" sz="1150" b="1" dirty="0">
                <a:effectLst/>
                <a:latin typeface="Consolas" panose="020B0609020204030204" pitchFamily="49" charset="0"/>
              </a:rPr>
              <a:t> = </a:t>
            </a:r>
            <a:r>
              <a:rPr lang="en-IN" sz="1150" b="1" dirty="0" err="1">
                <a:effectLst/>
                <a:latin typeface="Consolas" panose="020B0609020204030204" pitchFamily="49" charset="0"/>
              </a:rPr>
              <a:t>scaler.transform</a:t>
            </a:r>
            <a:r>
              <a:rPr lang="en-IN" sz="1150" b="1" dirty="0">
                <a:effectLst/>
                <a:latin typeface="Consolas" panose="020B0609020204030204" pitchFamily="49" charset="0"/>
              </a:rPr>
              <a:t>(</a:t>
            </a:r>
            <a:r>
              <a:rPr lang="en-IN" sz="1150" b="1" dirty="0" err="1">
                <a:effectLst/>
                <a:latin typeface="Consolas" panose="020B0609020204030204" pitchFamily="49" charset="0"/>
              </a:rPr>
              <a:t>X_test</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a:effectLst/>
                <a:latin typeface="Consolas" panose="020B0609020204030204" pitchFamily="49" charset="0"/>
              </a:rPr>
              <a:t>from </a:t>
            </a:r>
            <a:r>
              <a:rPr lang="en-IN" sz="1150" b="1" dirty="0" err="1">
                <a:effectLst/>
                <a:latin typeface="Consolas" panose="020B0609020204030204" pitchFamily="49" charset="0"/>
              </a:rPr>
              <a:t>sklearn.neighbors</a:t>
            </a:r>
            <a:r>
              <a:rPr lang="en-IN" sz="1150" b="1" dirty="0">
                <a:effectLst/>
                <a:latin typeface="Consolas" panose="020B0609020204030204" pitchFamily="49" charset="0"/>
              </a:rPr>
              <a:t> import </a:t>
            </a:r>
            <a:r>
              <a:rPr lang="en-IN" sz="1150" b="1" dirty="0" err="1">
                <a:effectLst/>
                <a:latin typeface="Consolas" panose="020B0609020204030204" pitchFamily="49" charset="0"/>
              </a:rPr>
              <a:t>KNeighborsClassifier</a:t>
            </a:r>
            <a:endParaRPr lang="en-IN" sz="1150" b="1" dirty="0">
              <a:effectLst/>
              <a:latin typeface="Consolas" panose="020B0609020204030204" pitchFamily="49" charset="0"/>
            </a:endParaRPr>
          </a:p>
          <a:p>
            <a:r>
              <a:rPr lang="en-IN" sz="1150" b="1" dirty="0">
                <a:effectLst/>
                <a:latin typeface="Consolas" panose="020B0609020204030204" pitchFamily="49" charset="0"/>
              </a:rPr>
              <a:t>classifier = </a:t>
            </a:r>
            <a:r>
              <a:rPr lang="en-IN" sz="1150" b="1" dirty="0" err="1">
                <a:effectLst/>
                <a:latin typeface="Consolas" panose="020B0609020204030204" pitchFamily="49" charset="0"/>
              </a:rPr>
              <a:t>KNeighborsClassifier</a:t>
            </a:r>
            <a:r>
              <a:rPr lang="en-IN" sz="1150" b="1" dirty="0">
                <a:effectLst/>
                <a:latin typeface="Consolas" panose="020B0609020204030204" pitchFamily="49" charset="0"/>
              </a:rPr>
              <a:t>(</a:t>
            </a:r>
            <a:r>
              <a:rPr lang="en-IN" sz="1150" b="1" dirty="0" err="1">
                <a:effectLst/>
                <a:latin typeface="Consolas" panose="020B0609020204030204" pitchFamily="49" charset="0"/>
              </a:rPr>
              <a:t>n_neighbors</a:t>
            </a:r>
            <a:r>
              <a:rPr lang="en-IN" sz="1150" b="1" dirty="0">
                <a:effectLst/>
                <a:latin typeface="Consolas" panose="020B0609020204030204" pitchFamily="49" charset="0"/>
              </a:rPr>
              <a:t>=5)</a:t>
            </a:r>
          </a:p>
          <a:p>
            <a:r>
              <a:rPr lang="en-IN" sz="1150" b="1" dirty="0" err="1">
                <a:effectLst/>
                <a:latin typeface="Consolas" panose="020B0609020204030204" pitchFamily="49" charset="0"/>
              </a:rPr>
              <a:t>classifier.fit</a:t>
            </a:r>
            <a:r>
              <a:rPr lang="en-IN" sz="1150" b="1" dirty="0">
                <a:effectLst/>
                <a:latin typeface="Consolas" panose="020B0609020204030204" pitchFamily="49" charset="0"/>
              </a:rPr>
              <a:t>(</a:t>
            </a:r>
            <a:r>
              <a:rPr lang="en-IN" sz="1150" b="1" dirty="0" err="1">
                <a:effectLst/>
                <a:latin typeface="Consolas" panose="020B0609020204030204" pitchFamily="49" charset="0"/>
              </a:rPr>
              <a:t>X_train</a:t>
            </a:r>
            <a:r>
              <a:rPr lang="en-IN" sz="1150" b="1" dirty="0">
                <a:effectLst/>
                <a:latin typeface="Consolas" panose="020B0609020204030204" pitchFamily="49" charset="0"/>
              </a:rPr>
              <a:t>, </a:t>
            </a:r>
            <a:r>
              <a:rPr lang="en-IN" sz="1150" b="1" dirty="0" err="1">
                <a:effectLst/>
                <a:latin typeface="Consolas" panose="020B0609020204030204" pitchFamily="49" charset="0"/>
              </a:rPr>
              <a:t>y_train</a:t>
            </a:r>
            <a:r>
              <a:rPr lang="en-IN" sz="1150" b="1" dirty="0">
                <a:effectLst/>
                <a:latin typeface="Consolas" panose="020B0609020204030204" pitchFamily="49" charset="0"/>
              </a:rPr>
              <a:t>)</a:t>
            </a:r>
          </a:p>
          <a:p>
            <a:br>
              <a:rPr lang="en-IN" sz="1150" b="1" dirty="0">
                <a:effectLst/>
                <a:latin typeface="Consolas" panose="020B0609020204030204" pitchFamily="49" charset="0"/>
              </a:rPr>
            </a:br>
            <a:r>
              <a:rPr lang="en-IN" sz="1150" b="1" dirty="0" err="1">
                <a:effectLst/>
                <a:latin typeface="Consolas" panose="020B0609020204030204" pitchFamily="49" charset="0"/>
              </a:rPr>
              <a:t>y_pred</a:t>
            </a:r>
            <a:r>
              <a:rPr lang="en-IN" sz="1150" b="1" dirty="0">
                <a:effectLst/>
                <a:latin typeface="Consolas" panose="020B0609020204030204" pitchFamily="49" charset="0"/>
              </a:rPr>
              <a:t> = </a:t>
            </a:r>
            <a:r>
              <a:rPr lang="en-IN" sz="1150" b="1" dirty="0" err="1">
                <a:effectLst/>
                <a:latin typeface="Consolas" panose="020B0609020204030204" pitchFamily="49" charset="0"/>
              </a:rPr>
              <a:t>classifier.predict</a:t>
            </a:r>
            <a:r>
              <a:rPr lang="en-IN" sz="1150" b="1" dirty="0">
                <a:effectLst/>
                <a:latin typeface="Consolas" panose="020B0609020204030204" pitchFamily="49" charset="0"/>
              </a:rPr>
              <a:t>(</a:t>
            </a:r>
            <a:r>
              <a:rPr lang="en-IN" sz="1150" b="1" dirty="0" err="1">
                <a:effectLst/>
                <a:latin typeface="Consolas" panose="020B0609020204030204" pitchFamily="49" charset="0"/>
              </a:rPr>
              <a:t>X_test</a:t>
            </a:r>
            <a:r>
              <a:rPr lang="en-IN" sz="1150" b="1" dirty="0">
                <a:effectLst/>
                <a:latin typeface="Consolas" panose="020B0609020204030204" pitchFamily="49" charset="0"/>
              </a:rPr>
              <a:t>)</a:t>
            </a:r>
          </a:p>
          <a:p>
            <a:endParaRPr lang="en-IN" sz="1100" dirty="0">
              <a:latin typeface="Times New Roman" pitchFamily="18" charset="0"/>
              <a:ea typeface="Tahoma" pitchFamily="34" charset="0"/>
              <a:cs typeface="Times New Roman" pitchFamily="18" charset="0"/>
            </a:endParaRPr>
          </a:p>
        </p:txBody>
      </p:sp>
      <p:sp>
        <p:nvSpPr>
          <p:cNvPr id="10" name="Date Placeholder 4">
            <a:extLst>
              <a:ext uri="{FF2B5EF4-FFF2-40B4-BE49-F238E27FC236}">
                <a16:creationId xmlns:a16="http://schemas.microsoft.com/office/drawing/2014/main" id="{7B4DD9E6-11E6-FD12-1D45-FA3CE2F605C0}"/>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511570"/>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TESTING CODE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4" name="TextBox 3"/>
          <p:cNvSpPr txBox="1"/>
          <p:nvPr/>
        </p:nvSpPr>
        <p:spPr>
          <a:xfrm>
            <a:off x="479376" y="959760"/>
            <a:ext cx="5184576" cy="4693593"/>
          </a:xfrm>
          <a:prstGeom prst="rect">
            <a:avLst/>
          </a:prstGeom>
          <a:noFill/>
        </p:spPr>
        <p:txBody>
          <a:bodyPr wrap="square" rtlCol="0">
            <a:spAutoFit/>
          </a:bodyPr>
          <a:lstStyle/>
          <a:p>
            <a:r>
              <a:rPr lang="en-IN" sz="1300" b="1" dirty="0">
                <a:effectLst/>
                <a:latin typeface="Consolas" panose="020B0609020204030204" pitchFamily="49" charset="0"/>
              </a:rPr>
              <a:t>import </a:t>
            </a:r>
            <a:r>
              <a:rPr lang="en-IN" sz="1300" b="1" dirty="0" err="1">
                <a:effectLst/>
                <a:latin typeface="Consolas" panose="020B0609020204030204" pitchFamily="49" charset="0"/>
              </a:rPr>
              <a:t>joblib</a:t>
            </a:r>
            <a:endParaRPr lang="en-IN" sz="1300" b="1" dirty="0">
              <a:effectLst/>
              <a:latin typeface="Consolas" panose="020B0609020204030204" pitchFamily="49" charset="0"/>
            </a:endParaRPr>
          </a:p>
          <a:p>
            <a:r>
              <a:rPr lang="en-IN" sz="1300" b="1" dirty="0" err="1">
                <a:effectLst/>
                <a:latin typeface="Consolas" panose="020B0609020204030204" pitchFamily="49" charset="0"/>
              </a:rPr>
              <a:t>joblib.dump</a:t>
            </a:r>
            <a:r>
              <a:rPr lang="en-IN" sz="1300" b="1" dirty="0">
                <a:effectLst/>
                <a:latin typeface="Consolas" panose="020B0609020204030204" pitchFamily="49" charset="0"/>
              </a:rPr>
              <a:t>(</a:t>
            </a:r>
            <a:r>
              <a:rPr lang="en-IN" sz="1300" b="1" dirty="0" err="1">
                <a:effectLst/>
                <a:latin typeface="Consolas" panose="020B0609020204030204" pitchFamily="49" charset="0"/>
              </a:rPr>
              <a:t>classifier,'classifier</a:t>
            </a:r>
            <a:r>
              <a:rPr lang="en-IN" sz="1300" b="1" dirty="0">
                <a:effectLst/>
                <a:latin typeface="Consolas" panose="020B0609020204030204" pitchFamily="49" charset="0"/>
              </a:rPr>
              <a:t>')</a:t>
            </a:r>
          </a:p>
          <a:p>
            <a:r>
              <a:rPr lang="en-IN" sz="1300" b="1" dirty="0">
                <a:effectLst/>
                <a:latin typeface="Consolas" panose="020B0609020204030204" pitchFamily="49" charset="0"/>
              </a:rPr>
              <a:t>model = </a:t>
            </a:r>
            <a:r>
              <a:rPr lang="en-IN" sz="1300" b="1" dirty="0" err="1">
                <a:effectLst/>
                <a:latin typeface="Consolas" panose="020B0609020204030204" pitchFamily="49" charset="0"/>
              </a:rPr>
              <a:t>joblib.load</a:t>
            </a:r>
            <a:r>
              <a:rPr lang="en-IN" sz="1300" b="1" dirty="0">
                <a:effectLst/>
                <a:latin typeface="Consolas" panose="020B0609020204030204" pitchFamily="49" charset="0"/>
              </a:rPr>
              <a:t>('classifier')</a:t>
            </a:r>
            <a:br>
              <a:rPr lang="en-IN" sz="1300" b="1" dirty="0">
                <a:effectLst/>
                <a:latin typeface="Consolas" panose="020B0609020204030204" pitchFamily="49" charset="0"/>
              </a:rPr>
            </a:br>
            <a:br>
              <a:rPr lang="en-IN" sz="1300" b="1" dirty="0">
                <a:effectLst/>
                <a:latin typeface="Consolas" panose="020B0609020204030204" pitchFamily="49" charset="0"/>
              </a:rPr>
            </a:br>
            <a:r>
              <a:rPr lang="en-IN" sz="1300" b="1" dirty="0" err="1">
                <a:effectLst/>
                <a:latin typeface="Consolas" panose="020B0609020204030204" pitchFamily="49" charset="0"/>
              </a:rPr>
              <a:t>st.set_page_config</a:t>
            </a:r>
            <a:r>
              <a:rPr lang="en-IN" sz="1300" b="1" dirty="0">
                <a:effectLst/>
                <a:latin typeface="Consolas" panose="020B0609020204030204" pitchFamily="49" charset="0"/>
              </a:rPr>
              <a:t>(</a:t>
            </a:r>
            <a:r>
              <a:rPr lang="en-IN" sz="1300" b="1" dirty="0" err="1">
                <a:effectLst/>
                <a:latin typeface="Consolas" panose="020B0609020204030204" pitchFamily="49" charset="0"/>
              </a:rPr>
              <a:t>page_title</a:t>
            </a:r>
            <a:r>
              <a:rPr lang="en-IN" sz="1300" b="1" dirty="0">
                <a:effectLst/>
                <a:latin typeface="Consolas" panose="020B0609020204030204" pitchFamily="49" charset="0"/>
              </a:rPr>
              <a:t>="Music Genre Classification", layout="wide")</a:t>
            </a:r>
          </a:p>
          <a:p>
            <a:r>
              <a:rPr lang="en-IN" sz="1300" b="1" dirty="0">
                <a:effectLst/>
                <a:latin typeface="Consolas" panose="020B0609020204030204" pitchFamily="49" charset="0"/>
              </a:rPr>
              <a:t>title = "Music Genre Classification"</a:t>
            </a:r>
          </a:p>
          <a:p>
            <a:r>
              <a:rPr lang="en-IN" sz="1300" b="1" dirty="0" err="1">
                <a:effectLst/>
                <a:latin typeface="Consolas" panose="020B0609020204030204" pitchFamily="49" charset="0"/>
              </a:rPr>
              <a:t>st.title</a:t>
            </a:r>
            <a:r>
              <a:rPr lang="en-IN" sz="1300" b="1" dirty="0">
                <a:effectLst/>
                <a:latin typeface="Consolas" panose="020B0609020204030204" pitchFamily="49" charset="0"/>
              </a:rPr>
              <a:t>(title)</a:t>
            </a:r>
          </a:p>
          <a:p>
            <a:r>
              <a:rPr lang="en-IN" sz="1300" b="1" dirty="0">
                <a:effectLst/>
                <a:latin typeface="Consolas" panose="020B0609020204030204" pitchFamily="49" charset="0"/>
              </a:rPr>
              <a:t>filename = </a:t>
            </a:r>
            <a:r>
              <a:rPr lang="en-IN" sz="1300" b="1" dirty="0" err="1">
                <a:effectLst/>
                <a:latin typeface="Consolas" panose="020B0609020204030204" pitchFamily="49" charset="0"/>
              </a:rPr>
              <a:t>st.file_uploader</a:t>
            </a:r>
            <a:r>
              <a:rPr lang="en-IN" sz="1300" b="1" dirty="0">
                <a:effectLst/>
                <a:latin typeface="Consolas" panose="020B0609020204030204" pitchFamily="49" charset="0"/>
              </a:rPr>
              <a:t>("Upload </a:t>
            </a:r>
            <a:r>
              <a:rPr lang="en-IN" sz="1300" b="1" dirty="0" err="1">
                <a:effectLst/>
                <a:latin typeface="Consolas" panose="020B0609020204030204" pitchFamily="49" charset="0"/>
              </a:rPr>
              <a:t>File",type</a:t>
            </a:r>
            <a:r>
              <a:rPr lang="en-IN" sz="1300" b="1" dirty="0">
                <a:effectLst/>
                <a:latin typeface="Consolas" panose="020B0609020204030204" pitchFamily="49" charset="0"/>
              </a:rPr>
              <a:t>=".wav")</a:t>
            </a:r>
          </a:p>
          <a:p>
            <a:br>
              <a:rPr lang="en-IN" sz="1300" b="1" dirty="0">
                <a:effectLst/>
                <a:latin typeface="Consolas" panose="020B0609020204030204" pitchFamily="49" charset="0"/>
              </a:rPr>
            </a:br>
            <a:r>
              <a:rPr lang="en-IN" sz="1300" b="1" dirty="0">
                <a:effectLst/>
                <a:latin typeface="Consolas" panose="020B0609020204030204" pitchFamily="49" charset="0"/>
              </a:rPr>
              <a:t>if filename is not None:</a:t>
            </a:r>
          </a:p>
          <a:p>
            <a:r>
              <a:rPr lang="en-IN" sz="1300" b="1" dirty="0">
                <a:effectLst/>
                <a:latin typeface="Consolas" panose="020B0609020204030204" pitchFamily="49" charset="0"/>
              </a:rPr>
              <a:t>    </a:t>
            </a:r>
            <a:r>
              <a:rPr lang="en-IN" sz="1300" b="1" dirty="0" err="1">
                <a:effectLst/>
                <a:latin typeface="Consolas" panose="020B0609020204030204" pitchFamily="49" charset="0"/>
              </a:rPr>
              <a:t>st.write</a:t>
            </a:r>
            <a:r>
              <a:rPr lang="en-IN" sz="1300" b="1" dirty="0">
                <a:effectLst/>
                <a:latin typeface="Consolas" panose="020B0609020204030204" pitchFamily="49" charset="0"/>
              </a:rPr>
              <a:t>("filename") </a:t>
            </a:r>
          </a:p>
          <a:p>
            <a:r>
              <a:rPr lang="en-IN" sz="1300" b="1" dirty="0">
                <a:effectLst/>
                <a:latin typeface="Consolas" panose="020B0609020204030204" pitchFamily="49" charset="0"/>
              </a:rPr>
              <a:t>    try:</a:t>
            </a:r>
          </a:p>
          <a:p>
            <a:r>
              <a:rPr lang="en-IN" sz="1300" b="1" dirty="0">
                <a:effectLst/>
                <a:latin typeface="Consolas" panose="020B0609020204030204" pitchFamily="49" charset="0"/>
              </a:rPr>
              <a:t>        audio, </a:t>
            </a:r>
            <a:r>
              <a:rPr lang="en-IN" sz="1300" b="1" dirty="0" err="1">
                <a:effectLst/>
                <a:latin typeface="Consolas" panose="020B0609020204030204" pitchFamily="49" charset="0"/>
              </a:rPr>
              <a:t>sample_rate</a:t>
            </a:r>
            <a:r>
              <a:rPr lang="en-IN" sz="1300" b="1" dirty="0">
                <a:effectLst/>
                <a:latin typeface="Consolas" panose="020B0609020204030204" pitchFamily="49" charset="0"/>
              </a:rPr>
              <a:t> = </a:t>
            </a:r>
            <a:r>
              <a:rPr lang="en-IN" sz="1300" b="1" dirty="0" err="1">
                <a:effectLst/>
                <a:latin typeface="Consolas" panose="020B0609020204030204" pitchFamily="49" charset="0"/>
              </a:rPr>
              <a:t>librosa.load</a:t>
            </a:r>
            <a:r>
              <a:rPr lang="en-IN" sz="1300" b="1" dirty="0">
                <a:effectLst/>
                <a:latin typeface="Consolas" panose="020B0609020204030204" pitchFamily="49" charset="0"/>
              </a:rPr>
              <a:t>(filename, </a:t>
            </a:r>
            <a:r>
              <a:rPr lang="en-IN" sz="1300" b="1" dirty="0" err="1">
                <a:effectLst/>
                <a:latin typeface="Consolas" panose="020B0609020204030204" pitchFamily="49" charset="0"/>
              </a:rPr>
              <a:t>res_type</a:t>
            </a:r>
            <a:r>
              <a:rPr lang="en-IN" sz="1300" b="1" dirty="0">
                <a:effectLst/>
                <a:latin typeface="Consolas" panose="020B0609020204030204" pitchFamily="49" charset="0"/>
              </a:rPr>
              <a:t>='</a:t>
            </a:r>
            <a:r>
              <a:rPr lang="en-IN" sz="1300" b="1" dirty="0" err="1">
                <a:effectLst/>
                <a:latin typeface="Consolas" panose="020B0609020204030204" pitchFamily="49" charset="0"/>
              </a:rPr>
              <a:t>kaiser_fast</a:t>
            </a:r>
            <a:r>
              <a:rPr lang="en-IN" sz="1300" b="1" dirty="0">
                <a:effectLst/>
                <a:latin typeface="Consolas" panose="020B0609020204030204" pitchFamily="49" charset="0"/>
              </a:rPr>
              <a:t>') </a:t>
            </a:r>
          </a:p>
          <a:p>
            <a:r>
              <a:rPr lang="en-IN" sz="1300" b="1" dirty="0">
                <a:effectLst/>
                <a:latin typeface="Consolas" panose="020B0609020204030204" pitchFamily="49" charset="0"/>
              </a:rPr>
              <a:t>        </a:t>
            </a:r>
            <a:r>
              <a:rPr lang="en-IN" sz="1300" b="1" dirty="0" err="1">
                <a:effectLst/>
                <a:latin typeface="Consolas" panose="020B0609020204030204" pitchFamily="49" charset="0"/>
              </a:rPr>
              <a:t>mfccs_features</a:t>
            </a:r>
            <a:r>
              <a:rPr lang="en-IN" sz="1300" b="1" dirty="0">
                <a:effectLst/>
                <a:latin typeface="Consolas" panose="020B0609020204030204" pitchFamily="49" charset="0"/>
              </a:rPr>
              <a:t> = </a:t>
            </a:r>
            <a:r>
              <a:rPr lang="en-IN" sz="1300" b="1" dirty="0" err="1">
                <a:effectLst/>
                <a:latin typeface="Consolas" panose="020B0609020204030204" pitchFamily="49" charset="0"/>
              </a:rPr>
              <a:t>librosa.feature.mfcc</a:t>
            </a:r>
            <a:r>
              <a:rPr lang="en-IN" sz="1300" b="1" dirty="0">
                <a:effectLst/>
                <a:latin typeface="Consolas" panose="020B0609020204030204" pitchFamily="49" charset="0"/>
              </a:rPr>
              <a:t>(y=audio, </a:t>
            </a:r>
            <a:r>
              <a:rPr lang="en-IN" sz="1300" b="1" dirty="0" err="1">
                <a:effectLst/>
                <a:latin typeface="Consolas" panose="020B0609020204030204" pitchFamily="49" charset="0"/>
              </a:rPr>
              <a:t>sr</a:t>
            </a:r>
            <a:r>
              <a:rPr lang="en-IN" sz="1300" b="1" dirty="0">
                <a:effectLst/>
                <a:latin typeface="Consolas" panose="020B0609020204030204" pitchFamily="49" charset="0"/>
              </a:rPr>
              <a:t>=</a:t>
            </a:r>
            <a:r>
              <a:rPr lang="en-IN" sz="1300" b="1" dirty="0" err="1">
                <a:effectLst/>
                <a:latin typeface="Consolas" panose="020B0609020204030204" pitchFamily="49" charset="0"/>
              </a:rPr>
              <a:t>sample_rate</a:t>
            </a:r>
            <a:r>
              <a:rPr lang="en-IN" sz="1300" b="1" dirty="0">
                <a:effectLst/>
                <a:latin typeface="Consolas" panose="020B0609020204030204" pitchFamily="49" charset="0"/>
              </a:rPr>
              <a:t>, </a:t>
            </a:r>
            <a:r>
              <a:rPr lang="en-IN" sz="1300" b="1" dirty="0" err="1">
                <a:effectLst/>
                <a:latin typeface="Consolas" panose="020B0609020204030204" pitchFamily="49" charset="0"/>
              </a:rPr>
              <a:t>n_mfcc</a:t>
            </a:r>
            <a:r>
              <a:rPr lang="en-IN" sz="1300" b="1" dirty="0">
                <a:effectLst/>
                <a:latin typeface="Consolas" panose="020B0609020204030204" pitchFamily="49" charset="0"/>
              </a:rPr>
              <a:t>=57)</a:t>
            </a:r>
          </a:p>
          <a:p>
            <a:r>
              <a:rPr lang="en-IN" sz="1300" b="1" dirty="0">
                <a:effectLst/>
                <a:latin typeface="Consolas" panose="020B0609020204030204" pitchFamily="49" charset="0"/>
              </a:rPr>
              <a:t>        </a:t>
            </a:r>
            <a:r>
              <a:rPr lang="en-IN" sz="1300" b="1" dirty="0" err="1">
                <a:effectLst/>
                <a:latin typeface="Consolas" panose="020B0609020204030204" pitchFamily="49" charset="0"/>
              </a:rPr>
              <a:t>mfccs_scaled_features</a:t>
            </a:r>
            <a:r>
              <a:rPr lang="en-IN" sz="1300" b="1" dirty="0">
                <a:effectLst/>
                <a:latin typeface="Consolas" panose="020B0609020204030204" pitchFamily="49" charset="0"/>
              </a:rPr>
              <a:t> = </a:t>
            </a:r>
            <a:r>
              <a:rPr lang="en-IN" sz="1300" b="1" dirty="0" err="1">
                <a:effectLst/>
                <a:latin typeface="Consolas" panose="020B0609020204030204" pitchFamily="49" charset="0"/>
              </a:rPr>
              <a:t>np.mean</a:t>
            </a:r>
            <a:r>
              <a:rPr lang="en-IN" sz="1300" b="1" dirty="0">
                <a:effectLst/>
                <a:latin typeface="Consolas" panose="020B0609020204030204" pitchFamily="49" charset="0"/>
              </a:rPr>
              <a:t>(</a:t>
            </a:r>
            <a:r>
              <a:rPr lang="en-IN" sz="1300" b="1" dirty="0" err="1">
                <a:effectLst/>
                <a:latin typeface="Consolas" panose="020B0609020204030204" pitchFamily="49" charset="0"/>
              </a:rPr>
              <a:t>mfccs_features.T,axis</a:t>
            </a:r>
            <a:r>
              <a:rPr lang="en-IN" sz="1300" b="1" dirty="0">
                <a:effectLst/>
                <a:latin typeface="Consolas" panose="020B0609020204030204" pitchFamily="49" charset="0"/>
              </a:rPr>
              <a:t>=0)</a:t>
            </a:r>
          </a:p>
          <a:p>
            <a:r>
              <a:rPr lang="en-IN" sz="1300" b="1" dirty="0">
                <a:effectLst/>
                <a:latin typeface="Consolas" panose="020B0609020204030204" pitchFamily="49" charset="0"/>
              </a:rPr>
              <a:t>        </a:t>
            </a:r>
            <a:r>
              <a:rPr lang="en-IN" sz="1300" b="1" dirty="0" err="1">
                <a:effectLst/>
                <a:latin typeface="Consolas" panose="020B0609020204030204" pitchFamily="49" charset="0"/>
              </a:rPr>
              <a:t>mfccs_scaled_features</a:t>
            </a:r>
            <a:r>
              <a:rPr lang="en-IN" sz="1300" b="1" dirty="0">
                <a:effectLst/>
                <a:latin typeface="Consolas" panose="020B0609020204030204" pitchFamily="49" charset="0"/>
              </a:rPr>
              <a:t>=</a:t>
            </a:r>
            <a:r>
              <a:rPr lang="en-IN" sz="1300" b="1" dirty="0" err="1">
                <a:effectLst/>
                <a:latin typeface="Consolas" panose="020B0609020204030204" pitchFamily="49" charset="0"/>
              </a:rPr>
              <a:t>mfccs_scaled_features.reshape</a:t>
            </a:r>
            <a:r>
              <a:rPr lang="en-IN" sz="1300" b="1" dirty="0">
                <a:effectLst/>
                <a:latin typeface="Consolas" panose="020B0609020204030204" pitchFamily="49" charset="0"/>
              </a:rPr>
              <a:t>(1,-1)</a:t>
            </a:r>
          </a:p>
          <a:p>
            <a:r>
              <a:rPr lang="en-IN" sz="1300" b="1" dirty="0">
                <a:effectLst/>
                <a:latin typeface="Consolas" panose="020B0609020204030204" pitchFamily="49" charset="0"/>
              </a:rPr>
              <a:t>    except Exception as e:</a:t>
            </a:r>
          </a:p>
          <a:p>
            <a:r>
              <a:rPr lang="en-IN" sz="1300" b="1" dirty="0">
                <a:effectLst/>
                <a:latin typeface="Consolas" panose="020B0609020204030204" pitchFamily="49" charset="0"/>
              </a:rPr>
              <a:t>            print('Got an exception:')</a:t>
            </a:r>
          </a:p>
        </p:txBody>
      </p:sp>
      <p:sp>
        <p:nvSpPr>
          <p:cNvPr id="7" name="TextBox 6"/>
          <p:cNvSpPr txBox="1"/>
          <p:nvPr/>
        </p:nvSpPr>
        <p:spPr>
          <a:xfrm>
            <a:off x="263352" y="5551991"/>
            <a:ext cx="6552728" cy="692497"/>
          </a:xfrm>
          <a:prstGeom prst="rect">
            <a:avLst/>
          </a:prstGeom>
          <a:noFill/>
        </p:spPr>
        <p:txBody>
          <a:bodyPr wrap="square" rtlCol="0">
            <a:spAutoFit/>
          </a:bodyPr>
          <a:lstStyle/>
          <a:p>
            <a:r>
              <a:rPr lang="en-US" sz="1300" b="1" dirty="0">
                <a:latin typeface="Consolas" panose="020B0609020204030204" pitchFamily="49" charset="0"/>
                <a:cs typeface="Times New Roman" pitchFamily="18" charset="0"/>
              </a:rPr>
              <a:t>if </a:t>
            </a:r>
            <a:r>
              <a:rPr lang="en-US" sz="1300" b="1" dirty="0" err="1">
                <a:latin typeface="Consolas" panose="020B0609020204030204" pitchFamily="49" charset="0"/>
                <a:cs typeface="Times New Roman" pitchFamily="18" charset="0"/>
              </a:rPr>
              <a:t>st.button</a:t>
            </a:r>
            <a:r>
              <a:rPr lang="en-US" sz="1300" b="1" dirty="0">
                <a:latin typeface="Consolas" panose="020B0609020204030204" pitchFamily="49" charset="0"/>
                <a:cs typeface="Times New Roman" pitchFamily="18" charset="0"/>
              </a:rPr>
              <a:t>('Predict'):                        </a:t>
            </a:r>
            <a:r>
              <a:rPr lang="en-US" sz="1300" b="1" dirty="0" err="1">
                <a:latin typeface="Consolas" panose="020B0609020204030204" pitchFamily="49" charset="0"/>
                <a:cs typeface="Times New Roman" pitchFamily="18" charset="0"/>
              </a:rPr>
              <a:t>predicted_label</a:t>
            </a:r>
            <a:r>
              <a:rPr lang="en-US" sz="1300" b="1" dirty="0">
                <a:latin typeface="Consolas" panose="020B0609020204030204" pitchFamily="49" charset="0"/>
                <a:cs typeface="Times New Roman" pitchFamily="18" charset="0"/>
              </a:rPr>
              <a:t>=</a:t>
            </a:r>
            <a:r>
              <a:rPr lang="en-US" sz="1300" b="1" dirty="0" err="1">
                <a:latin typeface="Consolas" panose="020B0609020204030204" pitchFamily="49" charset="0"/>
                <a:cs typeface="Times New Roman" pitchFamily="18" charset="0"/>
              </a:rPr>
              <a:t>model.predict</a:t>
            </a:r>
            <a:r>
              <a:rPr lang="en-US" sz="1300" b="1" dirty="0">
                <a:latin typeface="Consolas" panose="020B0609020204030204" pitchFamily="49" charset="0"/>
                <a:cs typeface="Times New Roman" pitchFamily="18" charset="0"/>
              </a:rPr>
              <a:t>(</a:t>
            </a:r>
            <a:r>
              <a:rPr lang="en-US" sz="1300" b="1" dirty="0" err="1">
                <a:latin typeface="Consolas" panose="020B0609020204030204" pitchFamily="49" charset="0"/>
                <a:cs typeface="Times New Roman" pitchFamily="18" charset="0"/>
              </a:rPr>
              <a:t>mfccs_scaled_features</a:t>
            </a:r>
            <a:r>
              <a:rPr lang="en-US" sz="1300" b="1" dirty="0">
                <a:latin typeface="Consolas" panose="020B0609020204030204" pitchFamily="49" charset="0"/>
                <a:cs typeface="Times New Roman" pitchFamily="18" charset="0"/>
              </a:rPr>
              <a:t>)    </a:t>
            </a:r>
          </a:p>
          <a:p>
            <a:r>
              <a:rPr lang="en-US" sz="1300" b="1" dirty="0" err="1">
                <a:latin typeface="Consolas" panose="020B0609020204030204" pitchFamily="49" charset="0"/>
                <a:cs typeface="Times New Roman" pitchFamily="18" charset="0"/>
              </a:rPr>
              <a:t>st.write</a:t>
            </a:r>
            <a:r>
              <a:rPr lang="en-US" sz="1300" b="1" dirty="0">
                <a:latin typeface="Consolas" panose="020B0609020204030204" pitchFamily="49" charset="0"/>
                <a:cs typeface="Times New Roman" pitchFamily="18" charset="0"/>
              </a:rPr>
              <a:t>("The predicted genre is: {}".format(</a:t>
            </a:r>
            <a:r>
              <a:rPr lang="en-US" sz="1300" b="1" dirty="0" err="1">
                <a:latin typeface="Consolas" panose="020B0609020204030204" pitchFamily="49" charset="0"/>
                <a:cs typeface="Times New Roman" pitchFamily="18" charset="0"/>
              </a:rPr>
              <a:t>predicted_label</a:t>
            </a:r>
            <a:r>
              <a:rPr lang="en-US" sz="1300" b="1" dirty="0">
                <a:latin typeface="Consolas" panose="020B0609020204030204" pitchFamily="49" charset="0"/>
                <a:cs typeface="Times New Roman" pitchFamily="18" charset="0"/>
              </a:rPr>
              <a:t>))</a:t>
            </a:r>
            <a:endParaRPr lang="en-IN" sz="1300" b="1" dirty="0">
              <a:latin typeface="Consolas" panose="020B0609020204030204" pitchFamily="49" charset="0"/>
              <a:cs typeface="Times New Roman" pitchFamily="18" charset="0"/>
            </a:endParaRPr>
          </a:p>
        </p:txBody>
      </p:sp>
      <p:sp>
        <p:nvSpPr>
          <p:cNvPr id="10" name="Date Placeholder 4">
            <a:extLst>
              <a:ext uri="{FF2B5EF4-FFF2-40B4-BE49-F238E27FC236}">
                <a16:creationId xmlns:a16="http://schemas.microsoft.com/office/drawing/2014/main" id="{590156E3-5B34-3A1B-B145-FDA0EEF32603}"/>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54706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latin typeface="Times New Roman" pitchFamily="18" charset="0"/>
                <a:cs typeface="Times New Roman" pitchFamily="18" charset="0"/>
              </a:rPr>
              <a:t>It is observed that the accuracy of the KNN model :</a:t>
            </a:r>
          </a:p>
          <a:p>
            <a:pPr lvl="1">
              <a:lnSpc>
                <a:spcPct val="150000"/>
              </a:lnSpc>
            </a:pPr>
            <a:r>
              <a:rPr lang="en-US" dirty="0">
                <a:latin typeface="Times New Roman" pitchFamily="18" charset="0"/>
                <a:cs typeface="Times New Roman" pitchFamily="18" charset="0"/>
              </a:rPr>
              <a:t>The accuracy of the model is 87%. </a:t>
            </a:r>
            <a:endParaRPr lang="en-IN" dirty="0">
              <a:latin typeface="Times New Roman" pitchFamily="18" charset="0"/>
              <a:cs typeface="Times New Roman" pitchFamily="18" charset="0"/>
            </a:endParaRPr>
          </a:p>
          <a:p>
            <a:pPr marL="342900" lvl="1" indent="0">
              <a:lnSpc>
                <a:spcPct val="150000"/>
              </a:lnSpc>
              <a:buNone/>
            </a:pPr>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11" name="Date Placeholder 4">
            <a:extLst>
              <a:ext uri="{FF2B5EF4-FFF2-40B4-BE49-F238E27FC236}">
                <a16:creationId xmlns:a16="http://schemas.microsoft.com/office/drawing/2014/main" id="{D484AC78-14B6-EA2C-AC73-31E57013D94A}"/>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6" y="2204864"/>
            <a:ext cx="7266012" cy="3959045"/>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US" sz="3200" b="1" dirty="0">
                <a:solidFill>
                  <a:schemeClr val="accent1">
                    <a:lumMod val="50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10" name="Date Placeholder 4">
            <a:extLst>
              <a:ext uri="{FF2B5EF4-FFF2-40B4-BE49-F238E27FC236}">
                <a16:creationId xmlns:a16="http://schemas.microsoft.com/office/drawing/2014/main" id="{3A2F2442-A1B7-6B8A-9693-3656D9D40508}"/>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pic>
        <p:nvPicPr>
          <p:cNvPr id="8" name="Picture 7">
            <a:extLst>
              <a:ext uri="{FF2B5EF4-FFF2-40B4-BE49-F238E27FC236}">
                <a16:creationId xmlns:a16="http://schemas.microsoft.com/office/drawing/2014/main" id="{C7AE15FC-74BA-5006-0D7C-C58CA8338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1268760"/>
            <a:ext cx="7704856" cy="4032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E974FB05-8B6F-A48B-BDFF-86D4250C7EEE}"/>
              </a:ext>
            </a:extLst>
          </p:cNvPr>
          <p:cNvSpPr txBox="1"/>
          <p:nvPr/>
        </p:nvSpPr>
        <p:spPr>
          <a:xfrm>
            <a:off x="8483112" y="1607724"/>
            <a:ext cx="3388840" cy="2062103"/>
          </a:xfrm>
          <a:prstGeom prst="rect">
            <a:avLst/>
          </a:prstGeom>
          <a:noFill/>
        </p:spPr>
        <p:txBody>
          <a:bodyPr wrap="square" rtlCol="0">
            <a:spAutoFit/>
          </a:bodyPr>
          <a:lstStyle/>
          <a:p>
            <a:pPr algn="ctr"/>
            <a:r>
              <a:rPr lang="en-IN" sz="3200" b="1" i="1" dirty="0">
                <a:latin typeface="Arial Rounded MT Bold" panose="020F0704030504030204" pitchFamily="34" charset="0"/>
              </a:rPr>
              <a:t>Front End </a:t>
            </a:r>
          </a:p>
          <a:p>
            <a:pPr algn="ctr"/>
            <a:r>
              <a:rPr lang="en-IN" sz="3200" b="1" i="1" dirty="0">
                <a:latin typeface="Arial Rounded MT Bold" panose="020F0704030504030204" pitchFamily="34" charset="0"/>
              </a:rPr>
              <a:t>Using </a:t>
            </a:r>
          </a:p>
          <a:p>
            <a:pPr algn="ctr"/>
            <a:r>
              <a:rPr lang="en-IN" sz="3200" b="1" i="1" dirty="0" err="1">
                <a:latin typeface="Arial Rounded MT Bold" panose="020F0704030504030204" pitchFamily="34" charset="0"/>
              </a:rPr>
              <a:t>Streamlit</a:t>
            </a:r>
            <a:r>
              <a:rPr lang="en-IN" sz="3200" b="1" i="1" dirty="0">
                <a:latin typeface="Arial Rounded MT Bold" panose="020F0704030504030204" pitchFamily="34" charset="0"/>
              </a:rPr>
              <a:t> </a:t>
            </a:r>
          </a:p>
          <a:p>
            <a:pPr algn="ctr"/>
            <a:endParaRPr lang="en-IN" sz="3200" b="1" i="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732F9BE8-8A75-B4CA-365E-0F2E7878BA69}"/>
              </a:ext>
            </a:extLst>
          </p:cNvPr>
          <p:cNvSpPr txBox="1"/>
          <p:nvPr/>
        </p:nvSpPr>
        <p:spPr>
          <a:xfrm>
            <a:off x="8515603" y="4509120"/>
            <a:ext cx="3483837"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sym typeface="Wingdings" panose="05000000000000000000" pitchFamily="2" charset="2"/>
              </a:rPr>
              <a:t></a:t>
            </a:r>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Landing Page</a:t>
            </a:r>
          </a:p>
        </p:txBody>
      </p:sp>
    </p:spTree>
    <p:extLst>
      <p:ext uri="{BB962C8B-B14F-4D97-AF65-F5344CB8AC3E}">
        <p14:creationId xmlns:p14="http://schemas.microsoft.com/office/powerpoint/2010/main" val="94311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C4C3-5C7D-40BA-A4A3-9AF8C989124F}"/>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RESULTS</a:t>
            </a:r>
          </a:p>
        </p:txBody>
      </p:sp>
      <p:pic>
        <p:nvPicPr>
          <p:cNvPr id="8" name="Content Placeholder 7">
            <a:extLst>
              <a:ext uri="{FF2B5EF4-FFF2-40B4-BE49-F238E27FC236}">
                <a16:creationId xmlns:a16="http://schemas.microsoft.com/office/drawing/2014/main" id="{185480CA-8568-5162-C2FF-78E1890CF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392" y="1268760"/>
            <a:ext cx="7772400" cy="4032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a:extLst>
              <a:ext uri="{FF2B5EF4-FFF2-40B4-BE49-F238E27FC236}">
                <a16:creationId xmlns:a16="http://schemas.microsoft.com/office/drawing/2014/main" id="{6F474E3B-A718-6AE1-628B-EB62B2C7D02F}"/>
              </a:ext>
            </a:extLst>
          </p:cNvPr>
          <p:cNvSpPr>
            <a:spLocks noGrp="1"/>
          </p:cNvSpPr>
          <p:nvPr>
            <p:ph type="dt" sz="half" idx="10"/>
          </p:nvPr>
        </p:nvSpPr>
        <p:spPr/>
        <p:txBody>
          <a:bodyPr/>
          <a:lstStyle/>
          <a:p>
            <a:r>
              <a:rPr lang="en-US"/>
              <a:t>VIII Semester, Department of CSE, RNSIT</a:t>
            </a:r>
            <a:endParaRPr lang="en-US" dirty="0"/>
          </a:p>
        </p:txBody>
      </p:sp>
      <p:sp>
        <p:nvSpPr>
          <p:cNvPr id="5" name="Footer Placeholder 4">
            <a:extLst>
              <a:ext uri="{FF2B5EF4-FFF2-40B4-BE49-F238E27FC236}">
                <a16:creationId xmlns:a16="http://schemas.microsoft.com/office/drawing/2014/main" id="{72D6B7BF-1828-D46D-F0C8-3BF162DCDCA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7555EE9-5E84-3A83-437E-2A9EA6C9F025}"/>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9" name="TextBox 8">
            <a:extLst>
              <a:ext uri="{FF2B5EF4-FFF2-40B4-BE49-F238E27FC236}">
                <a16:creationId xmlns:a16="http://schemas.microsoft.com/office/drawing/2014/main" id="{5394DE45-B8B5-06EC-7F0D-8C5F17F2A2E8}"/>
              </a:ext>
            </a:extLst>
          </p:cNvPr>
          <p:cNvSpPr txBox="1"/>
          <p:nvPr/>
        </p:nvSpPr>
        <p:spPr>
          <a:xfrm>
            <a:off x="8483112" y="1607724"/>
            <a:ext cx="3388840" cy="2062103"/>
          </a:xfrm>
          <a:prstGeom prst="rect">
            <a:avLst/>
          </a:prstGeom>
          <a:noFill/>
        </p:spPr>
        <p:txBody>
          <a:bodyPr wrap="square" rtlCol="0">
            <a:spAutoFit/>
          </a:bodyPr>
          <a:lstStyle/>
          <a:p>
            <a:pPr algn="ctr"/>
            <a:r>
              <a:rPr lang="en-IN" sz="3200" b="1" i="1" dirty="0">
                <a:latin typeface="Arial Rounded MT Bold" panose="020F0704030504030204" pitchFamily="34" charset="0"/>
              </a:rPr>
              <a:t>Front End </a:t>
            </a:r>
          </a:p>
          <a:p>
            <a:pPr algn="ctr"/>
            <a:r>
              <a:rPr lang="en-IN" sz="3200" b="1" i="1" dirty="0">
                <a:latin typeface="Arial Rounded MT Bold" panose="020F0704030504030204" pitchFamily="34" charset="0"/>
              </a:rPr>
              <a:t>Using </a:t>
            </a:r>
          </a:p>
          <a:p>
            <a:pPr algn="ctr"/>
            <a:r>
              <a:rPr lang="en-IN" sz="3200" b="1" i="1" dirty="0" err="1">
                <a:latin typeface="Arial Rounded MT Bold" panose="020F0704030504030204" pitchFamily="34" charset="0"/>
              </a:rPr>
              <a:t>Streamlit</a:t>
            </a:r>
            <a:r>
              <a:rPr lang="en-IN" sz="3200" b="1" i="1" dirty="0">
                <a:latin typeface="Arial Rounded MT Bold" panose="020F0704030504030204" pitchFamily="34" charset="0"/>
              </a:rPr>
              <a:t> </a:t>
            </a:r>
          </a:p>
          <a:p>
            <a:pPr algn="ctr"/>
            <a:endParaRPr lang="en-IN" sz="3200" b="1" i="1" dirty="0">
              <a:latin typeface="Arial Rounded MT Bold" panose="020F0704030504030204" pitchFamily="34" charset="0"/>
            </a:endParaRPr>
          </a:p>
        </p:txBody>
      </p:sp>
      <p:sp>
        <p:nvSpPr>
          <p:cNvPr id="10" name="TextBox 9">
            <a:extLst>
              <a:ext uri="{FF2B5EF4-FFF2-40B4-BE49-F238E27FC236}">
                <a16:creationId xmlns:a16="http://schemas.microsoft.com/office/drawing/2014/main" id="{D32F6E6B-F923-CFDF-A82E-5AAA35EE9721}"/>
              </a:ext>
            </a:extLst>
          </p:cNvPr>
          <p:cNvSpPr txBox="1"/>
          <p:nvPr/>
        </p:nvSpPr>
        <p:spPr>
          <a:xfrm>
            <a:off x="8515603" y="4509120"/>
            <a:ext cx="3483837" cy="615553"/>
          </a:xfrm>
          <a:prstGeom prst="rect">
            <a:avLst/>
          </a:prstGeom>
          <a:noFill/>
        </p:spPr>
        <p:txBody>
          <a:bodyPr wrap="square" rtlCol="0">
            <a:spAutoFit/>
          </a:bodyPr>
          <a:lstStyle/>
          <a:p>
            <a:r>
              <a:rPr lang="en-IN" sz="3400" dirty="0">
                <a:latin typeface="Times New Roman" panose="02020603050405020304" pitchFamily="18" charset="0"/>
                <a:cs typeface="Times New Roman" panose="02020603050405020304" pitchFamily="18" charset="0"/>
                <a:sym typeface="Wingdings" panose="05000000000000000000" pitchFamily="2" charset="2"/>
              </a:rPr>
              <a:t></a:t>
            </a:r>
            <a:r>
              <a:rPr lang="en-IN" sz="3400" dirty="0">
                <a:latin typeface="Times New Roman" panose="02020603050405020304" pitchFamily="18" charset="0"/>
                <a:cs typeface="Times New Roman" panose="02020603050405020304" pitchFamily="18" charset="0"/>
              </a:rPr>
              <a:t> </a:t>
            </a:r>
            <a:r>
              <a:rPr lang="en-IN" sz="3400" u="sng" dirty="0">
                <a:latin typeface="Times New Roman" panose="02020603050405020304" pitchFamily="18" charset="0"/>
                <a:cs typeface="Times New Roman" panose="02020603050405020304" pitchFamily="18" charset="0"/>
              </a:rPr>
              <a:t>Predicted result</a:t>
            </a:r>
          </a:p>
        </p:txBody>
      </p:sp>
    </p:spTree>
    <p:extLst>
      <p:ext uri="{BB962C8B-B14F-4D97-AF65-F5344CB8AC3E}">
        <p14:creationId xmlns:p14="http://schemas.microsoft.com/office/powerpoint/2010/main" val="367365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2000" dirty="0"/>
              <a:t>We implemented the KNN machine learning technique to classify music genres using GTZAN dataset.</a:t>
            </a:r>
          </a:p>
          <a:p>
            <a:pPr algn="just">
              <a:lnSpc>
                <a:spcPct val="150000"/>
              </a:lnSpc>
            </a:pPr>
            <a:r>
              <a:rPr lang="en-US" sz="2000" dirty="0"/>
              <a:t> The model’s test accuracy is 87%.</a:t>
            </a:r>
          </a:p>
          <a:p>
            <a:pPr algn="just">
              <a:lnSpc>
                <a:spcPct val="150000"/>
              </a:lnSpc>
            </a:pPr>
            <a:r>
              <a:rPr lang="en-US" sz="2000" dirty="0"/>
              <a:t>In real application, a new music track can turn into features the same way as we mentioned, and applying our machine learning model we can predict its genre. </a:t>
            </a:r>
          </a:p>
          <a:p>
            <a:pPr algn="just">
              <a:lnSpc>
                <a:spcPct val="150000"/>
              </a:lnSpc>
            </a:pPr>
            <a:r>
              <a:rPr lang="en-US" sz="2000" dirty="0"/>
              <a:t>To further improve the accuracy, we definitely need more music data to train our model and consequently the prediction accuracy is sure to increase</a:t>
            </a:r>
            <a:r>
              <a:rPr lang="en-US" sz="1800" dirty="0"/>
              <a:t>.</a:t>
            </a:r>
            <a:endParaRPr lang="en-US" sz="18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8" name="Date Placeholder 4">
            <a:extLst>
              <a:ext uri="{FF2B5EF4-FFF2-40B4-BE49-F238E27FC236}">
                <a16:creationId xmlns:a16="http://schemas.microsoft.com/office/drawing/2014/main" id="{6EBE8445-884E-2FB2-89BF-9ED019BC7F0E}"/>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The prediction is limited to one genre.</a:t>
            </a:r>
          </a:p>
          <a:p>
            <a:pPr algn="just">
              <a:lnSpc>
                <a:spcPct val="150000"/>
              </a:lnSpc>
            </a:pPr>
            <a:r>
              <a:rPr lang="en-US" sz="2000" dirty="0">
                <a:latin typeface="Times New Roman" pitchFamily="18" charset="0"/>
                <a:cs typeface="Times New Roman" pitchFamily="18" charset="0"/>
              </a:rPr>
              <a:t>The file up loader takes only .wav extension files. </a:t>
            </a:r>
          </a:p>
          <a:p>
            <a:pPr algn="just">
              <a:lnSpc>
                <a:spcPct val="150000"/>
              </a:lnSpc>
            </a:pPr>
            <a:r>
              <a:rPr lang="en-US" sz="2000" dirty="0">
                <a:latin typeface="Times New Roman" pitchFamily="18" charset="0"/>
                <a:cs typeface="Times New Roman" pitchFamily="18" charset="0"/>
              </a:rPr>
              <a:t>The files must be imported from the device only, web cannot be accessed.</a:t>
            </a:r>
          </a:p>
          <a:p>
            <a:pPr algn="just">
              <a:lnSpc>
                <a:spcPct val="150000"/>
              </a:lnSpc>
            </a:pPr>
            <a:r>
              <a:rPr lang="en-US" sz="2000" dirty="0">
                <a:latin typeface="Times New Roman" pitchFamily="18" charset="0"/>
                <a:cs typeface="Times New Roman" pitchFamily="18" charset="0"/>
              </a:rPr>
              <a:t>With background noise the model might not give accurate results.</a:t>
            </a:r>
          </a:p>
          <a:p>
            <a:pPr algn="just">
              <a:lnSpc>
                <a:spcPct val="150000"/>
              </a:lnSpc>
            </a:pPr>
            <a:r>
              <a:rPr lang="en-US" sz="2000" dirty="0">
                <a:latin typeface="Times New Roman" pitchFamily="18" charset="0"/>
                <a:cs typeface="Times New Roman" pitchFamily="18" charset="0"/>
              </a:rPr>
              <a:t>Our model predicts based on a static dataset hence may not be accurate for real time database.</a:t>
            </a:r>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sp>
        <p:nvSpPr>
          <p:cNvPr id="7" name="Date Placeholder 4">
            <a:extLst>
              <a:ext uri="{FF2B5EF4-FFF2-40B4-BE49-F238E27FC236}">
                <a16:creationId xmlns:a16="http://schemas.microsoft.com/office/drawing/2014/main" id="{B5481846-C2D2-99AA-6F86-F365FFB3C774}"/>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370031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endParaRPr lang="en-US" sz="2400" dirty="0"/>
          </a:p>
          <a:p>
            <a:r>
              <a:rPr lang="en-US" sz="2400" dirty="0"/>
              <a:t> Gathering more data for genres with less data currently to balance data distribution</a:t>
            </a:r>
          </a:p>
          <a:p>
            <a:endParaRPr lang="en-US" sz="2400" dirty="0"/>
          </a:p>
          <a:p>
            <a:r>
              <a:rPr lang="en-US" sz="2400" dirty="0"/>
              <a:t> Model </a:t>
            </a:r>
            <a:r>
              <a:rPr lang="en-US" sz="2400" dirty="0" err="1"/>
              <a:t>ensembling</a:t>
            </a:r>
            <a:r>
              <a:rPr lang="en-US" sz="2400" dirty="0"/>
              <a:t>: combining classifiers by voting or averaging to improve performance</a:t>
            </a:r>
          </a:p>
          <a:p>
            <a:endParaRPr lang="en-US" sz="2400" dirty="0"/>
          </a:p>
          <a:p>
            <a:r>
              <a:rPr lang="en-US" sz="2400" dirty="0"/>
              <a:t> Feature refining: add other musically relevant features for better classification results</a:t>
            </a:r>
          </a:p>
          <a:p>
            <a:endParaRPr lang="en-US" sz="2400" dirty="0"/>
          </a:p>
          <a:p>
            <a:r>
              <a:rPr lang="en-US" sz="2400" dirty="0"/>
              <a:t> Real application: input new music tracks and transform them into features the same way as we mentioned, and apply our machine learning models to predict its genre.</a:t>
            </a:r>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8" name="Date Placeholder 4">
            <a:extLst>
              <a:ext uri="{FF2B5EF4-FFF2-40B4-BE49-F238E27FC236}">
                <a16:creationId xmlns:a16="http://schemas.microsoft.com/office/drawing/2014/main" id="{A7CFD22E-4D7C-148D-150B-4039D72E35C7}"/>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129457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buNone/>
            </a:pPr>
            <a:r>
              <a:rPr lang="en-IN" sz="2000" dirty="0"/>
              <a:t>[1] G. </a:t>
            </a:r>
            <a:r>
              <a:rPr lang="en-IN" sz="2000" dirty="0" err="1"/>
              <a:t>Tzanetakis</a:t>
            </a:r>
            <a:r>
              <a:rPr lang="en-IN" sz="2000" dirty="0"/>
              <a:t>, P. Cook, ―Musical genre classification of audio signals‖, IEEE Transactions on Speech and Audio Processing, Vol. 10, Issue 5, July 2002. </a:t>
            </a:r>
          </a:p>
          <a:p>
            <a:pPr marL="0" indent="0">
              <a:buNone/>
            </a:pPr>
            <a:r>
              <a:rPr lang="en-IN" sz="2000" dirty="0"/>
              <a:t>[2] </a:t>
            </a:r>
            <a:r>
              <a:rPr lang="en-IN" sz="2000" dirty="0" err="1"/>
              <a:t>Chandsheng</a:t>
            </a:r>
            <a:r>
              <a:rPr lang="en-IN" sz="2000" dirty="0"/>
              <a:t> Xu, Mc </a:t>
            </a:r>
            <a:r>
              <a:rPr lang="en-IN" sz="2000" dirty="0" err="1"/>
              <a:t>Maddage</a:t>
            </a:r>
            <a:r>
              <a:rPr lang="en-IN" sz="2000" dirty="0"/>
              <a:t>, Xi Shao, Fang Cao, and Qi Tan, ―Musical genre classification using support vector machines‖, IEEE Proceedings of International Conference of Acoustics, Speech, and Signal Processing, Vol. 5, pp. V-429-32, 2003. </a:t>
            </a:r>
          </a:p>
          <a:p>
            <a:pPr marL="0" indent="0">
              <a:buNone/>
            </a:pPr>
            <a:r>
              <a:rPr lang="en-IN" sz="2000" dirty="0"/>
              <a:t>[3] N. </a:t>
            </a:r>
            <a:r>
              <a:rPr lang="en-IN" sz="2000" dirty="0" err="1"/>
              <a:t>Scaringella</a:t>
            </a:r>
            <a:r>
              <a:rPr lang="en-IN" sz="2000" dirty="0"/>
              <a:t>, G. </a:t>
            </a:r>
            <a:r>
              <a:rPr lang="en-IN" sz="2000" dirty="0" err="1"/>
              <a:t>Zoia</a:t>
            </a:r>
            <a:r>
              <a:rPr lang="en-IN" sz="2000" dirty="0"/>
              <a:t>, and D. </a:t>
            </a:r>
            <a:r>
              <a:rPr lang="en-IN" sz="2000" dirty="0" err="1"/>
              <a:t>Mlynek</a:t>
            </a:r>
            <a:r>
              <a:rPr lang="en-IN" sz="2000" dirty="0"/>
              <a:t>, ―Automatic genre classification of music content: a survey‖, IEEE Signal Processing Magazine, Vol. 23, Issue 2, pp. 133–141, 2006.</a:t>
            </a:r>
          </a:p>
          <a:p>
            <a:pPr marL="0" indent="0">
              <a:buNone/>
            </a:pPr>
            <a:r>
              <a:rPr lang="en-IN" sz="2000" dirty="0"/>
              <a:t>[4] Jan </a:t>
            </a:r>
            <a:r>
              <a:rPr lang="en-IN" sz="2000" dirty="0" err="1"/>
              <a:t>Wülfing</a:t>
            </a:r>
            <a:r>
              <a:rPr lang="en-IN" sz="2000" dirty="0"/>
              <a:t> and Martin </a:t>
            </a:r>
            <a:r>
              <a:rPr lang="en-IN" sz="2000" dirty="0" err="1"/>
              <a:t>Riedmiller</a:t>
            </a:r>
            <a:r>
              <a:rPr lang="en-IN" sz="2000" dirty="0"/>
              <a:t>, ―Unsupervised learning of local features for music classification‖ ISMIR, pp. 139–144, 2012. </a:t>
            </a:r>
          </a:p>
          <a:p>
            <a:pPr marL="0" indent="0">
              <a:buNone/>
            </a:pPr>
            <a:r>
              <a:rPr lang="en-IN" sz="2000" dirty="0"/>
              <a:t>[5] Sox.sourceforge.net. Sox - sound exchange— homepage, 2015.</a:t>
            </a:r>
          </a:p>
          <a:p>
            <a:pPr marL="0" indent="0">
              <a:buNone/>
            </a:pPr>
            <a:r>
              <a:rPr lang="en-IN" sz="2000" dirty="0"/>
              <a:t>[6] https://ijcert.org/ems/ijcert_papers/V4I206.pdf</a:t>
            </a:r>
          </a:p>
          <a:p>
            <a:pPr marL="0" indent="0">
              <a:buNone/>
            </a:pPr>
            <a:r>
              <a:rPr lang="en-IN" sz="2000" dirty="0"/>
              <a:t>[7] http://marsyas.info/downloads/datasets.html</a:t>
            </a:r>
            <a:endParaRPr lang="en-US" sz="2000" dirty="0">
              <a:solidFill>
                <a:schemeClr val="tx1">
                  <a:lumMod val="75000"/>
                  <a:lumOff val="25000"/>
                </a:schemeClr>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
        <p:nvSpPr>
          <p:cNvPr id="7" name="Date Placeholder 4">
            <a:extLst>
              <a:ext uri="{FF2B5EF4-FFF2-40B4-BE49-F238E27FC236}">
                <a16:creationId xmlns:a16="http://schemas.microsoft.com/office/drawing/2014/main" id="{6096014E-9925-5E60-1F03-886F8C40ED77}"/>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268760"/>
            <a:ext cx="7886700" cy="4692179"/>
          </a:xfrm>
        </p:spPr>
        <p:txBody>
          <a:bodyPr>
            <a:normAutofit fontScale="77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Feature Extraction Using MFCCs</a:t>
            </a:r>
          </a:p>
          <a:p>
            <a:pPr marL="355600" indent="-355600">
              <a:buFont typeface="Wingdings" pitchFamily="2" charset="2"/>
              <a:buChar char="q"/>
            </a:pPr>
            <a:r>
              <a:rPr lang="en-IN" dirty="0">
                <a:latin typeface="Times New Roman" pitchFamily="18" charset="0"/>
                <a:cs typeface="Times New Roman" pitchFamily="18" charset="0"/>
              </a:rPr>
              <a:t>Working of KNN Algorithm</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dirty="0"/>
              <a:t>VI Semester, Department of CSE, RNSIT</a:t>
            </a:r>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7" name="Date Placeholder 4">
            <a:extLst>
              <a:ext uri="{FF2B5EF4-FFF2-40B4-BE49-F238E27FC236}">
                <a16:creationId xmlns:a16="http://schemas.microsoft.com/office/drawing/2014/main" id="{38008C20-50E5-9A0A-E92C-C6676E42A85B}"/>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pic>
        <p:nvPicPr>
          <p:cNvPr id="1026" name="Picture 2" descr="Thank You Images – Browse 173,340 Stock Photos, Vectors, and Video | Adobe  Stock">
            <a:extLst>
              <a:ext uri="{FF2B5EF4-FFF2-40B4-BE49-F238E27FC236}">
                <a16:creationId xmlns:a16="http://schemas.microsoft.com/office/drawing/2014/main" id="{4BB827E3-8BCF-2FD3-101A-E0C9EB22D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70915"/>
            <a:ext cx="10216667" cy="434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9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ANY QUESTIONS?</a:t>
            </a:r>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
        <p:nvSpPr>
          <p:cNvPr id="7" name="Date Placeholder 4">
            <a:extLst>
              <a:ext uri="{FF2B5EF4-FFF2-40B4-BE49-F238E27FC236}">
                <a16:creationId xmlns:a16="http://schemas.microsoft.com/office/drawing/2014/main" id="{60901DC5-F6DA-4494-0239-2F0F046778F1}"/>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just">
              <a:lnSpc>
                <a:spcPct val="150000"/>
              </a:lnSpc>
            </a:pPr>
            <a:r>
              <a:rPr lang="en-US" sz="2000" dirty="0"/>
              <a:t>Genre classification is an important task with many real world applications.</a:t>
            </a:r>
          </a:p>
          <a:p>
            <a:pPr algn="just">
              <a:lnSpc>
                <a:spcPct val="150000"/>
              </a:lnSpc>
            </a:pPr>
            <a:r>
              <a:rPr lang="en-US" sz="2000" dirty="0"/>
              <a:t>As the quantity of music being released on a daily basis continues to sky-rocket, especially on internet platforms such as Soundcloud and Spotify, being able to instantly classify songs in any given playlist or library by genre is an important functionality for any music streaming/purchasing service</a:t>
            </a:r>
            <a:r>
              <a:rPr lang="en-US" sz="1200" dirty="0"/>
              <a:t>.</a:t>
            </a:r>
          </a:p>
          <a:p>
            <a:pPr algn="just">
              <a:lnSpc>
                <a:spcPct val="150000"/>
              </a:lnSpc>
            </a:pPr>
            <a:r>
              <a:rPr lang="en-US" sz="2000" dirty="0"/>
              <a:t>The particular model designed is aimed at performing the classification of the music genre in the most efficient way possible with the help of a specific dataset that consists of ten main genres: blues , classical ,jazz ,metal ,rock ,pop , hip-hop ,reggae , country and disco.</a:t>
            </a: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
        <p:nvSpPr>
          <p:cNvPr id="8" name="Date Placeholder 4">
            <a:extLst>
              <a:ext uri="{FF2B5EF4-FFF2-40B4-BE49-F238E27FC236}">
                <a16:creationId xmlns:a16="http://schemas.microsoft.com/office/drawing/2014/main" id="{15FAAB9C-DA0A-351B-07E9-3ED22AF25F8D}"/>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692696"/>
            <a:ext cx="10657184" cy="5322912"/>
          </a:xfrm>
        </p:spPr>
        <p:txBody>
          <a:bodyPr>
            <a:noAutofit/>
          </a:bodyPr>
          <a:lstStyle/>
          <a:p>
            <a:pPr marL="0" indent="0">
              <a:lnSpc>
                <a:spcPct val="120000"/>
              </a:lnSpc>
              <a:buNone/>
            </a:pPr>
            <a:r>
              <a:rPr lang="en-US" sz="2000" b="1" dirty="0">
                <a:latin typeface="Times New Roman" pitchFamily="18" charset="0"/>
                <a:ea typeface="Tahoma" pitchFamily="34" charset="0"/>
                <a:cs typeface="Times New Roman" pitchFamily="18" charset="0"/>
              </a:rPr>
              <a:t>NASTECH – New Age Solutions &amp; Technologies</a:t>
            </a:r>
            <a:br>
              <a:rPr lang="en-US" sz="2000" b="1" dirty="0">
                <a:latin typeface="Times New Roman" pitchFamily="18" charset="0"/>
                <a:ea typeface="Tahoma" pitchFamily="34" charset="0"/>
                <a:cs typeface="Times New Roman" pitchFamily="18" charset="0"/>
              </a:rPr>
            </a:br>
            <a:endParaRPr lang="en-US" sz="2000" b="1" dirty="0">
              <a:latin typeface="Times New Roman" pitchFamily="18" charset="0"/>
              <a:ea typeface="Tahoma" pitchFamily="34" charset="0"/>
              <a:cs typeface="Times New Roman" pitchFamily="18" charset="0"/>
            </a:endParaRPr>
          </a:p>
          <a:p>
            <a:pPr>
              <a:lnSpc>
                <a:spcPct val="150000"/>
              </a:lnSpc>
            </a:pPr>
            <a:r>
              <a:rPr lang="en-US" sz="2000" b="1" i="1" dirty="0"/>
              <a:t>NASTECH is formed with the purpose of bridging the gap between Academia and Industry. </a:t>
            </a:r>
            <a:endParaRPr lang="en-US" sz="2000" dirty="0"/>
          </a:p>
          <a:p>
            <a:pPr algn="just">
              <a:lnSpc>
                <a:spcPct val="150000"/>
              </a:lnSpc>
            </a:pPr>
            <a:r>
              <a:rPr lang="en-US" sz="2000" dirty="0" err="1">
                <a:latin typeface="Times New Roman" pitchFamily="18" charset="0"/>
                <a:cs typeface="Times New Roman" pitchFamily="18" charset="0"/>
              </a:rPr>
              <a:t>Nastech</a:t>
            </a:r>
            <a:r>
              <a:rPr lang="en-US" sz="20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20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2000" dirty="0" err="1">
                <a:latin typeface="Times New Roman" pitchFamily="18" charset="0"/>
                <a:cs typeface="Times New Roman" pitchFamily="18" charset="0"/>
              </a:rPr>
              <a:t>upskilling</a:t>
            </a:r>
            <a:r>
              <a:rPr lang="en-US" sz="2000" dirty="0">
                <a:latin typeface="Times New Roman" pitchFamily="18" charset="0"/>
                <a:cs typeface="Times New Roman" pitchFamily="18" charset="0"/>
              </a:rPr>
              <a:t> the students and faculties on new age skills and technologies. </a:t>
            </a:r>
          </a:p>
          <a:p>
            <a:pPr>
              <a:lnSpc>
                <a:spcPct val="150000"/>
              </a:lnSpc>
            </a:pPr>
            <a:r>
              <a:rPr lang="en-US" sz="2000" dirty="0">
                <a:latin typeface="Times New Roman" pitchFamily="18" charset="0"/>
                <a:cs typeface="Times New Roman" pitchFamily="18" charset="0"/>
              </a:rPr>
              <a:t>Industry and project oriented student training programs.</a:t>
            </a:r>
          </a:p>
          <a:p>
            <a:pPr>
              <a:lnSpc>
                <a:spcPct val="150000"/>
              </a:lnSpc>
            </a:pPr>
            <a:r>
              <a:rPr lang="en-US" sz="20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
        <p:nvSpPr>
          <p:cNvPr id="8" name="Date Placeholder 4">
            <a:extLst>
              <a:ext uri="{FF2B5EF4-FFF2-40B4-BE49-F238E27FC236}">
                <a16:creationId xmlns:a16="http://schemas.microsoft.com/office/drawing/2014/main" id="{A29DCB1C-5FAE-29C4-0E5C-8E26C6F8FFF5}"/>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Autofit/>
          </a:bodyPr>
          <a:lstStyle/>
          <a:p>
            <a:pPr algn="just">
              <a:lnSpc>
                <a:spcPct val="120000"/>
              </a:lnSpc>
              <a:buFont typeface="Wingdings" pitchFamily="2" charset="2"/>
              <a:buChar char="Ø"/>
            </a:pPr>
            <a:r>
              <a:rPr lang="en-US" sz="2100" b="0" i="0" dirty="0">
                <a:solidFill>
                  <a:srgbClr val="1C1D1E"/>
                </a:solidFill>
                <a:effectLst/>
                <a:latin typeface="Open Sans" panose="020B0606030504020204" pitchFamily="34" charset="0"/>
              </a:rPr>
              <a:t>Today, music is a very important and perhaps inseparable part of people's daily life. There are many genres of music and these genres are different from each other, resulting in people to have different preferences of music.</a:t>
            </a:r>
          </a:p>
          <a:p>
            <a:pPr algn="just">
              <a:lnSpc>
                <a:spcPct val="120000"/>
              </a:lnSpc>
              <a:buFont typeface="Wingdings" pitchFamily="2" charset="2"/>
              <a:buChar char="Ø"/>
            </a:pPr>
            <a:r>
              <a:rPr lang="en-US" sz="2100" b="0" i="0" dirty="0">
                <a:solidFill>
                  <a:srgbClr val="1C1D1E"/>
                </a:solidFill>
                <a:effectLst/>
                <a:latin typeface="Open Sans" panose="020B0606030504020204" pitchFamily="34" charset="0"/>
              </a:rPr>
              <a:t>As a result, it is an important and up-to-date issue to classify music and to recommend people new music in music listening applications and platforms. Classifying music by their genre is one of the most useful techniques used to solve this problem. </a:t>
            </a:r>
            <a:endParaRPr lang="en-US" sz="2100" dirty="0">
              <a:solidFill>
                <a:srgbClr val="1C1D1E"/>
              </a:solidFill>
              <a:latin typeface="Open Sans" panose="020B0606030504020204" pitchFamily="34" charset="0"/>
            </a:endParaRPr>
          </a:p>
          <a:p>
            <a:pPr algn="just">
              <a:lnSpc>
                <a:spcPct val="120000"/>
              </a:lnSpc>
              <a:buFont typeface="Wingdings" pitchFamily="2" charset="2"/>
              <a:buChar char="Ø"/>
            </a:pPr>
            <a:r>
              <a:rPr lang="en-US" sz="2100" dirty="0">
                <a:solidFill>
                  <a:srgbClr val="1C1D1E"/>
                </a:solidFill>
                <a:latin typeface="Open Sans" panose="020B0606030504020204" pitchFamily="34" charset="0"/>
              </a:rPr>
              <a:t>Through this project</a:t>
            </a:r>
            <a:r>
              <a:rPr lang="en-US" sz="2100" b="0" i="0" dirty="0">
                <a:solidFill>
                  <a:srgbClr val="1C1D1E"/>
                </a:solidFill>
                <a:effectLst/>
                <a:latin typeface="Open Sans" panose="020B0606030504020204" pitchFamily="34" charset="0"/>
              </a:rPr>
              <a:t>, we proposed a music genre classifier that takes the data and audio samples from the popular GTZAN Dataset that contains 10 </a:t>
            </a:r>
            <a:r>
              <a:rPr lang="en-US" sz="2100" dirty="0">
                <a:solidFill>
                  <a:srgbClr val="1C1D1E"/>
                </a:solidFill>
                <a:latin typeface="Open Sans" panose="020B0606030504020204" pitchFamily="34" charset="0"/>
              </a:rPr>
              <a:t>genres with 100 audio files each.</a:t>
            </a:r>
          </a:p>
          <a:p>
            <a:pPr algn="just">
              <a:lnSpc>
                <a:spcPct val="120000"/>
              </a:lnSpc>
              <a:buFont typeface="Wingdings" pitchFamily="2" charset="2"/>
              <a:buChar char="Ø"/>
            </a:pPr>
            <a:r>
              <a:rPr lang="en-US" sz="2100" dirty="0">
                <a:solidFill>
                  <a:srgbClr val="1C1D1E"/>
                </a:solidFill>
                <a:latin typeface="Open Sans" panose="020B0606030504020204" pitchFamily="34" charset="0"/>
              </a:rPr>
              <a:t>We decided on using the K-Nearest Neighbors Algorithm for training the classifier model as the algorithm tested to have a better accuracy score at predicting the result .</a:t>
            </a:r>
          </a:p>
          <a:p>
            <a:pPr algn="just">
              <a:lnSpc>
                <a:spcPct val="120000"/>
              </a:lnSpc>
              <a:buFont typeface="Wingdings" pitchFamily="2" charset="2"/>
              <a:buChar char="Ø"/>
            </a:pPr>
            <a:endParaRPr lang="en-US" sz="2100" dirty="0">
              <a:solidFill>
                <a:srgbClr val="1C1D1E"/>
              </a:solidFill>
              <a:latin typeface="Open Sans" panose="020B0606030504020204" pitchFamily="34" charset="0"/>
            </a:endParaRPr>
          </a:p>
          <a:p>
            <a:pPr algn="just">
              <a:lnSpc>
                <a:spcPct val="120000"/>
              </a:lnSpc>
              <a:buFont typeface="Wingdings" pitchFamily="2" charset="2"/>
              <a:buChar char="Ø"/>
            </a:pPr>
            <a:endParaRPr lang="en-US" sz="21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
        <p:nvSpPr>
          <p:cNvPr id="8" name="Date Placeholder 4">
            <a:extLst>
              <a:ext uri="{FF2B5EF4-FFF2-40B4-BE49-F238E27FC236}">
                <a16:creationId xmlns:a16="http://schemas.microsoft.com/office/drawing/2014/main" id="{BA743251-90BD-8483-F772-D9AF9B632CFA}"/>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980728"/>
            <a:ext cx="11521280" cy="5040560"/>
          </a:xfrm>
        </p:spPr>
        <p:txBody>
          <a:bodyPr anchor="ctr">
            <a:noAutofit/>
          </a:bodyPr>
          <a:lstStyle/>
          <a:p>
            <a:pPr marL="0" indent="0">
              <a:lnSpc>
                <a:spcPct val="150000"/>
              </a:lnSpc>
              <a:buNone/>
            </a:pP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Tzanetakis</a:t>
            </a:r>
            <a:r>
              <a:rPr lang="en-US" sz="2000" dirty="0">
                <a:latin typeface="Times New Roman" pitchFamily="18" charset="0"/>
                <a:cs typeface="Times New Roman" pitchFamily="18" charset="0"/>
              </a:rPr>
              <a:t> and Cook pioneered the work on music genre classification using machine learning technique. They created the GTZAN dataset and is to date considered as a standard for genre classification.</a:t>
            </a:r>
          </a:p>
          <a:p>
            <a:pPr marL="0" indent="0">
              <a:lnSpc>
                <a:spcPct val="150000"/>
              </a:lnSpc>
              <a:buNone/>
            </a:pPr>
            <a:r>
              <a:rPr lang="en-US" sz="2000" dirty="0">
                <a:latin typeface="Times New Roman" pitchFamily="18" charset="0"/>
                <a:cs typeface="Times New Roman" pitchFamily="18" charset="0"/>
              </a:rPr>
              <a:t>[2] Changsheng Xu et al. have shown how to use support vector machines (SVM) for this task. Authors used supervised learning approaches for music genre classification. </a:t>
            </a:r>
          </a:p>
          <a:p>
            <a:pPr marL="0" indent="0">
              <a:lnSpc>
                <a:spcPct val="150000"/>
              </a:lnSpc>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Scaringella</a:t>
            </a:r>
            <a:r>
              <a:rPr lang="en-US" sz="2000" dirty="0">
                <a:latin typeface="Times New Roman" pitchFamily="18" charset="0"/>
                <a:cs typeface="Times New Roman" pitchFamily="18" charset="0"/>
              </a:rPr>
              <a:t> et al. gives a comprehensive survey of both features and classification techniques used in the music genre classification.</a:t>
            </a:r>
          </a:p>
          <a:p>
            <a:pPr marL="0" indent="0">
              <a:lnSpc>
                <a:spcPct val="150000"/>
              </a:lnSpc>
              <a:buNone/>
            </a:pPr>
            <a:r>
              <a:rPr lang="en-US" sz="2000" dirty="0">
                <a:latin typeface="Times New Roman" pitchFamily="18" charset="0"/>
                <a:cs typeface="Times New Roman" pitchFamily="18" charset="0"/>
              </a:rPr>
              <a:t> [4] </a:t>
            </a:r>
            <a:r>
              <a:rPr lang="en-US" sz="2000" dirty="0" err="1">
                <a:latin typeface="Times New Roman" pitchFamily="18" charset="0"/>
                <a:cs typeface="Times New Roman" pitchFamily="18" charset="0"/>
              </a:rPr>
              <a:t>Riedmiller</a:t>
            </a:r>
            <a:r>
              <a:rPr lang="en-US" sz="2000" dirty="0">
                <a:latin typeface="Times New Roman" pitchFamily="18" charset="0"/>
                <a:cs typeface="Times New Roman" pitchFamily="18" charset="0"/>
              </a:rPr>
              <a:t> used unsupervised learning creating a dictionary of features.</a:t>
            </a:r>
            <a:br>
              <a:rPr lang="en-IN"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9" name="Date Placeholder 4">
            <a:extLst>
              <a:ext uri="{FF2B5EF4-FFF2-40B4-BE49-F238E27FC236}">
                <a16:creationId xmlns:a16="http://schemas.microsoft.com/office/drawing/2014/main" id="{D51ACC7C-45DC-3E25-41B0-6BD7700FEF15}"/>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b="1" u="sng"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b="1" u="sng"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a:t>
            </a:r>
            <a:r>
              <a:rPr lang="en-IN" sz="1800">
                <a:latin typeface="Times New Roman" pitchFamily="18" charset="0"/>
                <a:cs typeface="Times New Roman" pitchFamily="18" charset="0"/>
              </a:rPr>
              <a:t>Windows 10 and above.</a:t>
            </a:r>
            <a:endParaRPr lang="en-IN" sz="1800" dirty="0">
              <a:latin typeface="Times New Roman" pitchFamily="18" charset="0"/>
              <a:cs typeface="Times New Roman" pitchFamily="18" charset="0"/>
            </a:endParaRPr>
          </a:p>
          <a:p>
            <a:pPr lvl="1"/>
            <a:r>
              <a:rPr lang="en-IN" sz="1800" dirty="0">
                <a:latin typeface="Times New Roman" pitchFamily="18" charset="0"/>
                <a:cs typeface="Times New Roman" pitchFamily="18" charset="0"/>
              </a:rPr>
              <a:t>IDE                           	            : Visual Studio Code</a:t>
            </a:r>
          </a:p>
          <a:p>
            <a:pPr lvl="1"/>
            <a:r>
              <a:rPr lang="en-US" sz="1800" dirty="0">
                <a:latin typeface="Times New Roman" pitchFamily="18" charset="0"/>
                <a:cs typeface="Times New Roman" pitchFamily="18" charset="0"/>
              </a:rPr>
              <a:t>Tools/Technologies 	            : Python, MFCC, </a:t>
            </a:r>
            <a:r>
              <a:rPr lang="en-US" sz="1800" dirty="0" err="1">
                <a:latin typeface="Times New Roman" pitchFamily="18" charset="0"/>
                <a:cs typeface="Times New Roman" pitchFamily="18" charset="0"/>
              </a:rPr>
              <a:t>sklearn</a:t>
            </a:r>
            <a:r>
              <a:rPr lang="en-US" sz="1800" dirty="0">
                <a:latin typeface="Times New Roman" pitchFamily="18" charset="0"/>
                <a:cs typeface="Times New Roman" pitchFamily="18" charset="0"/>
              </a:rPr>
              <a:t> Module, </a:t>
            </a:r>
            <a:r>
              <a:rPr lang="en-US" sz="1800" dirty="0" err="1">
                <a:latin typeface="Times New Roman" pitchFamily="18" charset="0"/>
                <a:cs typeface="Times New Roman" pitchFamily="18" charset="0"/>
              </a:rPr>
              <a:t>Scipy</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Streamlit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library</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
        <p:nvSpPr>
          <p:cNvPr id="8" name="Date Placeholder 4">
            <a:extLst>
              <a:ext uri="{FF2B5EF4-FFF2-40B4-BE49-F238E27FC236}">
                <a16:creationId xmlns:a16="http://schemas.microsoft.com/office/drawing/2014/main" id="{B1AE60C9-6E63-C314-8FE3-3B2640255DBD}"/>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10" name="Date Placeholder 4">
            <a:extLst>
              <a:ext uri="{FF2B5EF4-FFF2-40B4-BE49-F238E27FC236}">
                <a16:creationId xmlns:a16="http://schemas.microsoft.com/office/drawing/2014/main" id="{0DE308E7-FB51-B3F1-21C2-D4ECD4252B3F}"/>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
        <p:nvSpPr>
          <p:cNvPr id="14" name="Title 1">
            <a:extLst>
              <a:ext uri="{FF2B5EF4-FFF2-40B4-BE49-F238E27FC236}">
                <a16:creationId xmlns:a16="http://schemas.microsoft.com/office/drawing/2014/main" id="{66D3F8C3-5771-BB08-9501-F38497042B4A}"/>
              </a:ext>
            </a:extLst>
          </p:cNvPr>
          <p:cNvSpPr>
            <a:spLocks noGrp="1"/>
          </p:cNvSpPr>
          <p:nvPr>
            <p:ph type="title"/>
          </p:nvPr>
        </p:nvSpPr>
        <p:spPr>
          <a:xfrm>
            <a:off x="2135560" y="-74814"/>
            <a:ext cx="7467600" cy="786569"/>
          </a:xfrm>
        </p:spPr>
        <p:txBody>
          <a:bodyPr>
            <a:normAutofit fontScale="90000"/>
          </a:bodyPr>
          <a:lstStyle/>
          <a:p>
            <a:pPr algn="ctr"/>
            <a:r>
              <a:rPr lang="en-IN" dirty="0">
                <a:solidFill>
                  <a:schemeClr val="accent1">
                    <a:lumMod val="75000"/>
                  </a:schemeClr>
                </a:solidFill>
                <a:latin typeface="Times New Roman" pitchFamily="18" charset="0"/>
                <a:cs typeface="Times New Roman" pitchFamily="18" charset="0"/>
              </a:rPr>
              <a:t>FEATURE EXTRACTION USING MFCCs</a:t>
            </a:r>
            <a:endParaRPr lang="en-IN" sz="3200" b="1" dirty="0">
              <a:solidFill>
                <a:schemeClr val="accent1">
                  <a:lumMod val="75000"/>
                </a:schemeClr>
              </a:solidFill>
              <a:latin typeface="Times New Roman" pitchFamily="18" charset="0"/>
              <a:cs typeface="Times New Roman" pitchFamily="18" charset="0"/>
            </a:endParaRPr>
          </a:p>
        </p:txBody>
      </p:sp>
      <p:pic>
        <p:nvPicPr>
          <p:cNvPr id="16" name="Picture 15">
            <a:extLst>
              <a:ext uri="{FF2B5EF4-FFF2-40B4-BE49-F238E27FC236}">
                <a16:creationId xmlns:a16="http://schemas.microsoft.com/office/drawing/2014/main" id="{3718DEF2-EEC8-4D4C-A0E8-1A09C9856293}"/>
              </a:ext>
            </a:extLst>
          </p:cNvPr>
          <p:cNvPicPr>
            <a:picLocks noChangeAspect="1"/>
          </p:cNvPicPr>
          <p:nvPr/>
        </p:nvPicPr>
        <p:blipFill>
          <a:blip r:embed="rId3"/>
          <a:stretch>
            <a:fillRect/>
          </a:stretch>
        </p:blipFill>
        <p:spPr>
          <a:xfrm>
            <a:off x="2385573" y="874867"/>
            <a:ext cx="7586809" cy="2842165"/>
          </a:xfrm>
          <a:prstGeom prst="rect">
            <a:avLst/>
          </a:prstGeom>
        </p:spPr>
      </p:pic>
      <p:sp>
        <p:nvSpPr>
          <p:cNvPr id="17" name="TextBox 16">
            <a:extLst>
              <a:ext uri="{FF2B5EF4-FFF2-40B4-BE49-F238E27FC236}">
                <a16:creationId xmlns:a16="http://schemas.microsoft.com/office/drawing/2014/main" id="{40F9EF5C-D6CB-6DF6-7FE4-62184C3D9011}"/>
              </a:ext>
            </a:extLst>
          </p:cNvPr>
          <p:cNvSpPr txBox="1"/>
          <p:nvPr/>
        </p:nvSpPr>
        <p:spPr>
          <a:xfrm>
            <a:off x="1127448" y="3789040"/>
            <a:ext cx="8352928" cy="2308324"/>
          </a:xfrm>
          <a:prstGeom prst="rect">
            <a:avLst/>
          </a:prstGeom>
          <a:noFill/>
        </p:spPr>
        <p:txBody>
          <a:bodyPr wrap="square" rtlCol="0">
            <a:spAutoFit/>
          </a:bodyPr>
          <a:lstStyle/>
          <a:p>
            <a:r>
              <a:rPr lang="en-IN" sz="2400" b="1" u="sng" dirty="0">
                <a:latin typeface="Bahnschrift SemiLight" panose="020B0502040204020203" pitchFamily="34" charset="0"/>
              </a:rPr>
              <a:t>The five features extracted are –</a:t>
            </a:r>
          </a:p>
          <a:p>
            <a:pPr marL="342900" indent="-342900">
              <a:buFont typeface="+mj-lt"/>
              <a:buAutoNum type="arabicPeriod"/>
            </a:pPr>
            <a:r>
              <a:rPr lang="en-IN" sz="2400" dirty="0">
                <a:latin typeface="Bahnschrift SemiLight" panose="020B0502040204020203" pitchFamily="34" charset="0"/>
              </a:rPr>
              <a:t>Mel Frequency Cepstral Coefficients</a:t>
            </a:r>
          </a:p>
          <a:p>
            <a:pPr marL="342900" indent="-342900">
              <a:buFont typeface="+mj-lt"/>
              <a:buAutoNum type="arabicPeriod"/>
            </a:pPr>
            <a:r>
              <a:rPr lang="en-IN" sz="2400" dirty="0">
                <a:latin typeface="Bahnschrift SemiLight" panose="020B0502040204020203" pitchFamily="34" charset="0"/>
              </a:rPr>
              <a:t>Chroma Frequencies</a:t>
            </a:r>
          </a:p>
          <a:p>
            <a:pPr marL="342900" indent="-342900">
              <a:buFont typeface="+mj-lt"/>
              <a:buAutoNum type="arabicPeriod"/>
            </a:pPr>
            <a:r>
              <a:rPr lang="en-IN" sz="2400" dirty="0">
                <a:latin typeface="Bahnschrift SemiLight" panose="020B0502040204020203" pitchFamily="34" charset="0"/>
              </a:rPr>
              <a:t>Spectral Centroid</a:t>
            </a:r>
          </a:p>
          <a:p>
            <a:pPr marL="342900" indent="-342900">
              <a:buFont typeface="+mj-lt"/>
              <a:buAutoNum type="arabicPeriod"/>
            </a:pPr>
            <a:r>
              <a:rPr lang="en-IN" sz="2400" dirty="0">
                <a:latin typeface="Bahnschrift SemiLight" panose="020B0502040204020203" pitchFamily="34" charset="0"/>
              </a:rPr>
              <a:t>Spectral Roll-Off</a:t>
            </a:r>
          </a:p>
          <a:p>
            <a:pPr marL="342900" indent="-342900">
              <a:buFont typeface="+mj-lt"/>
              <a:buAutoNum type="arabicPeriod"/>
            </a:pPr>
            <a:r>
              <a:rPr lang="en-IN" sz="2400" dirty="0">
                <a:latin typeface="Bahnschrift SemiLight" panose="020B0502040204020203" pitchFamily="34" charset="0"/>
              </a:rPr>
              <a:t>Zero-crossing 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Date Placeholder 4">
            <a:extLst>
              <a:ext uri="{FF2B5EF4-FFF2-40B4-BE49-F238E27FC236}">
                <a16:creationId xmlns:a16="http://schemas.microsoft.com/office/drawing/2014/main" id="{009D5912-7A02-32C2-31CD-5C9B61AF773F}"/>
              </a:ext>
            </a:extLst>
          </p:cNvPr>
          <p:cNvSpPr>
            <a:spLocks noGrp="1"/>
          </p:cNvSpPr>
          <p:nvPr>
            <p:ph type="dt" sz="half" idx="10"/>
          </p:nvPr>
        </p:nvSpPr>
        <p:spPr>
          <a:xfrm>
            <a:off x="838200" y="6356350"/>
            <a:ext cx="3200400" cy="365125"/>
          </a:xfrm>
        </p:spPr>
        <p:txBody>
          <a:bodyPr/>
          <a:lstStyle/>
          <a:p>
            <a:r>
              <a:rPr lang="en-US" dirty="0"/>
              <a:t>VI Semester, Department of CSE, RNSIT</a:t>
            </a:r>
          </a:p>
        </p:txBody>
      </p:sp>
      <p:sp>
        <p:nvSpPr>
          <p:cNvPr id="13" name="Title 1">
            <a:extLst>
              <a:ext uri="{FF2B5EF4-FFF2-40B4-BE49-F238E27FC236}">
                <a16:creationId xmlns:a16="http://schemas.microsoft.com/office/drawing/2014/main" id="{4FF16B38-D5D5-6561-A10F-AC0DE3CC6F7A}"/>
              </a:ext>
            </a:extLst>
          </p:cNvPr>
          <p:cNvSpPr>
            <a:spLocks noGrp="1"/>
          </p:cNvSpPr>
          <p:nvPr>
            <p:ph type="title"/>
          </p:nvPr>
        </p:nvSpPr>
        <p:spPr>
          <a:xfrm>
            <a:off x="1703512" y="-6259"/>
            <a:ext cx="8496944" cy="786569"/>
          </a:xfrm>
        </p:spPr>
        <p:txBody>
          <a:bodyPr>
            <a:normAutofit fontScale="90000"/>
          </a:bodyPr>
          <a:lstStyle/>
          <a:p>
            <a:pPr algn="ctr"/>
            <a:r>
              <a:rPr lang="en-IN" sz="3200" b="1" dirty="0">
                <a:solidFill>
                  <a:schemeClr val="accent1">
                    <a:lumMod val="75000"/>
                  </a:schemeClr>
                </a:solidFill>
                <a:latin typeface="Times New Roman" pitchFamily="18" charset="0"/>
                <a:cs typeface="Times New Roman" pitchFamily="18" charset="0"/>
              </a:rPr>
              <a:t>HOW KNN ALGORITHM ACTUALLY WORKS</a:t>
            </a:r>
          </a:p>
        </p:txBody>
      </p:sp>
      <p:pic>
        <p:nvPicPr>
          <p:cNvPr id="12" name="Picture 2" descr="Introduction to kNN algorithm by experiment on Khmer Handwriting  classification using Java 8 | by Engleang Sam | Towards Data Science">
            <a:extLst>
              <a:ext uri="{FF2B5EF4-FFF2-40B4-BE49-F238E27FC236}">
                <a16:creationId xmlns:a16="http://schemas.microsoft.com/office/drawing/2014/main" id="{90002012-74ED-7172-E84F-B0786F9B6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55" y="1129833"/>
            <a:ext cx="5760640" cy="4918748"/>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132EEBE1-2766-74BF-5E90-58669AB7A0EB}"/>
              </a:ext>
            </a:extLst>
          </p:cNvPr>
          <p:cNvPicPr>
            <a:picLocks noChangeAspect="1"/>
          </p:cNvPicPr>
          <p:nvPr/>
        </p:nvPicPr>
        <p:blipFill>
          <a:blip r:embed="rId3"/>
          <a:stretch>
            <a:fillRect/>
          </a:stretch>
        </p:blipFill>
        <p:spPr>
          <a:xfrm>
            <a:off x="7276518" y="908720"/>
            <a:ext cx="3283978" cy="2716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8F6E2C5-1D43-8052-D044-3C556D60A957}"/>
              </a:ext>
            </a:extLst>
          </p:cNvPr>
          <p:cNvPicPr>
            <a:picLocks noChangeAspect="1"/>
          </p:cNvPicPr>
          <p:nvPr/>
        </p:nvPicPr>
        <p:blipFill>
          <a:blip r:embed="rId4"/>
          <a:stretch>
            <a:fillRect/>
          </a:stretch>
        </p:blipFill>
        <p:spPr>
          <a:xfrm>
            <a:off x="7307408" y="3753402"/>
            <a:ext cx="3253088" cy="267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358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4056</TotalTime>
  <Words>1942</Words>
  <Application>Microsoft Office PowerPoint</Application>
  <PresentationFormat>Widescreen</PresentationFormat>
  <Paragraphs>271</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Music Genre Classification</vt:lpstr>
      <vt:lpstr>AGENDA</vt:lpstr>
      <vt:lpstr>ABSTRACT </vt:lpstr>
      <vt:lpstr>ABOUT THE COMPANY</vt:lpstr>
      <vt:lpstr>INTRODUCTION </vt:lpstr>
      <vt:lpstr>PowerPoint Presentation</vt:lpstr>
      <vt:lpstr>REQUIREMENTS</vt:lpstr>
      <vt:lpstr>FEATURE EXTRACTION USING MFCCs</vt:lpstr>
      <vt:lpstr>HOW KNN ALGORITHM ACTUALLY WORKS</vt:lpstr>
      <vt:lpstr>DETAILED DESIGN </vt:lpstr>
      <vt:lpstr>IMPLEMENTATION</vt:lpstr>
      <vt:lpstr>IMPLEMENTATION</vt:lpstr>
      <vt:lpstr>RESULTS </vt:lpstr>
      <vt:lpstr>RESULTS </vt:lpstr>
      <vt:lpstr>RESULTS</vt:lpstr>
      <vt:lpstr>CONCLUSIONS</vt:lpstr>
      <vt:lpstr>LIMITATIONS</vt:lpstr>
      <vt:lpstr>FUTURE ENHANCEMENTS</vt:lpstr>
      <vt:lpstr>PowerPoint Presentation</vt:lpstr>
      <vt:lpstr>PowerPoint Presentation</vt:lpstr>
      <vt:lpstr>ANY QUESTIONS?</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Unknown User</cp:lastModifiedBy>
  <cp:revision>326</cp:revision>
  <dcterms:created xsi:type="dcterms:W3CDTF">2015-10-29T14:36:38Z</dcterms:created>
  <dcterms:modified xsi:type="dcterms:W3CDTF">2022-05-28T16:41:20Z</dcterms:modified>
</cp:coreProperties>
</file>