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51" r:id="rId10"/>
    <p:sldId id="343" r:id="rId11"/>
    <p:sldId id="344" r:id="rId12"/>
    <p:sldId id="348" r:id="rId13"/>
    <p:sldId id="345" r:id="rId14"/>
    <p:sldId id="349" r:id="rId15"/>
    <p:sldId id="353" r:id="rId16"/>
    <p:sldId id="275" r:id="rId17"/>
    <p:sldId id="352" r:id="rId18"/>
    <p:sldId id="346" r:id="rId19"/>
    <p:sldId id="270" r:id="rId20"/>
    <p:sldId id="32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7" d="100"/>
          <a:sy n="87" d="100"/>
        </p:scale>
        <p:origin x="92" y="20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CSE,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CSE,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CSE,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067207"/>
            <a:ext cx="12192000" cy="1285884"/>
          </a:xfrm>
        </p:spPr>
        <p:txBody>
          <a:bodyPr>
            <a:normAutofit/>
          </a:bodyPr>
          <a:lstStyle/>
          <a:p>
            <a:pPr algn="ctr"/>
            <a:r>
              <a:rPr lang="en-US" sz="3400" i="1" dirty="0">
                <a:solidFill>
                  <a:srgbClr val="FF0000"/>
                </a:solidFill>
              </a:rPr>
              <a:t>Music Genre Classification</a:t>
            </a:r>
            <a:endParaRPr lang="en-US" sz="3400" dirty="0">
              <a:solidFill>
                <a:srgbClr val="FF0000"/>
              </a:solidFill>
            </a:endParaRPr>
          </a:p>
        </p:txBody>
      </p:sp>
      <p:sp>
        <p:nvSpPr>
          <p:cNvPr id="7" name="Rectangle 6"/>
          <p:cNvSpPr/>
          <p:nvPr/>
        </p:nvSpPr>
        <p:spPr>
          <a:xfrm>
            <a:off x="-96688" y="39848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544362"/>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2205046"/>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AI/ML INTERNSHIP (NASTECH)</a:t>
            </a:r>
          </a:p>
        </p:txBody>
      </p:sp>
      <p:pic>
        <p:nvPicPr>
          <p:cNvPr id="4" name="Picture 3">
            <a:extLst>
              <a:ext uri="{FF2B5EF4-FFF2-40B4-BE49-F238E27FC236}">
                <a16:creationId xmlns:a16="http://schemas.microsoft.com/office/drawing/2014/main" id="{CDE138FF-36A8-8BA0-299B-DBF2FC07B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36" y="4509120"/>
            <a:ext cx="13249472" cy="2592288"/>
          </a:xfrm>
          <a:prstGeom prst="rect">
            <a:avLst/>
          </a:prstGeom>
          <a:noFill/>
        </p:spPr>
      </p:pic>
      <p:sp>
        <p:nvSpPr>
          <p:cNvPr id="5" name="TextBox 4">
            <a:extLst>
              <a:ext uri="{FF2B5EF4-FFF2-40B4-BE49-F238E27FC236}">
                <a16:creationId xmlns:a16="http://schemas.microsoft.com/office/drawing/2014/main" id="{8D66EC9B-D90D-56F3-DA9C-B6159DF25027}"/>
              </a:ext>
            </a:extLst>
          </p:cNvPr>
          <p:cNvSpPr txBox="1"/>
          <p:nvPr/>
        </p:nvSpPr>
        <p:spPr>
          <a:xfrm>
            <a:off x="1756933" y="3933349"/>
            <a:ext cx="2160240" cy="830997"/>
          </a:xfrm>
          <a:prstGeom prst="rect">
            <a:avLst/>
          </a:prstGeom>
          <a:noFill/>
        </p:spPr>
        <p:txBody>
          <a:bodyPr wrap="square" rtlCol="0">
            <a:spAutoFit/>
          </a:bodyPr>
          <a:lstStyle/>
          <a:p>
            <a:pPr algn="ctr"/>
            <a:r>
              <a:rPr lang="en-IN" sz="2400" b="1" u="sng" dirty="0"/>
              <a:t>KHUSHI PAI</a:t>
            </a:r>
          </a:p>
          <a:p>
            <a:pPr algn="ctr"/>
            <a:r>
              <a:rPr lang="en-IN" sz="2400" b="1" u="sng" dirty="0"/>
              <a:t>1RN19CS065</a:t>
            </a:r>
          </a:p>
        </p:txBody>
      </p:sp>
      <p:sp>
        <p:nvSpPr>
          <p:cNvPr id="10" name="TextBox 9">
            <a:extLst>
              <a:ext uri="{FF2B5EF4-FFF2-40B4-BE49-F238E27FC236}">
                <a16:creationId xmlns:a16="http://schemas.microsoft.com/office/drawing/2014/main" id="{232282A4-6B96-D68E-4E8E-4EA91E3D944D}"/>
              </a:ext>
            </a:extLst>
          </p:cNvPr>
          <p:cNvSpPr txBox="1"/>
          <p:nvPr/>
        </p:nvSpPr>
        <p:spPr>
          <a:xfrm>
            <a:off x="7527387" y="3933348"/>
            <a:ext cx="2880320" cy="830997"/>
          </a:xfrm>
          <a:prstGeom prst="rect">
            <a:avLst/>
          </a:prstGeom>
          <a:noFill/>
        </p:spPr>
        <p:txBody>
          <a:bodyPr wrap="square" rtlCol="0">
            <a:spAutoFit/>
          </a:bodyPr>
          <a:lstStyle/>
          <a:p>
            <a:pPr algn="ctr"/>
            <a:r>
              <a:rPr lang="en-IN" sz="2400" b="1" u="sng" dirty="0"/>
              <a:t>MOONISAH BATOOL </a:t>
            </a:r>
          </a:p>
          <a:p>
            <a:pPr algn="ctr"/>
            <a:r>
              <a:rPr lang="en-IN" sz="2400" b="1" u="sng" dirty="0"/>
              <a:t>1RN19CS081</a:t>
            </a:r>
          </a:p>
        </p:txBody>
      </p:sp>
      <p:sp>
        <p:nvSpPr>
          <p:cNvPr id="6" name="TextBox 5">
            <a:extLst>
              <a:ext uri="{FF2B5EF4-FFF2-40B4-BE49-F238E27FC236}">
                <a16:creationId xmlns:a16="http://schemas.microsoft.com/office/drawing/2014/main" id="{EEFF0ABD-9208-DC61-82DB-BD5F5F062E34}"/>
              </a:ext>
            </a:extLst>
          </p:cNvPr>
          <p:cNvSpPr txBox="1"/>
          <p:nvPr/>
        </p:nvSpPr>
        <p:spPr>
          <a:xfrm>
            <a:off x="4151784" y="3429000"/>
            <a:ext cx="3096344" cy="400110"/>
          </a:xfrm>
          <a:prstGeom prst="rect">
            <a:avLst/>
          </a:prstGeom>
          <a:noFill/>
        </p:spPr>
        <p:txBody>
          <a:bodyPr wrap="square" rtlCol="0">
            <a:spAutoFit/>
          </a:bodyPr>
          <a:lstStyle/>
          <a:p>
            <a:pPr algn="ctr"/>
            <a:r>
              <a:rPr lang="en-IN" sz="2000" b="1" i="1" dirty="0">
                <a:solidFill>
                  <a:schemeClr val="tx1">
                    <a:lumMod val="95000"/>
                    <a:lumOff val="5000"/>
                  </a:schemeClr>
                </a:solidFill>
              </a:rPr>
              <a:t>Presented by</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Font typeface="Wingdings" pitchFamily="2" charset="2"/>
              <a:buChar char="Ø"/>
            </a:pPr>
            <a:r>
              <a:rPr lang="en-US" b="1" cap="small" dirty="0">
                <a:latin typeface="Times New Roman" pitchFamily="18" charset="0"/>
                <a:cs typeface="Times New Roman" pitchFamily="18" charset="0"/>
              </a:rPr>
              <a:t>FUNCTIONAL MODULES</a:t>
            </a:r>
            <a:endParaRPr lang="en-IN" b="1" cap="small"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The entire project is divided into 3 modules:</a:t>
            </a:r>
          </a:p>
          <a:p>
            <a:pPr lvl="2"/>
            <a:r>
              <a:rPr lang="en-US" sz="1700" dirty="0">
                <a:latin typeface="Times New Roman" pitchFamily="18" charset="0"/>
                <a:cs typeface="Times New Roman" pitchFamily="18" charset="0"/>
              </a:rPr>
              <a:t>Face Detection </a:t>
            </a:r>
          </a:p>
          <a:p>
            <a:pPr lvl="2"/>
            <a:r>
              <a:rPr lang="en-US" sz="1700" dirty="0">
                <a:latin typeface="Times New Roman" pitchFamily="18" charset="0"/>
                <a:cs typeface="Times New Roman" pitchFamily="18" charset="0"/>
              </a:rPr>
              <a:t>Face Tracking </a:t>
            </a:r>
          </a:p>
          <a:p>
            <a:pPr lvl="2"/>
            <a:r>
              <a:rPr lang="en-US" sz="1700" dirty="0">
                <a:latin typeface="Times New Roman" pitchFamily="18" charset="0"/>
                <a:cs typeface="Times New Roman" pitchFamily="18" charset="0"/>
              </a:rPr>
              <a:t>Face Mask Detection</a:t>
            </a:r>
          </a:p>
          <a:p>
            <a:pPr marL="685800" lvl="2" indent="0">
              <a:buNone/>
            </a:pPr>
            <a:endParaRPr lang="en-US" sz="1700" dirty="0">
              <a:latin typeface="Times New Roman" pitchFamily="18" charset="0"/>
              <a:cs typeface="Times New Roman" pitchFamily="18" charset="0"/>
            </a:endParaRPr>
          </a:p>
          <a:p>
            <a:pPr marL="342900" lvl="2" indent="-342900">
              <a:buFont typeface="+mj-lt"/>
              <a:buAutoNum type="arabicPeriod"/>
            </a:pPr>
            <a:r>
              <a:rPr lang="en-IN" sz="1700" dirty="0">
                <a:latin typeface="Times New Roman" pitchFamily="18" charset="0"/>
                <a:cs typeface="Times New Roman" pitchFamily="18" charset="0"/>
              </a:rPr>
              <a:t>Face Detection:</a:t>
            </a:r>
          </a:p>
          <a:p>
            <a:pPr marL="628650" lvl="3" indent="-285750"/>
            <a:r>
              <a:rPr lang="en-IN" sz="1700" dirty="0">
                <a:latin typeface="Times New Roman" pitchFamily="18" charset="0"/>
                <a:cs typeface="Times New Roman" pitchFamily="18" charset="0"/>
              </a:rPr>
              <a:t>This module takes input from the camera and tries to detect a face in the video input. The detection of the face is achieved through the </a:t>
            </a:r>
            <a:r>
              <a:rPr lang="en-IN" sz="1700" dirty="0" err="1">
                <a:latin typeface="Times New Roman" pitchFamily="18" charset="0"/>
                <a:cs typeface="Times New Roman" pitchFamily="18" charset="0"/>
              </a:rPr>
              <a:t>Haar</a:t>
            </a:r>
            <a:r>
              <a:rPr lang="en-IN" sz="1700" dirty="0">
                <a:latin typeface="Times New Roman" pitchFamily="18" charset="0"/>
                <a:cs typeface="Times New Roman" pitchFamily="18" charset="0"/>
              </a:rPr>
              <a:t> classifiers mainly, the Frontal face cascade classifier. </a:t>
            </a:r>
          </a:p>
          <a:p>
            <a:pPr marL="628650" lvl="3" indent="-285750"/>
            <a:r>
              <a:rPr lang="en-IN" sz="1700" dirty="0">
                <a:latin typeface="Times New Roman" pitchFamily="18" charset="0"/>
                <a:cs typeface="Times New Roman" pitchFamily="18" charset="0"/>
              </a:rPr>
              <a:t>The face is detected in a rectangle format. Face detection is accomplished by the </a:t>
            </a:r>
            <a:r>
              <a:rPr lang="en-IN" sz="1700" dirty="0" err="1">
                <a:latin typeface="Times New Roman" pitchFamily="18" charset="0"/>
                <a:cs typeface="Times New Roman" pitchFamily="18" charset="0"/>
              </a:rPr>
              <a:t>OpenCV</a:t>
            </a:r>
            <a:r>
              <a:rPr lang="en-IN" sz="1700" dirty="0">
                <a:latin typeface="Times New Roman" pitchFamily="18" charset="0"/>
                <a:cs typeface="Times New Roman" pitchFamily="18" charset="0"/>
              </a:rPr>
              <a:t> algorithm proposed by Paul Viola and Michael Jones in 2001.</a:t>
            </a:r>
          </a:p>
          <a:p>
            <a:pPr marL="628650" lvl="3" indent="-285750"/>
            <a:endParaRPr lang="en-US" sz="1700" dirty="0">
              <a:latin typeface="Times New Roman" pitchFamily="18" charset="0"/>
              <a:cs typeface="Times New Roman" pitchFamily="18" charset="0"/>
            </a:endParaRPr>
          </a:p>
          <a:p>
            <a:pPr marL="0" indent="0">
              <a:buNone/>
            </a:pPr>
            <a:r>
              <a:rPr lang="en-US" sz="1700" dirty="0">
                <a:latin typeface="Times New Roman" pitchFamily="18" charset="0"/>
                <a:cs typeface="Times New Roman" pitchFamily="18" charset="0"/>
              </a:rPr>
              <a:t>2. </a:t>
            </a:r>
            <a:r>
              <a:rPr lang="en-IN" sz="1700" dirty="0">
                <a:latin typeface="Times New Roman" pitchFamily="18" charset="0"/>
                <a:cs typeface="Times New Roman" pitchFamily="18" charset="0"/>
              </a:rPr>
              <a:t>Face tracking</a:t>
            </a:r>
            <a:endParaRPr lang="en-IN" sz="1700" i="1" dirty="0">
              <a:latin typeface="Times New Roman" pitchFamily="18" charset="0"/>
              <a:cs typeface="Times New Roman" pitchFamily="18" charset="0"/>
            </a:endParaRPr>
          </a:p>
          <a:p>
            <a:pPr marL="622300" indent="-266700"/>
            <a:r>
              <a:rPr lang="en-US" sz="1700" dirty="0">
                <a:latin typeface="Times New Roman" pitchFamily="18" charset="0"/>
                <a:cs typeface="Times New Roman" pitchFamily="18" charset="0"/>
              </a:rPr>
              <a:t>Due to the real-time nature of the project, the faces need to be tracked continuously for any form of distraction. Hence the faces are continuously detected during the entire time.</a:t>
            </a:r>
          </a:p>
          <a:p>
            <a:pPr marL="622300" indent="-266700"/>
            <a:r>
              <a:rPr lang="en-US" sz="1700" dirty="0">
                <a:latin typeface="Times New Roman" pitchFamily="18" charset="0"/>
                <a:cs typeface="Times New Roman" pitchFamily="18" charset="0"/>
              </a:rPr>
              <a:t> If faces are found, it returns the positions of detected faces as </a:t>
            </a:r>
            <a:r>
              <a:rPr lang="en-US" sz="1700" dirty="0" err="1">
                <a:latin typeface="Times New Roman" pitchFamily="18" charset="0"/>
                <a:cs typeface="Times New Roman" pitchFamily="18" charset="0"/>
              </a:rPr>
              <a:t>rect</a:t>
            </a:r>
            <a:r>
              <a:rPr lang="en-US" sz="1700" dirty="0">
                <a:latin typeface="Times New Roman" pitchFamily="18" charset="0"/>
                <a:cs typeface="Times New Roman" pitchFamily="18" charset="0"/>
              </a:rPr>
              <a:t>(</a:t>
            </a:r>
            <a:r>
              <a:rPr lang="en-US" sz="1700" dirty="0" err="1">
                <a:latin typeface="Times New Roman" pitchFamily="18" charset="0"/>
                <a:cs typeface="Times New Roman" pitchFamily="18" charset="0"/>
              </a:rPr>
              <a:t>x,y,w,h</a:t>
            </a:r>
            <a:r>
              <a:rPr lang="en-US" sz="1700" dirty="0">
                <a:latin typeface="Times New Roman" pitchFamily="18" charset="0"/>
                <a:cs typeface="Times New Roman" pitchFamily="18" charset="0"/>
              </a:rPr>
              <a:t>). Once these locations are returned, we can draw a rectangular box around the location that would depict the region of interest( ROI) for the face </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lvl="3" indent="0">
              <a:buNone/>
            </a:pPr>
            <a:endParaRPr lang="en-US" sz="17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7" name="Date Placeholder 4">
            <a:extLst>
              <a:ext uri="{FF2B5EF4-FFF2-40B4-BE49-F238E27FC236}">
                <a16:creationId xmlns:a16="http://schemas.microsoft.com/office/drawing/2014/main" id="{3A5F8E95-B89A-DD8F-FC50-D16D46D6525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483606"/>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4" name="TextBox 3"/>
          <p:cNvSpPr txBox="1"/>
          <p:nvPr/>
        </p:nvSpPr>
        <p:spPr>
          <a:xfrm>
            <a:off x="695400" y="885564"/>
            <a:ext cx="9361040" cy="5747727"/>
          </a:xfrm>
          <a:prstGeom prst="rect">
            <a:avLst/>
          </a:prstGeom>
          <a:noFill/>
        </p:spPr>
        <p:txBody>
          <a:bodyPr wrap="square" rtlCol="0">
            <a:spAutoFit/>
          </a:bodyPr>
          <a:lstStyle/>
          <a:p>
            <a:r>
              <a:rPr lang="en-IN" sz="1150" b="1" dirty="0">
                <a:effectLst/>
                <a:latin typeface="Consolas" panose="020B0609020204030204" pitchFamily="49" charset="0"/>
              </a:rPr>
              <a:t># map labels to index</a:t>
            </a:r>
          </a:p>
          <a:p>
            <a:r>
              <a:rPr lang="en-IN" sz="1150" b="1" dirty="0" err="1">
                <a:effectLst/>
                <a:latin typeface="Consolas" panose="020B0609020204030204" pitchFamily="49" charset="0"/>
              </a:rPr>
              <a:t>label_index</a:t>
            </a:r>
            <a:r>
              <a:rPr lang="en-IN" sz="1150" b="1" dirty="0">
                <a:effectLst/>
                <a:latin typeface="Consolas" panose="020B0609020204030204" pitchFamily="49" charset="0"/>
              </a:rPr>
              <a:t> = </a:t>
            </a:r>
            <a:r>
              <a:rPr lang="en-IN" sz="1150" b="1" dirty="0" err="1">
                <a:effectLst/>
                <a:latin typeface="Consolas" panose="020B0609020204030204" pitchFamily="49" charset="0"/>
              </a:rPr>
              <a:t>dict</a:t>
            </a:r>
            <a:r>
              <a:rPr lang="en-IN" sz="1150" b="1" dirty="0">
                <a:effectLst/>
                <a:latin typeface="Consolas" panose="020B0609020204030204" pitchFamily="49" charset="0"/>
              </a:rPr>
              <a:t>()</a:t>
            </a:r>
          </a:p>
          <a:p>
            <a:r>
              <a:rPr lang="en-IN" sz="1150" b="1" dirty="0" err="1">
                <a:effectLst/>
                <a:latin typeface="Consolas" panose="020B0609020204030204" pitchFamily="49" charset="0"/>
              </a:rPr>
              <a:t>index_label</a:t>
            </a:r>
            <a:r>
              <a:rPr lang="en-IN" sz="1150" b="1" dirty="0">
                <a:effectLst/>
                <a:latin typeface="Consolas" panose="020B0609020204030204" pitchFamily="49" charset="0"/>
              </a:rPr>
              <a:t> = </a:t>
            </a:r>
            <a:r>
              <a:rPr lang="en-IN" sz="1150" b="1" dirty="0" err="1">
                <a:effectLst/>
                <a:latin typeface="Consolas" panose="020B0609020204030204" pitchFamily="49" charset="0"/>
              </a:rPr>
              <a:t>dict</a:t>
            </a:r>
            <a:r>
              <a:rPr lang="en-IN" sz="1150" b="1" dirty="0">
                <a:effectLst/>
                <a:latin typeface="Consolas" panose="020B0609020204030204" pitchFamily="49" charset="0"/>
              </a:rPr>
              <a:t>()</a:t>
            </a:r>
          </a:p>
          <a:p>
            <a:r>
              <a:rPr lang="en-IN" sz="1150" b="1" dirty="0">
                <a:effectLst/>
                <a:latin typeface="Consolas" panose="020B0609020204030204" pitchFamily="49" charset="0"/>
              </a:rPr>
              <a:t>for </a:t>
            </a:r>
            <a:r>
              <a:rPr lang="en-IN" sz="1150" b="1" dirty="0" err="1">
                <a:effectLst/>
                <a:latin typeface="Consolas" panose="020B0609020204030204" pitchFamily="49" charset="0"/>
              </a:rPr>
              <a:t>i</a:t>
            </a:r>
            <a:r>
              <a:rPr lang="en-IN" sz="1150" b="1" dirty="0">
                <a:effectLst/>
                <a:latin typeface="Consolas" panose="020B0609020204030204" pitchFamily="49" charset="0"/>
              </a:rPr>
              <a:t>, x in enumerate(</a:t>
            </a:r>
            <a:r>
              <a:rPr lang="en-IN" sz="1150" b="1" dirty="0" err="1">
                <a:effectLst/>
                <a:latin typeface="Consolas" panose="020B0609020204030204" pitchFamily="49" charset="0"/>
              </a:rPr>
              <a:t>df.label.unique</a:t>
            </a:r>
            <a:r>
              <a:rPr lang="en-IN" sz="1150" b="1" dirty="0">
                <a:effectLst/>
                <a:latin typeface="Consolas" panose="020B0609020204030204" pitchFamily="49" charset="0"/>
              </a:rPr>
              <a:t>()):</a:t>
            </a:r>
          </a:p>
          <a:p>
            <a:r>
              <a:rPr lang="en-IN" sz="1150" b="1" dirty="0">
                <a:effectLst/>
                <a:latin typeface="Consolas" panose="020B0609020204030204" pitchFamily="49" charset="0"/>
              </a:rPr>
              <a:t>    </a:t>
            </a:r>
            <a:r>
              <a:rPr lang="en-IN" sz="1150" b="1" dirty="0" err="1">
                <a:effectLst/>
                <a:latin typeface="Consolas" panose="020B0609020204030204" pitchFamily="49" charset="0"/>
              </a:rPr>
              <a:t>label_index</a:t>
            </a:r>
            <a:r>
              <a:rPr lang="en-IN" sz="1150" b="1" dirty="0">
                <a:effectLst/>
                <a:latin typeface="Consolas" panose="020B0609020204030204" pitchFamily="49" charset="0"/>
              </a:rPr>
              <a:t>[x] = </a:t>
            </a:r>
            <a:r>
              <a:rPr lang="en-IN" sz="1150" b="1" dirty="0" err="1">
                <a:effectLst/>
                <a:latin typeface="Consolas" panose="020B0609020204030204" pitchFamily="49" charset="0"/>
              </a:rPr>
              <a:t>i</a:t>
            </a:r>
            <a:endParaRPr lang="en-IN" sz="1150" b="1" dirty="0">
              <a:effectLst/>
              <a:latin typeface="Consolas" panose="020B0609020204030204" pitchFamily="49" charset="0"/>
            </a:endParaRPr>
          </a:p>
          <a:p>
            <a:r>
              <a:rPr lang="en-IN" sz="1150" b="1" dirty="0">
                <a:effectLst/>
                <a:latin typeface="Consolas" panose="020B0609020204030204" pitchFamily="49" charset="0"/>
              </a:rPr>
              <a:t>    </a:t>
            </a:r>
            <a:r>
              <a:rPr lang="en-IN" sz="1150" b="1" dirty="0" err="1">
                <a:effectLst/>
                <a:latin typeface="Consolas" panose="020B0609020204030204" pitchFamily="49" charset="0"/>
              </a:rPr>
              <a:t>index_label</a:t>
            </a:r>
            <a:r>
              <a:rPr lang="en-IN" sz="1150" b="1" dirty="0">
                <a:effectLst/>
                <a:latin typeface="Consolas" panose="020B0609020204030204" pitchFamily="49" charset="0"/>
              </a:rPr>
              <a:t>[</a:t>
            </a:r>
            <a:r>
              <a:rPr lang="en-IN" sz="1150" b="1" dirty="0" err="1">
                <a:effectLst/>
                <a:latin typeface="Consolas" panose="020B0609020204030204" pitchFamily="49" charset="0"/>
              </a:rPr>
              <a:t>i</a:t>
            </a:r>
            <a:r>
              <a:rPr lang="en-IN" sz="1150" b="1" dirty="0">
                <a:effectLst/>
                <a:latin typeface="Consolas" panose="020B0609020204030204" pitchFamily="49" charset="0"/>
              </a:rPr>
              <a:t>] = x</a:t>
            </a:r>
          </a:p>
          <a:p>
            <a:br>
              <a:rPr lang="en-IN" sz="1150" b="1" dirty="0">
                <a:effectLst/>
                <a:latin typeface="Consolas" panose="020B0609020204030204" pitchFamily="49" charset="0"/>
              </a:rPr>
            </a:br>
            <a:r>
              <a:rPr lang="en-IN" sz="1150" b="1" dirty="0">
                <a:effectLst/>
                <a:latin typeface="Consolas" panose="020B0609020204030204" pitchFamily="49" charset="0"/>
              </a:rPr>
              <a:t># shuffle samples</a:t>
            </a:r>
          </a:p>
          <a:p>
            <a:r>
              <a:rPr lang="en-IN" sz="1150" b="1" dirty="0" err="1">
                <a:effectLst/>
                <a:latin typeface="Consolas" panose="020B0609020204030204" pitchFamily="49" charset="0"/>
              </a:rPr>
              <a:t>df_shuffle</a:t>
            </a:r>
            <a:r>
              <a:rPr lang="en-IN" sz="1150" b="1" dirty="0">
                <a:effectLst/>
                <a:latin typeface="Consolas" panose="020B0609020204030204" pitchFamily="49" charset="0"/>
              </a:rPr>
              <a:t> = </a:t>
            </a:r>
            <a:r>
              <a:rPr lang="en-IN" sz="1150" b="1" dirty="0" err="1">
                <a:effectLst/>
                <a:latin typeface="Consolas" panose="020B0609020204030204" pitchFamily="49" charset="0"/>
              </a:rPr>
              <a:t>df.sample</a:t>
            </a:r>
            <a:r>
              <a:rPr lang="en-IN" sz="1150" b="1" dirty="0">
                <a:effectLst/>
                <a:latin typeface="Consolas" panose="020B0609020204030204" pitchFamily="49" charset="0"/>
              </a:rPr>
              <a:t>(frac=1, </a:t>
            </a:r>
            <a:r>
              <a:rPr lang="en-IN" sz="1150" b="1" dirty="0" err="1">
                <a:effectLst/>
                <a:latin typeface="Consolas" panose="020B0609020204030204" pitchFamily="49" charset="0"/>
              </a:rPr>
              <a:t>random_state</a:t>
            </a:r>
            <a:r>
              <a:rPr lang="en-IN" sz="1150" b="1" dirty="0">
                <a:effectLst/>
                <a:latin typeface="Consolas" panose="020B0609020204030204" pitchFamily="49" charset="0"/>
              </a:rPr>
              <a:t>=seed).</a:t>
            </a:r>
            <a:r>
              <a:rPr lang="en-IN" sz="1150" b="1" dirty="0" err="1">
                <a:effectLst/>
                <a:latin typeface="Consolas" panose="020B0609020204030204" pitchFamily="49" charset="0"/>
              </a:rPr>
              <a:t>reset_index</a:t>
            </a:r>
            <a:r>
              <a:rPr lang="en-IN" sz="1150" b="1" dirty="0">
                <a:effectLst/>
                <a:latin typeface="Consolas" panose="020B0609020204030204" pitchFamily="49" charset="0"/>
              </a:rPr>
              <a:t>(drop=True)</a:t>
            </a:r>
          </a:p>
          <a:p>
            <a:br>
              <a:rPr lang="en-IN" sz="1150" b="1" dirty="0">
                <a:effectLst/>
                <a:latin typeface="Consolas" panose="020B0609020204030204" pitchFamily="49" charset="0"/>
              </a:rPr>
            </a:br>
            <a:r>
              <a:rPr lang="en-IN" sz="1150" b="1" dirty="0">
                <a:effectLst/>
                <a:latin typeface="Consolas" panose="020B0609020204030204" pitchFamily="49" charset="0"/>
              </a:rPr>
              <a:t># remove irrelevant columns</a:t>
            </a:r>
          </a:p>
          <a:p>
            <a:r>
              <a:rPr lang="en-IN" sz="1150" b="1" dirty="0" err="1">
                <a:effectLst/>
                <a:latin typeface="Consolas" panose="020B0609020204030204" pitchFamily="49" charset="0"/>
              </a:rPr>
              <a:t>df_shuffle.drop</a:t>
            </a:r>
            <a:r>
              <a:rPr lang="en-IN" sz="1150" b="1" dirty="0">
                <a:effectLst/>
                <a:latin typeface="Consolas" panose="020B0609020204030204" pitchFamily="49" charset="0"/>
              </a:rPr>
              <a:t>(['filename', 'length'], axis=1, </a:t>
            </a:r>
            <a:r>
              <a:rPr lang="en-IN" sz="1150" b="1" dirty="0" err="1">
                <a:effectLst/>
                <a:latin typeface="Consolas" panose="020B0609020204030204" pitchFamily="49" charset="0"/>
              </a:rPr>
              <a:t>inplace</a:t>
            </a:r>
            <a:r>
              <a:rPr lang="en-IN" sz="1150" b="1" dirty="0">
                <a:effectLst/>
                <a:latin typeface="Consolas" panose="020B0609020204030204" pitchFamily="49" charset="0"/>
              </a:rPr>
              <a:t>=True)</a:t>
            </a:r>
          </a:p>
          <a:p>
            <a:r>
              <a:rPr lang="en-IN" sz="1150" b="1" dirty="0" err="1">
                <a:effectLst/>
                <a:latin typeface="Consolas" panose="020B0609020204030204" pitchFamily="49" charset="0"/>
              </a:rPr>
              <a:t>df_y</a:t>
            </a:r>
            <a:r>
              <a:rPr lang="en-IN" sz="1150" b="1" dirty="0">
                <a:effectLst/>
                <a:latin typeface="Consolas" panose="020B0609020204030204" pitchFamily="49" charset="0"/>
              </a:rPr>
              <a:t> = </a:t>
            </a:r>
            <a:r>
              <a:rPr lang="en-IN" sz="1150" b="1" dirty="0" err="1">
                <a:effectLst/>
                <a:latin typeface="Consolas" panose="020B0609020204030204" pitchFamily="49" charset="0"/>
              </a:rPr>
              <a:t>df_shuffle.pop</a:t>
            </a:r>
            <a:r>
              <a:rPr lang="en-IN" sz="1150" b="1" dirty="0">
                <a:effectLst/>
                <a:latin typeface="Consolas" panose="020B0609020204030204" pitchFamily="49" charset="0"/>
              </a:rPr>
              <a:t>('label')</a:t>
            </a:r>
          </a:p>
          <a:p>
            <a:r>
              <a:rPr lang="en-IN" sz="1150" b="1" dirty="0" err="1">
                <a:effectLst/>
                <a:latin typeface="Consolas" panose="020B0609020204030204" pitchFamily="49" charset="0"/>
              </a:rPr>
              <a:t>df_X</a:t>
            </a:r>
            <a:r>
              <a:rPr lang="en-IN" sz="1150" b="1" dirty="0">
                <a:effectLst/>
                <a:latin typeface="Consolas" panose="020B0609020204030204" pitchFamily="49" charset="0"/>
              </a:rPr>
              <a:t> = </a:t>
            </a:r>
            <a:r>
              <a:rPr lang="en-IN" sz="1150" b="1" dirty="0" err="1">
                <a:effectLst/>
                <a:latin typeface="Consolas" panose="020B0609020204030204" pitchFamily="49" charset="0"/>
              </a:rPr>
              <a:t>df_shuffle</a:t>
            </a:r>
            <a:endParaRPr lang="en-IN" sz="1150" b="1" dirty="0">
              <a:effectLst/>
              <a:latin typeface="Consolas" panose="020B0609020204030204" pitchFamily="49" charset="0"/>
            </a:endParaRPr>
          </a:p>
          <a:p>
            <a:br>
              <a:rPr lang="en-IN" sz="1150" b="1" dirty="0">
                <a:effectLst/>
                <a:latin typeface="Consolas" panose="020B0609020204030204" pitchFamily="49" charset="0"/>
              </a:rPr>
            </a:br>
            <a:r>
              <a:rPr lang="en-IN" sz="1150" b="1" dirty="0">
                <a:effectLst/>
                <a:latin typeface="Consolas" panose="020B0609020204030204" pitchFamily="49" charset="0"/>
              </a:rPr>
              <a:t># split into train dev and test</a:t>
            </a:r>
          </a:p>
          <a:p>
            <a:r>
              <a:rPr lang="en-IN" sz="1150" b="1" dirty="0" err="1">
                <a:effectLst/>
                <a:latin typeface="Consolas" panose="020B0609020204030204" pitchFamily="49" charset="0"/>
              </a:rPr>
              <a:t>X_train</a:t>
            </a:r>
            <a:r>
              <a:rPr lang="en-IN" sz="1150" b="1" dirty="0">
                <a:effectLst/>
                <a:latin typeface="Consolas" panose="020B0609020204030204" pitchFamily="49" charset="0"/>
              </a:rPr>
              <a:t>, </a:t>
            </a:r>
            <a:r>
              <a:rPr lang="en-IN" sz="1150" b="1" dirty="0" err="1">
                <a:effectLst/>
                <a:latin typeface="Consolas" panose="020B0609020204030204" pitchFamily="49" charset="0"/>
              </a:rPr>
              <a:t>X_test</a:t>
            </a:r>
            <a:r>
              <a:rPr lang="en-IN" sz="1150" b="1" dirty="0">
                <a:effectLst/>
                <a:latin typeface="Consolas" panose="020B0609020204030204" pitchFamily="49" charset="0"/>
              </a:rPr>
              <a:t>, </a:t>
            </a:r>
            <a:r>
              <a:rPr lang="en-IN" sz="1150" b="1" dirty="0" err="1">
                <a:effectLst/>
                <a:latin typeface="Consolas" panose="020B0609020204030204" pitchFamily="49" charset="0"/>
              </a:rPr>
              <a:t>y_train</a:t>
            </a:r>
            <a:r>
              <a:rPr lang="en-IN" sz="1150" b="1" dirty="0">
                <a:effectLst/>
                <a:latin typeface="Consolas" panose="020B0609020204030204" pitchFamily="49" charset="0"/>
              </a:rPr>
              <a:t>, </a:t>
            </a:r>
            <a:r>
              <a:rPr lang="en-IN" sz="1150" b="1" dirty="0" err="1">
                <a:effectLst/>
                <a:latin typeface="Consolas" panose="020B0609020204030204" pitchFamily="49" charset="0"/>
              </a:rPr>
              <a:t>y_test</a:t>
            </a:r>
            <a:r>
              <a:rPr lang="en-IN" sz="1150" b="1" dirty="0">
                <a:effectLst/>
                <a:latin typeface="Consolas" panose="020B0609020204030204" pitchFamily="49" charset="0"/>
              </a:rPr>
              <a:t>= </a:t>
            </a:r>
            <a:r>
              <a:rPr lang="en-IN" sz="1150" b="1" dirty="0" err="1">
                <a:effectLst/>
                <a:latin typeface="Consolas" panose="020B0609020204030204" pitchFamily="49" charset="0"/>
              </a:rPr>
              <a:t>skms.train_test_split</a:t>
            </a:r>
            <a:r>
              <a:rPr lang="en-IN" sz="1150" b="1" dirty="0">
                <a:effectLst/>
                <a:latin typeface="Consolas" panose="020B0609020204030204" pitchFamily="49" charset="0"/>
              </a:rPr>
              <a:t>(</a:t>
            </a:r>
            <a:r>
              <a:rPr lang="en-IN" sz="1150" b="1" dirty="0" err="1">
                <a:effectLst/>
                <a:latin typeface="Consolas" panose="020B0609020204030204" pitchFamily="49" charset="0"/>
              </a:rPr>
              <a:t>df_X</a:t>
            </a:r>
            <a:r>
              <a:rPr lang="en-IN" sz="1150" b="1" dirty="0">
                <a:effectLst/>
                <a:latin typeface="Consolas" panose="020B0609020204030204" pitchFamily="49" charset="0"/>
              </a:rPr>
              <a:t>, </a:t>
            </a:r>
            <a:r>
              <a:rPr lang="en-IN" sz="1150" b="1" dirty="0" err="1">
                <a:effectLst/>
                <a:latin typeface="Consolas" panose="020B0609020204030204" pitchFamily="49" charset="0"/>
              </a:rPr>
              <a:t>df_y</a:t>
            </a:r>
            <a:r>
              <a:rPr lang="en-IN" sz="1150" b="1" dirty="0">
                <a:effectLst/>
                <a:latin typeface="Consolas" panose="020B0609020204030204" pitchFamily="49" charset="0"/>
              </a:rPr>
              <a:t>, </a:t>
            </a:r>
            <a:r>
              <a:rPr lang="en-IN" sz="1150" b="1" dirty="0" err="1">
                <a:effectLst/>
                <a:latin typeface="Consolas" panose="020B0609020204030204" pitchFamily="49" charset="0"/>
              </a:rPr>
              <a:t>train_size</a:t>
            </a:r>
            <a:r>
              <a:rPr lang="en-IN" sz="1150" b="1" dirty="0">
                <a:effectLst/>
                <a:latin typeface="Consolas" panose="020B0609020204030204" pitchFamily="49" charset="0"/>
              </a:rPr>
              <a:t>=0.7, </a:t>
            </a:r>
            <a:r>
              <a:rPr lang="en-IN" sz="1150" b="1" dirty="0" err="1">
                <a:effectLst/>
                <a:latin typeface="Consolas" panose="020B0609020204030204" pitchFamily="49" charset="0"/>
              </a:rPr>
              <a:t>random_state</a:t>
            </a:r>
            <a:r>
              <a:rPr lang="en-IN" sz="1150" b="1" dirty="0">
                <a:effectLst/>
                <a:latin typeface="Consolas" panose="020B0609020204030204" pitchFamily="49" charset="0"/>
              </a:rPr>
              <a:t>=seed, stratify=</a:t>
            </a:r>
            <a:r>
              <a:rPr lang="en-IN" sz="1150" b="1" dirty="0" err="1">
                <a:effectLst/>
                <a:latin typeface="Consolas" panose="020B0609020204030204" pitchFamily="49" charset="0"/>
              </a:rPr>
              <a:t>df_y</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a:effectLst/>
                <a:latin typeface="Consolas" panose="020B0609020204030204" pitchFamily="49" charset="0"/>
              </a:rPr>
              <a:t>from </a:t>
            </a:r>
            <a:r>
              <a:rPr lang="en-IN" sz="1150" b="1" dirty="0" err="1">
                <a:effectLst/>
                <a:latin typeface="Consolas" panose="020B0609020204030204" pitchFamily="49" charset="0"/>
              </a:rPr>
              <a:t>sklearn.preprocessing</a:t>
            </a:r>
            <a:r>
              <a:rPr lang="en-IN" sz="1150" b="1" dirty="0">
                <a:effectLst/>
                <a:latin typeface="Consolas" panose="020B0609020204030204" pitchFamily="49" charset="0"/>
              </a:rPr>
              <a:t> import </a:t>
            </a:r>
            <a:r>
              <a:rPr lang="en-IN" sz="1150" b="1" dirty="0" err="1">
                <a:effectLst/>
                <a:latin typeface="Consolas" panose="020B0609020204030204" pitchFamily="49" charset="0"/>
              </a:rPr>
              <a:t>StandardScaler</a:t>
            </a:r>
            <a:endParaRPr lang="en-IN" sz="1150" b="1" dirty="0">
              <a:effectLst/>
              <a:latin typeface="Consolas" panose="020B0609020204030204" pitchFamily="49" charset="0"/>
            </a:endParaRPr>
          </a:p>
          <a:p>
            <a:r>
              <a:rPr lang="en-IN" sz="1150" b="1" dirty="0">
                <a:effectLst/>
                <a:latin typeface="Consolas" panose="020B0609020204030204" pitchFamily="49" charset="0"/>
              </a:rPr>
              <a:t>scaler = </a:t>
            </a:r>
            <a:r>
              <a:rPr lang="en-IN" sz="1150" b="1" dirty="0" err="1">
                <a:effectLst/>
                <a:latin typeface="Consolas" panose="020B0609020204030204" pitchFamily="49" charset="0"/>
              </a:rPr>
              <a:t>StandardScaler</a:t>
            </a:r>
            <a:r>
              <a:rPr lang="en-IN" sz="1150" b="1" dirty="0">
                <a:effectLst/>
                <a:latin typeface="Consolas" panose="020B0609020204030204" pitchFamily="49" charset="0"/>
              </a:rPr>
              <a:t>()</a:t>
            </a:r>
          </a:p>
          <a:p>
            <a:r>
              <a:rPr lang="en-IN" sz="1150" b="1" dirty="0" err="1">
                <a:effectLst/>
                <a:latin typeface="Consolas" panose="020B0609020204030204" pitchFamily="49" charset="0"/>
              </a:rPr>
              <a:t>scaler.fit</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err="1">
                <a:effectLst/>
                <a:latin typeface="Consolas" panose="020B0609020204030204" pitchFamily="49" charset="0"/>
              </a:rPr>
              <a:t>X_train</a:t>
            </a:r>
            <a:r>
              <a:rPr lang="en-IN" sz="1150" b="1" dirty="0">
                <a:effectLst/>
                <a:latin typeface="Consolas" panose="020B0609020204030204" pitchFamily="49" charset="0"/>
              </a:rPr>
              <a:t> = </a:t>
            </a:r>
            <a:r>
              <a:rPr lang="en-IN" sz="1150" b="1" dirty="0" err="1">
                <a:effectLst/>
                <a:latin typeface="Consolas" panose="020B0609020204030204" pitchFamily="49" charset="0"/>
              </a:rPr>
              <a:t>scaler.transform</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a:t>
            </a:r>
          </a:p>
          <a:p>
            <a:r>
              <a:rPr lang="en-IN" sz="1150" b="1" dirty="0" err="1">
                <a:effectLst/>
                <a:latin typeface="Consolas" panose="020B0609020204030204" pitchFamily="49" charset="0"/>
              </a:rPr>
              <a:t>X_test</a:t>
            </a:r>
            <a:r>
              <a:rPr lang="en-IN" sz="1150" b="1" dirty="0">
                <a:effectLst/>
                <a:latin typeface="Consolas" panose="020B0609020204030204" pitchFamily="49" charset="0"/>
              </a:rPr>
              <a:t> = </a:t>
            </a:r>
            <a:r>
              <a:rPr lang="en-IN" sz="1150" b="1" dirty="0" err="1">
                <a:effectLst/>
                <a:latin typeface="Consolas" panose="020B0609020204030204" pitchFamily="49" charset="0"/>
              </a:rPr>
              <a:t>scaler.transform</a:t>
            </a:r>
            <a:r>
              <a:rPr lang="en-IN" sz="1150" b="1" dirty="0">
                <a:effectLst/>
                <a:latin typeface="Consolas" panose="020B0609020204030204" pitchFamily="49" charset="0"/>
              </a:rPr>
              <a:t>(</a:t>
            </a:r>
            <a:r>
              <a:rPr lang="en-IN" sz="1150" b="1" dirty="0" err="1">
                <a:effectLst/>
                <a:latin typeface="Consolas" panose="020B0609020204030204" pitchFamily="49" charset="0"/>
              </a:rPr>
              <a:t>X_test</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a:effectLst/>
                <a:latin typeface="Consolas" panose="020B0609020204030204" pitchFamily="49" charset="0"/>
              </a:rPr>
              <a:t>from </a:t>
            </a:r>
            <a:r>
              <a:rPr lang="en-IN" sz="1150" b="1" dirty="0" err="1">
                <a:effectLst/>
                <a:latin typeface="Consolas" panose="020B0609020204030204" pitchFamily="49" charset="0"/>
              </a:rPr>
              <a:t>sklearn.neighbors</a:t>
            </a:r>
            <a:r>
              <a:rPr lang="en-IN" sz="1150" b="1" dirty="0">
                <a:effectLst/>
                <a:latin typeface="Consolas" panose="020B0609020204030204" pitchFamily="49" charset="0"/>
              </a:rPr>
              <a:t> import </a:t>
            </a:r>
            <a:r>
              <a:rPr lang="en-IN" sz="1150" b="1" dirty="0" err="1">
                <a:effectLst/>
                <a:latin typeface="Consolas" panose="020B0609020204030204" pitchFamily="49" charset="0"/>
              </a:rPr>
              <a:t>KNeighborsClassifier</a:t>
            </a:r>
            <a:endParaRPr lang="en-IN" sz="1150" b="1" dirty="0">
              <a:effectLst/>
              <a:latin typeface="Consolas" panose="020B0609020204030204" pitchFamily="49" charset="0"/>
            </a:endParaRPr>
          </a:p>
          <a:p>
            <a:r>
              <a:rPr lang="en-IN" sz="1150" b="1" dirty="0">
                <a:effectLst/>
                <a:latin typeface="Consolas" panose="020B0609020204030204" pitchFamily="49" charset="0"/>
              </a:rPr>
              <a:t>classifier = </a:t>
            </a:r>
            <a:r>
              <a:rPr lang="en-IN" sz="1150" b="1" dirty="0" err="1">
                <a:effectLst/>
                <a:latin typeface="Consolas" panose="020B0609020204030204" pitchFamily="49" charset="0"/>
              </a:rPr>
              <a:t>KNeighborsClassifier</a:t>
            </a:r>
            <a:r>
              <a:rPr lang="en-IN" sz="1150" b="1" dirty="0">
                <a:effectLst/>
                <a:latin typeface="Consolas" panose="020B0609020204030204" pitchFamily="49" charset="0"/>
              </a:rPr>
              <a:t>(</a:t>
            </a:r>
            <a:r>
              <a:rPr lang="en-IN" sz="1150" b="1" dirty="0" err="1">
                <a:effectLst/>
                <a:latin typeface="Consolas" panose="020B0609020204030204" pitchFamily="49" charset="0"/>
              </a:rPr>
              <a:t>n_neighbors</a:t>
            </a:r>
            <a:r>
              <a:rPr lang="en-IN" sz="1150" b="1" dirty="0">
                <a:effectLst/>
                <a:latin typeface="Consolas" panose="020B0609020204030204" pitchFamily="49" charset="0"/>
              </a:rPr>
              <a:t>=5)</a:t>
            </a:r>
          </a:p>
          <a:p>
            <a:r>
              <a:rPr lang="en-IN" sz="1150" b="1" dirty="0" err="1">
                <a:effectLst/>
                <a:latin typeface="Consolas" panose="020B0609020204030204" pitchFamily="49" charset="0"/>
              </a:rPr>
              <a:t>classifier.fit</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 </a:t>
            </a:r>
            <a:r>
              <a:rPr lang="en-IN" sz="1150" b="1" dirty="0" err="1">
                <a:effectLst/>
                <a:latin typeface="Consolas" panose="020B0609020204030204" pitchFamily="49" charset="0"/>
              </a:rPr>
              <a:t>y_train</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err="1">
                <a:effectLst/>
                <a:latin typeface="Consolas" panose="020B0609020204030204" pitchFamily="49" charset="0"/>
              </a:rPr>
              <a:t>y_pred</a:t>
            </a:r>
            <a:r>
              <a:rPr lang="en-IN" sz="1150" b="1" dirty="0">
                <a:effectLst/>
                <a:latin typeface="Consolas" panose="020B0609020204030204" pitchFamily="49" charset="0"/>
              </a:rPr>
              <a:t> = </a:t>
            </a:r>
            <a:r>
              <a:rPr lang="en-IN" sz="1150" b="1" dirty="0" err="1">
                <a:effectLst/>
                <a:latin typeface="Consolas" panose="020B0609020204030204" pitchFamily="49" charset="0"/>
              </a:rPr>
              <a:t>classifier.predict</a:t>
            </a:r>
            <a:r>
              <a:rPr lang="en-IN" sz="1150" b="1" dirty="0">
                <a:effectLst/>
                <a:latin typeface="Consolas" panose="020B0609020204030204" pitchFamily="49" charset="0"/>
              </a:rPr>
              <a:t>(</a:t>
            </a:r>
            <a:r>
              <a:rPr lang="en-IN" sz="1150" b="1" dirty="0" err="1">
                <a:effectLst/>
                <a:latin typeface="Consolas" panose="020B0609020204030204" pitchFamily="49" charset="0"/>
              </a:rPr>
              <a:t>X_test</a:t>
            </a:r>
            <a:r>
              <a:rPr lang="en-IN" sz="1150" b="1" dirty="0">
                <a:effectLst/>
                <a:latin typeface="Consolas" panose="020B0609020204030204" pitchFamily="49" charset="0"/>
              </a:rPr>
              <a:t>)</a:t>
            </a:r>
          </a:p>
          <a:p>
            <a:endParaRPr lang="en-IN" sz="1100" dirty="0">
              <a:latin typeface="Times New Roman" pitchFamily="18" charset="0"/>
              <a:ea typeface="Tahoma" pitchFamily="34" charset="0"/>
              <a:cs typeface="Times New Roman" pitchFamily="18" charset="0"/>
            </a:endParaRPr>
          </a:p>
        </p:txBody>
      </p:sp>
      <p:sp>
        <p:nvSpPr>
          <p:cNvPr id="10" name="Date Placeholder 4">
            <a:extLst>
              <a:ext uri="{FF2B5EF4-FFF2-40B4-BE49-F238E27FC236}">
                <a16:creationId xmlns:a16="http://schemas.microsoft.com/office/drawing/2014/main" id="{7B4DD9E6-11E6-FD12-1D45-FA3CE2F605C0}"/>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511570"/>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TESTING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4" name="TextBox 3"/>
          <p:cNvSpPr txBox="1"/>
          <p:nvPr/>
        </p:nvSpPr>
        <p:spPr>
          <a:xfrm>
            <a:off x="479376" y="959760"/>
            <a:ext cx="5184576" cy="4693593"/>
          </a:xfrm>
          <a:prstGeom prst="rect">
            <a:avLst/>
          </a:prstGeom>
          <a:noFill/>
        </p:spPr>
        <p:txBody>
          <a:bodyPr wrap="square" rtlCol="0">
            <a:spAutoFit/>
          </a:bodyPr>
          <a:lstStyle/>
          <a:p>
            <a:r>
              <a:rPr lang="en-IN" sz="1300" b="1" dirty="0">
                <a:effectLst/>
                <a:latin typeface="Consolas" panose="020B0609020204030204" pitchFamily="49" charset="0"/>
              </a:rPr>
              <a:t>import </a:t>
            </a:r>
            <a:r>
              <a:rPr lang="en-IN" sz="1300" b="1" dirty="0" err="1">
                <a:effectLst/>
                <a:latin typeface="Consolas" panose="020B0609020204030204" pitchFamily="49" charset="0"/>
              </a:rPr>
              <a:t>joblib</a:t>
            </a:r>
            <a:endParaRPr lang="en-IN" sz="1300" b="1" dirty="0">
              <a:effectLst/>
              <a:latin typeface="Consolas" panose="020B0609020204030204" pitchFamily="49" charset="0"/>
            </a:endParaRPr>
          </a:p>
          <a:p>
            <a:r>
              <a:rPr lang="en-IN" sz="1300" b="1" dirty="0" err="1">
                <a:effectLst/>
                <a:latin typeface="Consolas" panose="020B0609020204030204" pitchFamily="49" charset="0"/>
              </a:rPr>
              <a:t>joblib.dump</a:t>
            </a:r>
            <a:r>
              <a:rPr lang="en-IN" sz="1300" b="1" dirty="0">
                <a:effectLst/>
                <a:latin typeface="Consolas" panose="020B0609020204030204" pitchFamily="49" charset="0"/>
              </a:rPr>
              <a:t>(</a:t>
            </a:r>
            <a:r>
              <a:rPr lang="en-IN" sz="1300" b="1" dirty="0" err="1">
                <a:effectLst/>
                <a:latin typeface="Consolas" panose="020B0609020204030204" pitchFamily="49" charset="0"/>
              </a:rPr>
              <a:t>classifier,'classifier</a:t>
            </a:r>
            <a:r>
              <a:rPr lang="en-IN" sz="1300" b="1" dirty="0">
                <a:effectLst/>
                <a:latin typeface="Consolas" panose="020B0609020204030204" pitchFamily="49" charset="0"/>
              </a:rPr>
              <a:t>')</a:t>
            </a:r>
          </a:p>
          <a:p>
            <a:r>
              <a:rPr lang="en-IN" sz="1300" b="1" dirty="0">
                <a:effectLst/>
                <a:latin typeface="Consolas" panose="020B0609020204030204" pitchFamily="49" charset="0"/>
              </a:rPr>
              <a:t>model = </a:t>
            </a:r>
            <a:r>
              <a:rPr lang="en-IN" sz="1300" b="1" dirty="0" err="1">
                <a:effectLst/>
                <a:latin typeface="Consolas" panose="020B0609020204030204" pitchFamily="49" charset="0"/>
              </a:rPr>
              <a:t>joblib.load</a:t>
            </a:r>
            <a:r>
              <a:rPr lang="en-IN" sz="1300" b="1" dirty="0">
                <a:effectLst/>
                <a:latin typeface="Consolas" panose="020B0609020204030204" pitchFamily="49" charset="0"/>
              </a:rPr>
              <a:t>('classifier')</a:t>
            </a:r>
            <a:br>
              <a:rPr lang="en-IN" sz="1300" b="1" dirty="0">
                <a:effectLst/>
                <a:latin typeface="Consolas" panose="020B0609020204030204" pitchFamily="49" charset="0"/>
              </a:rPr>
            </a:br>
            <a:br>
              <a:rPr lang="en-IN" sz="1300" b="1" dirty="0">
                <a:effectLst/>
                <a:latin typeface="Consolas" panose="020B0609020204030204" pitchFamily="49" charset="0"/>
              </a:rPr>
            </a:br>
            <a:r>
              <a:rPr lang="en-IN" sz="1300" b="1" dirty="0" err="1">
                <a:effectLst/>
                <a:latin typeface="Consolas" panose="020B0609020204030204" pitchFamily="49" charset="0"/>
              </a:rPr>
              <a:t>st.set_page_config</a:t>
            </a:r>
            <a:r>
              <a:rPr lang="en-IN" sz="1300" b="1" dirty="0">
                <a:effectLst/>
                <a:latin typeface="Consolas" panose="020B0609020204030204" pitchFamily="49" charset="0"/>
              </a:rPr>
              <a:t>(</a:t>
            </a:r>
            <a:r>
              <a:rPr lang="en-IN" sz="1300" b="1" dirty="0" err="1">
                <a:effectLst/>
                <a:latin typeface="Consolas" panose="020B0609020204030204" pitchFamily="49" charset="0"/>
              </a:rPr>
              <a:t>page_title</a:t>
            </a:r>
            <a:r>
              <a:rPr lang="en-IN" sz="1300" b="1" dirty="0">
                <a:effectLst/>
                <a:latin typeface="Consolas" panose="020B0609020204030204" pitchFamily="49" charset="0"/>
              </a:rPr>
              <a:t>="Music Genre Classification", layout="wide")</a:t>
            </a:r>
          </a:p>
          <a:p>
            <a:r>
              <a:rPr lang="en-IN" sz="1300" b="1" dirty="0">
                <a:effectLst/>
                <a:latin typeface="Consolas" panose="020B0609020204030204" pitchFamily="49" charset="0"/>
              </a:rPr>
              <a:t>title = "Music Genre Classification"</a:t>
            </a:r>
          </a:p>
          <a:p>
            <a:r>
              <a:rPr lang="en-IN" sz="1300" b="1" dirty="0" err="1">
                <a:effectLst/>
                <a:latin typeface="Consolas" panose="020B0609020204030204" pitchFamily="49" charset="0"/>
              </a:rPr>
              <a:t>st.title</a:t>
            </a:r>
            <a:r>
              <a:rPr lang="en-IN" sz="1300" b="1" dirty="0">
                <a:effectLst/>
                <a:latin typeface="Consolas" panose="020B0609020204030204" pitchFamily="49" charset="0"/>
              </a:rPr>
              <a:t>(title)</a:t>
            </a:r>
          </a:p>
          <a:p>
            <a:r>
              <a:rPr lang="en-IN" sz="1300" b="1" dirty="0">
                <a:effectLst/>
                <a:latin typeface="Consolas" panose="020B0609020204030204" pitchFamily="49" charset="0"/>
              </a:rPr>
              <a:t>filename = </a:t>
            </a:r>
            <a:r>
              <a:rPr lang="en-IN" sz="1300" b="1" dirty="0" err="1">
                <a:effectLst/>
                <a:latin typeface="Consolas" panose="020B0609020204030204" pitchFamily="49" charset="0"/>
              </a:rPr>
              <a:t>st.file_uploader</a:t>
            </a:r>
            <a:r>
              <a:rPr lang="en-IN" sz="1300" b="1" dirty="0">
                <a:effectLst/>
                <a:latin typeface="Consolas" panose="020B0609020204030204" pitchFamily="49" charset="0"/>
              </a:rPr>
              <a:t>("Upload </a:t>
            </a:r>
            <a:r>
              <a:rPr lang="en-IN" sz="1300" b="1" dirty="0" err="1">
                <a:effectLst/>
                <a:latin typeface="Consolas" panose="020B0609020204030204" pitchFamily="49" charset="0"/>
              </a:rPr>
              <a:t>File",type</a:t>
            </a:r>
            <a:r>
              <a:rPr lang="en-IN" sz="1300" b="1" dirty="0">
                <a:effectLst/>
                <a:latin typeface="Consolas" panose="020B0609020204030204" pitchFamily="49" charset="0"/>
              </a:rPr>
              <a:t>=".wav")</a:t>
            </a:r>
          </a:p>
          <a:p>
            <a:br>
              <a:rPr lang="en-IN" sz="1300" b="1" dirty="0">
                <a:effectLst/>
                <a:latin typeface="Consolas" panose="020B0609020204030204" pitchFamily="49" charset="0"/>
              </a:rPr>
            </a:br>
            <a:r>
              <a:rPr lang="en-IN" sz="1300" b="1" dirty="0">
                <a:effectLst/>
                <a:latin typeface="Consolas" panose="020B0609020204030204" pitchFamily="49" charset="0"/>
              </a:rPr>
              <a:t>if filename is not None:</a:t>
            </a:r>
          </a:p>
          <a:p>
            <a:r>
              <a:rPr lang="en-IN" sz="1300" b="1" dirty="0">
                <a:effectLst/>
                <a:latin typeface="Consolas" panose="020B0609020204030204" pitchFamily="49" charset="0"/>
              </a:rPr>
              <a:t>    </a:t>
            </a:r>
            <a:r>
              <a:rPr lang="en-IN" sz="1300" b="1" dirty="0" err="1">
                <a:effectLst/>
                <a:latin typeface="Consolas" panose="020B0609020204030204" pitchFamily="49" charset="0"/>
              </a:rPr>
              <a:t>st.write</a:t>
            </a:r>
            <a:r>
              <a:rPr lang="en-IN" sz="1300" b="1" dirty="0">
                <a:effectLst/>
                <a:latin typeface="Consolas" panose="020B0609020204030204" pitchFamily="49" charset="0"/>
              </a:rPr>
              <a:t>("filename") </a:t>
            </a:r>
          </a:p>
          <a:p>
            <a:r>
              <a:rPr lang="en-IN" sz="1300" b="1" dirty="0">
                <a:effectLst/>
                <a:latin typeface="Consolas" panose="020B0609020204030204" pitchFamily="49" charset="0"/>
              </a:rPr>
              <a:t>    try:</a:t>
            </a:r>
          </a:p>
          <a:p>
            <a:r>
              <a:rPr lang="en-IN" sz="1300" b="1" dirty="0">
                <a:effectLst/>
                <a:latin typeface="Consolas" panose="020B0609020204030204" pitchFamily="49" charset="0"/>
              </a:rPr>
              <a:t>        audio, </a:t>
            </a:r>
            <a:r>
              <a:rPr lang="en-IN" sz="1300" b="1" dirty="0" err="1">
                <a:effectLst/>
                <a:latin typeface="Consolas" panose="020B0609020204030204" pitchFamily="49" charset="0"/>
              </a:rPr>
              <a:t>sample_rate</a:t>
            </a:r>
            <a:r>
              <a:rPr lang="en-IN" sz="1300" b="1" dirty="0">
                <a:effectLst/>
                <a:latin typeface="Consolas" panose="020B0609020204030204" pitchFamily="49" charset="0"/>
              </a:rPr>
              <a:t> = </a:t>
            </a:r>
            <a:r>
              <a:rPr lang="en-IN" sz="1300" b="1" dirty="0" err="1">
                <a:effectLst/>
                <a:latin typeface="Consolas" panose="020B0609020204030204" pitchFamily="49" charset="0"/>
              </a:rPr>
              <a:t>librosa.load</a:t>
            </a:r>
            <a:r>
              <a:rPr lang="en-IN" sz="1300" b="1" dirty="0">
                <a:effectLst/>
                <a:latin typeface="Consolas" panose="020B0609020204030204" pitchFamily="49" charset="0"/>
              </a:rPr>
              <a:t>(filename, </a:t>
            </a:r>
            <a:r>
              <a:rPr lang="en-IN" sz="1300" b="1" dirty="0" err="1">
                <a:effectLst/>
                <a:latin typeface="Consolas" panose="020B0609020204030204" pitchFamily="49" charset="0"/>
              </a:rPr>
              <a:t>res_type</a:t>
            </a:r>
            <a:r>
              <a:rPr lang="en-IN" sz="1300" b="1" dirty="0">
                <a:effectLst/>
                <a:latin typeface="Consolas" panose="020B0609020204030204" pitchFamily="49" charset="0"/>
              </a:rPr>
              <a:t>='</a:t>
            </a:r>
            <a:r>
              <a:rPr lang="en-IN" sz="1300" b="1" dirty="0" err="1">
                <a:effectLst/>
                <a:latin typeface="Consolas" panose="020B0609020204030204" pitchFamily="49" charset="0"/>
              </a:rPr>
              <a:t>kaiser_fast</a:t>
            </a:r>
            <a:r>
              <a:rPr lang="en-IN" sz="1300" b="1" dirty="0">
                <a:effectLst/>
                <a:latin typeface="Consolas" panose="020B0609020204030204" pitchFamily="49" charset="0"/>
              </a:rPr>
              <a:t>') </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mfccs_features</a:t>
            </a:r>
            <a:r>
              <a:rPr lang="en-IN" sz="1300" b="1" dirty="0">
                <a:effectLst/>
                <a:latin typeface="Consolas" panose="020B0609020204030204" pitchFamily="49" charset="0"/>
              </a:rPr>
              <a:t> = </a:t>
            </a:r>
            <a:r>
              <a:rPr lang="en-IN" sz="1300" b="1" dirty="0" err="1">
                <a:effectLst/>
                <a:latin typeface="Consolas" panose="020B0609020204030204" pitchFamily="49" charset="0"/>
              </a:rPr>
              <a:t>librosa.feature.mfcc</a:t>
            </a:r>
            <a:r>
              <a:rPr lang="en-IN" sz="1300" b="1" dirty="0">
                <a:effectLst/>
                <a:latin typeface="Consolas" panose="020B0609020204030204" pitchFamily="49" charset="0"/>
              </a:rPr>
              <a:t>(y=audio, </a:t>
            </a:r>
            <a:r>
              <a:rPr lang="en-IN" sz="1300" b="1" dirty="0" err="1">
                <a:effectLst/>
                <a:latin typeface="Consolas" panose="020B0609020204030204" pitchFamily="49" charset="0"/>
              </a:rPr>
              <a:t>sr</a:t>
            </a:r>
            <a:r>
              <a:rPr lang="en-IN" sz="1300" b="1" dirty="0">
                <a:effectLst/>
                <a:latin typeface="Consolas" panose="020B0609020204030204" pitchFamily="49" charset="0"/>
              </a:rPr>
              <a:t>=</a:t>
            </a:r>
            <a:r>
              <a:rPr lang="en-IN" sz="1300" b="1" dirty="0" err="1">
                <a:effectLst/>
                <a:latin typeface="Consolas" panose="020B0609020204030204" pitchFamily="49" charset="0"/>
              </a:rPr>
              <a:t>sample_rate</a:t>
            </a:r>
            <a:r>
              <a:rPr lang="en-IN" sz="1300" b="1" dirty="0">
                <a:effectLst/>
                <a:latin typeface="Consolas" panose="020B0609020204030204" pitchFamily="49" charset="0"/>
              </a:rPr>
              <a:t>, </a:t>
            </a:r>
            <a:r>
              <a:rPr lang="en-IN" sz="1300" b="1" dirty="0" err="1">
                <a:effectLst/>
                <a:latin typeface="Consolas" panose="020B0609020204030204" pitchFamily="49" charset="0"/>
              </a:rPr>
              <a:t>n_mfcc</a:t>
            </a:r>
            <a:r>
              <a:rPr lang="en-IN" sz="1300" b="1" dirty="0">
                <a:effectLst/>
                <a:latin typeface="Consolas" panose="020B0609020204030204" pitchFamily="49" charset="0"/>
              </a:rPr>
              <a:t>=57)</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mfccs_scaled_features</a:t>
            </a:r>
            <a:r>
              <a:rPr lang="en-IN" sz="1300" b="1" dirty="0">
                <a:effectLst/>
                <a:latin typeface="Consolas" panose="020B0609020204030204" pitchFamily="49" charset="0"/>
              </a:rPr>
              <a:t> = </a:t>
            </a:r>
            <a:r>
              <a:rPr lang="en-IN" sz="1300" b="1" dirty="0" err="1">
                <a:effectLst/>
                <a:latin typeface="Consolas" panose="020B0609020204030204" pitchFamily="49" charset="0"/>
              </a:rPr>
              <a:t>np.mean</a:t>
            </a:r>
            <a:r>
              <a:rPr lang="en-IN" sz="1300" b="1" dirty="0">
                <a:effectLst/>
                <a:latin typeface="Consolas" panose="020B0609020204030204" pitchFamily="49" charset="0"/>
              </a:rPr>
              <a:t>(</a:t>
            </a:r>
            <a:r>
              <a:rPr lang="en-IN" sz="1300" b="1" dirty="0" err="1">
                <a:effectLst/>
                <a:latin typeface="Consolas" panose="020B0609020204030204" pitchFamily="49" charset="0"/>
              </a:rPr>
              <a:t>mfccs_features.T,axis</a:t>
            </a:r>
            <a:r>
              <a:rPr lang="en-IN" sz="1300" b="1" dirty="0">
                <a:effectLst/>
                <a:latin typeface="Consolas" panose="020B0609020204030204" pitchFamily="49" charset="0"/>
              </a:rPr>
              <a:t>=0)</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mfccs_scaled_features</a:t>
            </a:r>
            <a:r>
              <a:rPr lang="en-IN" sz="1300" b="1" dirty="0">
                <a:effectLst/>
                <a:latin typeface="Consolas" panose="020B0609020204030204" pitchFamily="49" charset="0"/>
              </a:rPr>
              <a:t>=</a:t>
            </a:r>
            <a:r>
              <a:rPr lang="en-IN" sz="1300" b="1" dirty="0" err="1">
                <a:effectLst/>
                <a:latin typeface="Consolas" panose="020B0609020204030204" pitchFamily="49" charset="0"/>
              </a:rPr>
              <a:t>mfccs_scaled_features.reshape</a:t>
            </a:r>
            <a:r>
              <a:rPr lang="en-IN" sz="1300" b="1" dirty="0">
                <a:effectLst/>
                <a:latin typeface="Consolas" panose="020B0609020204030204" pitchFamily="49" charset="0"/>
              </a:rPr>
              <a:t>(1,-1)</a:t>
            </a:r>
          </a:p>
          <a:p>
            <a:r>
              <a:rPr lang="en-IN" sz="1300" b="1" dirty="0">
                <a:effectLst/>
                <a:latin typeface="Consolas" panose="020B0609020204030204" pitchFamily="49" charset="0"/>
              </a:rPr>
              <a:t>    except Exception as e:</a:t>
            </a:r>
          </a:p>
          <a:p>
            <a:r>
              <a:rPr lang="en-IN" sz="1300" b="1" dirty="0">
                <a:effectLst/>
                <a:latin typeface="Consolas" panose="020B0609020204030204" pitchFamily="49" charset="0"/>
              </a:rPr>
              <a:t>            print('Got an exception:')</a:t>
            </a:r>
          </a:p>
        </p:txBody>
      </p:sp>
      <p:sp>
        <p:nvSpPr>
          <p:cNvPr id="7" name="TextBox 6"/>
          <p:cNvSpPr txBox="1"/>
          <p:nvPr/>
        </p:nvSpPr>
        <p:spPr>
          <a:xfrm>
            <a:off x="263352" y="5551991"/>
            <a:ext cx="6552728" cy="692497"/>
          </a:xfrm>
          <a:prstGeom prst="rect">
            <a:avLst/>
          </a:prstGeom>
          <a:noFill/>
        </p:spPr>
        <p:txBody>
          <a:bodyPr wrap="square" rtlCol="0">
            <a:spAutoFit/>
          </a:bodyPr>
          <a:lstStyle/>
          <a:p>
            <a:r>
              <a:rPr lang="en-US" sz="1300" b="1" dirty="0">
                <a:latin typeface="Consolas" panose="020B0609020204030204" pitchFamily="49" charset="0"/>
                <a:cs typeface="Times New Roman" pitchFamily="18" charset="0"/>
              </a:rPr>
              <a:t>if </a:t>
            </a:r>
            <a:r>
              <a:rPr lang="en-US" sz="1300" b="1" dirty="0" err="1">
                <a:latin typeface="Consolas" panose="020B0609020204030204" pitchFamily="49" charset="0"/>
                <a:cs typeface="Times New Roman" pitchFamily="18" charset="0"/>
              </a:rPr>
              <a:t>st.button</a:t>
            </a:r>
            <a:r>
              <a:rPr lang="en-US" sz="1300" b="1" dirty="0">
                <a:latin typeface="Consolas" panose="020B0609020204030204" pitchFamily="49" charset="0"/>
                <a:cs typeface="Times New Roman" pitchFamily="18" charset="0"/>
              </a:rPr>
              <a:t>('Predict'):                        </a:t>
            </a:r>
            <a:r>
              <a:rPr lang="en-US" sz="1300" b="1" dirty="0" err="1">
                <a:latin typeface="Consolas" panose="020B0609020204030204" pitchFamily="49" charset="0"/>
                <a:cs typeface="Times New Roman" pitchFamily="18" charset="0"/>
              </a:rPr>
              <a:t>predicted_label</a:t>
            </a:r>
            <a:r>
              <a:rPr lang="en-US" sz="1300" b="1" dirty="0">
                <a:latin typeface="Consolas" panose="020B0609020204030204" pitchFamily="49" charset="0"/>
                <a:cs typeface="Times New Roman" pitchFamily="18" charset="0"/>
              </a:rPr>
              <a:t>=</a:t>
            </a:r>
            <a:r>
              <a:rPr lang="en-US" sz="1300" b="1" dirty="0" err="1">
                <a:latin typeface="Consolas" panose="020B0609020204030204" pitchFamily="49" charset="0"/>
                <a:cs typeface="Times New Roman" pitchFamily="18" charset="0"/>
              </a:rPr>
              <a:t>model.predict</a:t>
            </a:r>
            <a:r>
              <a:rPr lang="en-US" sz="1300" b="1" dirty="0">
                <a:latin typeface="Consolas" panose="020B0609020204030204" pitchFamily="49" charset="0"/>
                <a:cs typeface="Times New Roman" pitchFamily="18" charset="0"/>
              </a:rPr>
              <a:t>(</a:t>
            </a:r>
            <a:r>
              <a:rPr lang="en-US" sz="1300" b="1" dirty="0" err="1">
                <a:latin typeface="Consolas" panose="020B0609020204030204" pitchFamily="49" charset="0"/>
                <a:cs typeface="Times New Roman" pitchFamily="18" charset="0"/>
              </a:rPr>
              <a:t>mfccs_scaled_features</a:t>
            </a:r>
            <a:r>
              <a:rPr lang="en-US" sz="1300" b="1" dirty="0">
                <a:latin typeface="Consolas" panose="020B0609020204030204" pitchFamily="49" charset="0"/>
                <a:cs typeface="Times New Roman" pitchFamily="18" charset="0"/>
              </a:rPr>
              <a:t>)    </a:t>
            </a:r>
          </a:p>
          <a:p>
            <a:r>
              <a:rPr lang="en-US" sz="1300" b="1" dirty="0" err="1">
                <a:latin typeface="Consolas" panose="020B0609020204030204" pitchFamily="49" charset="0"/>
                <a:cs typeface="Times New Roman" pitchFamily="18" charset="0"/>
              </a:rPr>
              <a:t>st.write</a:t>
            </a:r>
            <a:r>
              <a:rPr lang="en-US" sz="1300" b="1" dirty="0">
                <a:latin typeface="Consolas" panose="020B0609020204030204" pitchFamily="49" charset="0"/>
                <a:cs typeface="Times New Roman" pitchFamily="18" charset="0"/>
              </a:rPr>
              <a:t>("The predicted genre is: {}".format(</a:t>
            </a:r>
            <a:r>
              <a:rPr lang="en-US" sz="1300" b="1" dirty="0" err="1">
                <a:latin typeface="Consolas" panose="020B0609020204030204" pitchFamily="49" charset="0"/>
                <a:cs typeface="Times New Roman" pitchFamily="18" charset="0"/>
              </a:rPr>
              <a:t>predicted_label</a:t>
            </a:r>
            <a:r>
              <a:rPr lang="en-US" sz="1300" b="1" dirty="0">
                <a:latin typeface="Consolas" panose="020B0609020204030204" pitchFamily="49" charset="0"/>
                <a:cs typeface="Times New Roman" pitchFamily="18" charset="0"/>
              </a:rPr>
              <a:t>))</a:t>
            </a:r>
            <a:endParaRPr lang="en-IN" sz="1300" b="1" dirty="0">
              <a:latin typeface="Consolas" panose="020B0609020204030204" pitchFamily="49" charset="0"/>
              <a:cs typeface="Times New Roman" pitchFamily="18" charset="0"/>
            </a:endParaRPr>
          </a:p>
        </p:txBody>
      </p:sp>
      <p:sp>
        <p:nvSpPr>
          <p:cNvPr id="10" name="Date Placeholder 4">
            <a:extLst>
              <a:ext uri="{FF2B5EF4-FFF2-40B4-BE49-F238E27FC236}">
                <a16:creationId xmlns:a16="http://schemas.microsoft.com/office/drawing/2014/main" id="{590156E3-5B34-3A1B-B145-FDA0EEF32603}"/>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itchFamily="18" charset="0"/>
                <a:cs typeface="Times New Roman" pitchFamily="18" charset="0"/>
              </a:rPr>
              <a:t>It can also be observed in the accuracy loss graph obtained below:</a:t>
            </a:r>
          </a:p>
          <a:p>
            <a:pPr lvl="1">
              <a:lnSpc>
                <a:spcPct val="150000"/>
              </a:lnSpc>
            </a:pPr>
            <a:r>
              <a:rPr lang="en-US" dirty="0">
                <a:latin typeface="Times New Roman" pitchFamily="18" charset="0"/>
                <a:cs typeface="Times New Roman" pitchFamily="18" charset="0"/>
              </a:rPr>
              <a:t>The accuracy of the model is 92%. </a:t>
            </a:r>
            <a:endParaRPr lang="en-IN" dirty="0">
              <a:latin typeface="Times New Roman" pitchFamily="18" charset="0"/>
              <a:cs typeface="Times New Roman" pitchFamily="18" charset="0"/>
            </a:endParaRPr>
          </a:p>
          <a:p>
            <a:pPr lvl="1">
              <a:lnSpc>
                <a:spcPct val="150000"/>
              </a:lnSpc>
            </a:pPr>
            <a:r>
              <a:rPr lang="en-US" dirty="0">
                <a:latin typeface="Times New Roman" pitchFamily="18" charset="0"/>
                <a:cs typeface="Times New Roman" pitchFamily="18" charset="0"/>
              </a:rPr>
              <a:t>The loss value is below 0.1. </a:t>
            </a:r>
            <a:endParaRPr lang="en-IN" dirty="0">
              <a:latin typeface="Times New Roman" pitchFamily="18" charset="0"/>
              <a:cs typeface="Times New Roman" pitchFamily="18" charset="0"/>
            </a:endParaRPr>
          </a:p>
          <a:p>
            <a:pPr lvl="0">
              <a:lnSpc>
                <a:spcPct val="150000"/>
              </a:lnSpc>
            </a:pPr>
            <a:r>
              <a:rPr lang="en-US" sz="1800" dirty="0">
                <a:latin typeface="Times New Roman" pitchFamily="18" charset="0"/>
                <a:cs typeface="Times New Roman" pitchFamily="18" charset="0"/>
              </a:rPr>
              <a:t>It can be observed that with every iteration of the model training, the loss is getting gradually decreased and the accuracy is getting increased.</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8" name="Picture 7"/>
          <p:cNvPicPr/>
          <p:nvPr/>
        </p:nvPicPr>
        <p:blipFill rotWithShape="1">
          <a:blip r:embed="rId3"/>
          <a:srcRect l="17361" t="35494" r="47917" b="24360"/>
          <a:stretch/>
        </p:blipFill>
        <p:spPr bwMode="auto">
          <a:xfrm>
            <a:off x="1487487" y="3356992"/>
            <a:ext cx="4369539" cy="2919804"/>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4"/>
          <a:srcRect l="17187" t="30864" r="48438" b="28681"/>
          <a:stretch/>
        </p:blipFill>
        <p:spPr bwMode="auto">
          <a:xfrm>
            <a:off x="6601048" y="3361432"/>
            <a:ext cx="4176464" cy="2945947"/>
          </a:xfrm>
          <a:prstGeom prst="rect">
            <a:avLst/>
          </a:prstGeom>
          <a:ln>
            <a:noFill/>
          </a:ln>
          <a:extLst>
            <a:ext uri="{53640926-AAD7-44D8-BBD7-CCE9431645EC}">
              <a14:shadowObscured xmlns:a14="http://schemas.microsoft.com/office/drawing/2010/main"/>
            </a:ext>
          </a:extLst>
        </p:spPr>
      </p:pic>
      <p:sp>
        <p:nvSpPr>
          <p:cNvPr id="11" name="Date Placeholder 4">
            <a:extLst>
              <a:ext uri="{FF2B5EF4-FFF2-40B4-BE49-F238E27FC236}">
                <a16:creationId xmlns:a16="http://schemas.microsoft.com/office/drawing/2014/main" id="{D484AC78-14B6-EA2C-AC73-31E57013D94A}"/>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US" sz="3200" b="1" dirty="0">
                <a:solidFill>
                  <a:schemeClr val="accent1">
                    <a:lumMod val="50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10" name="Date Placeholder 4">
            <a:extLst>
              <a:ext uri="{FF2B5EF4-FFF2-40B4-BE49-F238E27FC236}">
                <a16:creationId xmlns:a16="http://schemas.microsoft.com/office/drawing/2014/main" id="{3A2F2442-A1B7-6B8A-9693-3656D9D40508}"/>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pic>
        <p:nvPicPr>
          <p:cNvPr id="8" name="Picture 7">
            <a:extLst>
              <a:ext uri="{FF2B5EF4-FFF2-40B4-BE49-F238E27FC236}">
                <a16:creationId xmlns:a16="http://schemas.microsoft.com/office/drawing/2014/main" id="{C7AE15FC-74BA-5006-0D7C-C58CA8338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1268760"/>
            <a:ext cx="7704856" cy="403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E974FB05-8B6F-A48B-BDFF-86D4250C7EEE}"/>
              </a:ext>
            </a:extLst>
          </p:cNvPr>
          <p:cNvSpPr txBox="1"/>
          <p:nvPr/>
        </p:nvSpPr>
        <p:spPr>
          <a:xfrm>
            <a:off x="8483112" y="1607724"/>
            <a:ext cx="3388840" cy="2062103"/>
          </a:xfrm>
          <a:prstGeom prst="rect">
            <a:avLst/>
          </a:prstGeom>
          <a:noFill/>
        </p:spPr>
        <p:txBody>
          <a:bodyPr wrap="square" rtlCol="0">
            <a:spAutoFit/>
          </a:bodyPr>
          <a:lstStyle/>
          <a:p>
            <a:pPr algn="ctr"/>
            <a:r>
              <a:rPr lang="en-IN" sz="3200" b="1" i="1" dirty="0">
                <a:latin typeface="Arial Rounded MT Bold" panose="020F0704030504030204" pitchFamily="34" charset="0"/>
              </a:rPr>
              <a:t>Front End </a:t>
            </a:r>
          </a:p>
          <a:p>
            <a:pPr algn="ctr"/>
            <a:r>
              <a:rPr lang="en-IN" sz="3200" b="1" i="1" dirty="0">
                <a:latin typeface="Arial Rounded MT Bold" panose="020F0704030504030204" pitchFamily="34" charset="0"/>
              </a:rPr>
              <a:t>Using </a:t>
            </a:r>
          </a:p>
          <a:p>
            <a:pPr algn="ctr"/>
            <a:r>
              <a:rPr lang="en-IN" sz="3200" b="1" i="1" dirty="0" err="1">
                <a:latin typeface="Arial Rounded MT Bold" panose="020F0704030504030204" pitchFamily="34" charset="0"/>
              </a:rPr>
              <a:t>Streamlit</a:t>
            </a:r>
            <a:r>
              <a:rPr lang="en-IN" sz="3200" b="1" i="1" dirty="0">
                <a:latin typeface="Arial Rounded MT Bold" panose="020F0704030504030204" pitchFamily="34" charset="0"/>
              </a:rPr>
              <a:t> </a:t>
            </a:r>
          </a:p>
          <a:p>
            <a:pPr algn="ctr"/>
            <a:endParaRPr lang="en-IN" sz="3200" b="1" i="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732F9BE8-8A75-B4CA-365E-0F2E7878BA69}"/>
              </a:ext>
            </a:extLst>
          </p:cNvPr>
          <p:cNvSpPr txBox="1"/>
          <p:nvPr/>
        </p:nvSpPr>
        <p:spPr>
          <a:xfrm>
            <a:off x="8515603" y="4509120"/>
            <a:ext cx="3483837"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sym typeface="Wingdings" panose="05000000000000000000" pitchFamily="2" charset="2"/>
              </a:rPr>
              <a:t></a:t>
            </a:r>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Landing Page</a:t>
            </a:r>
          </a:p>
        </p:txBody>
      </p:sp>
    </p:spTree>
    <p:extLst>
      <p:ext uri="{BB962C8B-B14F-4D97-AF65-F5344CB8AC3E}">
        <p14:creationId xmlns:p14="http://schemas.microsoft.com/office/powerpoint/2010/main" val="9431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C4C3-5C7D-40BA-A4A3-9AF8C989124F}"/>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RESULTS</a:t>
            </a:r>
          </a:p>
        </p:txBody>
      </p:sp>
      <p:pic>
        <p:nvPicPr>
          <p:cNvPr id="8" name="Content Placeholder 7">
            <a:extLst>
              <a:ext uri="{FF2B5EF4-FFF2-40B4-BE49-F238E27FC236}">
                <a16:creationId xmlns:a16="http://schemas.microsoft.com/office/drawing/2014/main" id="{185480CA-8568-5162-C2FF-78E1890CF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92" y="1268760"/>
            <a:ext cx="7772400" cy="403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6F474E3B-A718-6AE1-628B-EB62B2C7D02F}"/>
              </a:ext>
            </a:extLst>
          </p:cNvPr>
          <p:cNvSpPr>
            <a:spLocks noGrp="1"/>
          </p:cNvSpPr>
          <p:nvPr>
            <p:ph type="dt" sz="half" idx="10"/>
          </p:nvPr>
        </p:nvSpPr>
        <p:spPr/>
        <p:txBody>
          <a:bodyPr/>
          <a:lstStyle/>
          <a:p>
            <a:r>
              <a:rPr lang="en-US"/>
              <a:t>VIII Semester, Department of CSE, RNSIT</a:t>
            </a:r>
            <a:endParaRPr lang="en-US" dirty="0"/>
          </a:p>
        </p:txBody>
      </p:sp>
      <p:sp>
        <p:nvSpPr>
          <p:cNvPr id="5" name="Footer Placeholder 4">
            <a:extLst>
              <a:ext uri="{FF2B5EF4-FFF2-40B4-BE49-F238E27FC236}">
                <a16:creationId xmlns:a16="http://schemas.microsoft.com/office/drawing/2014/main" id="{72D6B7BF-1828-D46D-F0C8-3BF162DCDCA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7555EE9-5E84-3A83-437E-2A9EA6C9F025}"/>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TextBox 8">
            <a:extLst>
              <a:ext uri="{FF2B5EF4-FFF2-40B4-BE49-F238E27FC236}">
                <a16:creationId xmlns:a16="http://schemas.microsoft.com/office/drawing/2014/main" id="{5394DE45-B8B5-06EC-7F0D-8C5F17F2A2E8}"/>
              </a:ext>
            </a:extLst>
          </p:cNvPr>
          <p:cNvSpPr txBox="1"/>
          <p:nvPr/>
        </p:nvSpPr>
        <p:spPr>
          <a:xfrm>
            <a:off x="8483112" y="1607724"/>
            <a:ext cx="3388840" cy="2062103"/>
          </a:xfrm>
          <a:prstGeom prst="rect">
            <a:avLst/>
          </a:prstGeom>
          <a:noFill/>
        </p:spPr>
        <p:txBody>
          <a:bodyPr wrap="square" rtlCol="0">
            <a:spAutoFit/>
          </a:bodyPr>
          <a:lstStyle/>
          <a:p>
            <a:pPr algn="ctr"/>
            <a:r>
              <a:rPr lang="en-IN" sz="3200" b="1" i="1" dirty="0">
                <a:latin typeface="Arial Rounded MT Bold" panose="020F0704030504030204" pitchFamily="34" charset="0"/>
              </a:rPr>
              <a:t>Front End </a:t>
            </a:r>
          </a:p>
          <a:p>
            <a:pPr algn="ctr"/>
            <a:r>
              <a:rPr lang="en-IN" sz="3200" b="1" i="1" dirty="0">
                <a:latin typeface="Arial Rounded MT Bold" panose="020F0704030504030204" pitchFamily="34" charset="0"/>
              </a:rPr>
              <a:t>Using </a:t>
            </a:r>
          </a:p>
          <a:p>
            <a:pPr algn="ctr"/>
            <a:r>
              <a:rPr lang="en-IN" sz="3200" b="1" i="1" dirty="0" err="1">
                <a:latin typeface="Arial Rounded MT Bold" panose="020F0704030504030204" pitchFamily="34" charset="0"/>
              </a:rPr>
              <a:t>Streamlit</a:t>
            </a:r>
            <a:r>
              <a:rPr lang="en-IN" sz="3200" b="1" i="1" dirty="0">
                <a:latin typeface="Arial Rounded MT Bold" panose="020F0704030504030204" pitchFamily="34" charset="0"/>
              </a:rPr>
              <a:t> </a:t>
            </a:r>
          </a:p>
          <a:p>
            <a:pPr algn="ctr"/>
            <a:endParaRPr lang="en-IN" sz="3200" b="1" i="1" dirty="0">
              <a:latin typeface="Arial Rounded MT Bold" panose="020F0704030504030204" pitchFamily="34" charset="0"/>
            </a:endParaRPr>
          </a:p>
        </p:txBody>
      </p:sp>
      <p:sp>
        <p:nvSpPr>
          <p:cNvPr id="10" name="TextBox 9">
            <a:extLst>
              <a:ext uri="{FF2B5EF4-FFF2-40B4-BE49-F238E27FC236}">
                <a16:creationId xmlns:a16="http://schemas.microsoft.com/office/drawing/2014/main" id="{D32F6E6B-F923-CFDF-A82E-5AAA35EE9721}"/>
              </a:ext>
            </a:extLst>
          </p:cNvPr>
          <p:cNvSpPr txBox="1"/>
          <p:nvPr/>
        </p:nvSpPr>
        <p:spPr>
          <a:xfrm>
            <a:off x="8515603" y="4509120"/>
            <a:ext cx="3483837" cy="615553"/>
          </a:xfrm>
          <a:prstGeom prst="rect">
            <a:avLst/>
          </a:prstGeom>
          <a:noFill/>
        </p:spPr>
        <p:txBody>
          <a:bodyPr wrap="square" rtlCol="0">
            <a:spAutoFit/>
          </a:bodyPr>
          <a:lstStyle/>
          <a:p>
            <a:r>
              <a:rPr lang="en-IN" sz="3400" dirty="0">
                <a:latin typeface="Times New Roman" panose="02020603050405020304" pitchFamily="18" charset="0"/>
                <a:cs typeface="Times New Roman" panose="02020603050405020304" pitchFamily="18" charset="0"/>
                <a:sym typeface="Wingdings" panose="05000000000000000000" pitchFamily="2" charset="2"/>
              </a:rPr>
              <a:t></a:t>
            </a:r>
            <a:r>
              <a:rPr lang="en-IN" sz="3400" dirty="0">
                <a:latin typeface="Times New Roman" panose="02020603050405020304" pitchFamily="18" charset="0"/>
                <a:cs typeface="Times New Roman" panose="02020603050405020304" pitchFamily="18" charset="0"/>
              </a:rPr>
              <a:t> </a:t>
            </a:r>
            <a:r>
              <a:rPr lang="en-IN" sz="3400" u="sng" dirty="0">
                <a:latin typeface="Times New Roman" panose="02020603050405020304" pitchFamily="18" charset="0"/>
                <a:cs typeface="Times New Roman" panose="02020603050405020304" pitchFamily="18" charset="0"/>
              </a:rPr>
              <a:t>Predicted result</a:t>
            </a:r>
          </a:p>
        </p:txBody>
      </p:sp>
    </p:spTree>
    <p:extLst>
      <p:ext uri="{BB962C8B-B14F-4D97-AF65-F5344CB8AC3E}">
        <p14:creationId xmlns:p14="http://schemas.microsoft.com/office/powerpoint/2010/main" val="367365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ea typeface="Tahoma" pitchFamily="34" charset="0"/>
                <a:cs typeface="Times New Roman" pitchFamily="18" charset="0"/>
              </a:rPr>
              <a:t>As is evident nowadays that face mask detection is very crucial, given the current scenario of the Covid-19 pandemic, this project was an attempt in creating a simple face mask </a:t>
            </a:r>
            <a:r>
              <a:rPr lang="en-US" sz="1800" dirty="0" err="1">
                <a:latin typeface="Times New Roman" pitchFamily="18" charset="0"/>
                <a:ea typeface="Tahoma" pitchFamily="34" charset="0"/>
                <a:cs typeface="Times New Roman" pitchFamily="18" charset="0"/>
              </a:rPr>
              <a:t>detetctor</a:t>
            </a:r>
            <a:r>
              <a:rPr lang="en-US" sz="1800" dirty="0">
                <a:latin typeface="Times New Roman" pitchFamily="18" charset="0"/>
                <a:ea typeface="Tahoma" pitchFamily="34" charset="0"/>
                <a:cs typeface="Times New Roman" pitchFamily="18" charset="0"/>
              </a:rPr>
              <a:t>..</a:t>
            </a:r>
          </a:p>
          <a:p>
            <a:pPr algn="just">
              <a:lnSpc>
                <a:spcPct val="150000"/>
              </a:lnSpc>
            </a:pPr>
            <a:r>
              <a:rPr lang="en-US" sz="1800" dirty="0">
                <a:latin typeface="Times New Roman" pitchFamily="18" charset="0"/>
                <a:ea typeface="Tahoma" pitchFamily="34" charset="0"/>
                <a:cs typeface="Times New Roman" pitchFamily="18" charset="0"/>
              </a:rPr>
              <a:t>In this project, a deep learning model for face mask detection was developed with the help of Convolutional Neural Networks using Python, </a:t>
            </a:r>
            <a:r>
              <a:rPr lang="en-US" sz="1800" dirty="0" err="1">
                <a:latin typeface="Times New Roman" pitchFamily="18" charset="0"/>
                <a:ea typeface="Tahoma" pitchFamily="34" charset="0"/>
                <a:cs typeface="Times New Roman" pitchFamily="18" charset="0"/>
              </a:rPr>
              <a:t>Keras</a:t>
            </a:r>
            <a:r>
              <a:rPr lang="en-US" sz="1800" dirty="0">
                <a:latin typeface="Times New Roman" pitchFamily="18" charset="0"/>
                <a:ea typeface="Tahoma" pitchFamily="34" charset="0"/>
                <a:cs typeface="Times New Roman" pitchFamily="18" charset="0"/>
              </a:rPr>
              <a:t>, and </a:t>
            </a:r>
            <a:r>
              <a:rPr lang="en-US" sz="1800" dirty="0" err="1">
                <a:latin typeface="Times New Roman" pitchFamily="18" charset="0"/>
                <a:ea typeface="Tahoma" pitchFamily="34" charset="0"/>
                <a:cs typeface="Times New Roman" pitchFamily="18" charset="0"/>
              </a:rPr>
              <a:t>OpenCV</a:t>
            </a:r>
            <a:r>
              <a:rPr lang="en-US" sz="1800" dirty="0">
                <a:latin typeface="Times New Roman" pitchFamily="18" charset="0"/>
                <a:ea typeface="Tahoma" pitchFamily="34" charset="0"/>
                <a:cs typeface="Times New Roman" pitchFamily="18" charset="0"/>
              </a:rPr>
              <a:t>. </a:t>
            </a:r>
          </a:p>
          <a:p>
            <a:pPr algn="just">
              <a:lnSpc>
                <a:spcPct val="150000"/>
              </a:lnSpc>
            </a:pPr>
            <a:r>
              <a:rPr lang="en-US" sz="1800" dirty="0">
                <a:latin typeface="Times New Roman" pitchFamily="18" charset="0"/>
                <a:ea typeface="Tahoma" pitchFamily="34" charset="0"/>
                <a:cs typeface="Times New Roman" pitchFamily="18" charset="0"/>
              </a:rPr>
              <a:t>The observed model proved to be 92% accurate in the detection of the presence of masks on the person’s face. </a:t>
            </a:r>
            <a:endParaRPr lang="en-IN" sz="1800" dirty="0">
              <a:latin typeface="Times New Roman" pitchFamily="18" charset="0"/>
              <a:ea typeface="Tahoma" pitchFamily="34" charset="0"/>
              <a:cs typeface="Times New Roman" pitchFamily="18" charset="0"/>
            </a:endParaRPr>
          </a:p>
          <a:p>
            <a:pPr>
              <a:lnSpc>
                <a:spcPct val="150000"/>
              </a:lnSpc>
            </a:pPr>
            <a:r>
              <a:rPr lang="en-US" sz="1800" dirty="0">
                <a:latin typeface="Times New Roman" pitchFamily="18" charset="0"/>
                <a:cs typeface="Times New Roman" pitchFamily="18" charset="0"/>
              </a:rPr>
              <a:t>Face Mask Detection has found its application in various places such in airports, hospitals, offices and other likely public places. </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8" name="Date Placeholder 4">
            <a:extLst>
              <a:ext uri="{FF2B5EF4-FFF2-40B4-BE49-F238E27FC236}">
                <a16:creationId xmlns:a16="http://schemas.microsoft.com/office/drawing/2014/main" id="{6EBE8445-884E-2FB2-89BF-9ED019BC7F0E}"/>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The system has difficulty detecting certain faces when wearing a mask. </a:t>
            </a:r>
          </a:p>
          <a:p>
            <a:pPr algn="just">
              <a:lnSpc>
                <a:spcPct val="150000"/>
              </a:lnSpc>
            </a:pPr>
            <a:r>
              <a:rPr lang="en-US" sz="1800" dirty="0">
                <a:latin typeface="Times New Roman" pitchFamily="18" charset="0"/>
                <a:cs typeface="Times New Roman" pitchFamily="18" charset="0"/>
              </a:rPr>
              <a:t>This problem is due to the fact that initially, the Open CV Deep Learning based face detector was being used and it is not designed to detect faces with masks. </a:t>
            </a:r>
          </a:p>
          <a:p>
            <a:pPr algn="just">
              <a:lnSpc>
                <a:spcPct val="150000"/>
              </a:lnSpc>
            </a:pPr>
            <a:r>
              <a:rPr lang="en-US" sz="1800" dirty="0">
                <a:latin typeface="Times New Roman" pitchFamily="18" charset="0"/>
                <a:cs typeface="Times New Roman" pitchFamily="18" charset="0"/>
              </a:rPr>
              <a:t>It could also be observed that the face recognition stage is not robust when the detected face presents a certain angle of inclination. </a:t>
            </a:r>
          </a:p>
          <a:p>
            <a:pPr algn="just">
              <a:lnSpc>
                <a:spcPct val="150000"/>
              </a:lnSpc>
            </a:pPr>
            <a:r>
              <a:rPr lang="en-US" sz="1800" dirty="0">
                <a:latin typeface="Times New Roman" pitchFamily="18" charset="0"/>
                <a:cs typeface="Times New Roman" pitchFamily="18" charset="0"/>
              </a:rPr>
              <a:t>However, this is not a problem of great impact, as this application is oriented to access control and at this point, the person must maintain a firm and straight posture in front of the device that acquires the image.</a:t>
            </a:r>
            <a:endParaRPr lang="en-IN"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sp>
        <p:nvSpPr>
          <p:cNvPr id="7" name="Date Placeholder 4">
            <a:extLst>
              <a:ext uri="{FF2B5EF4-FFF2-40B4-BE49-F238E27FC236}">
                <a16:creationId xmlns:a16="http://schemas.microsoft.com/office/drawing/2014/main" id="{B5481846-C2D2-99AA-6F86-F365FFB3C774}"/>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37003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IN" sz="1800" dirty="0">
                <a:latin typeface="Times New Roman" pitchFamily="18" charset="0"/>
                <a:cs typeface="Times New Roman" pitchFamily="18" charset="0"/>
              </a:rPr>
              <a:t>To circumvent aforementioned issue, we can train a two-class object detector that consists of a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class and </a:t>
            </a:r>
            <a:r>
              <a:rPr lang="en-IN" sz="1800" dirty="0" err="1">
                <a:latin typeface="Times New Roman" pitchFamily="18" charset="0"/>
                <a:cs typeface="Times New Roman" pitchFamily="18" charset="0"/>
              </a:rPr>
              <a:t>without_mask</a:t>
            </a:r>
            <a:r>
              <a:rPr lang="en-IN" sz="1800" dirty="0">
                <a:latin typeface="Times New Roman" pitchFamily="18" charset="0"/>
                <a:cs typeface="Times New Roman" pitchFamily="18" charset="0"/>
              </a:rPr>
              <a:t> class. Combining an object detector with a dedicated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class will allow improvement of the model in two respects. </a:t>
            </a:r>
          </a:p>
          <a:p>
            <a:pPr>
              <a:lnSpc>
                <a:spcPct val="150000"/>
              </a:lnSpc>
            </a:pPr>
            <a:r>
              <a:rPr lang="en-IN" sz="1800" dirty="0">
                <a:latin typeface="Times New Roman" pitchFamily="18" charset="0"/>
                <a:cs typeface="Times New Roman" pitchFamily="18" charset="0"/>
              </a:rPr>
              <a:t>First, the object detector will be able to naturally detect people wearing masks that otherwise would have been impossible for the face detector to detect due to too much of the face being obscured. </a:t>
            </a:r>
          </a:p>
          <a:p>
            <a:pPr>
              <a:lnSpc>
                <a:spcPct val="150000"/>
              </a:lnSpc>
            </a:pPr>
            <a:r>
              <a:rPr lang="en-IN" sz="1800" dirty="0">
                <a:latin typeface="Times New Roman" pitchFamily="18" charset="0"/>
                <a:cs typeface="Times New Roman" pitchFamily="18" charset="0"/>
              </a:rPr>
              <a:t>Secondly, this approach reduces our computer vision pipeline to a single step — rather than applying face detection and then our face mask detector model, all we need to do is apply the object detector to give us bounding boxes for people both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without_mask</a:t>
            </a:r>
            <a:r>
              <a:rPr lang="en-IN" sz="1800" dirty="0">
                <a:latin typeface="Times New Roman" pitchFamily="18" charset="0"/>
                <a:cs typeface="Times New Roman" pitchFamily="18" charset="0"/>
              </a:rPr>
              <a:t> in a single forward pass of the network. </a:t>
            </a:r>
          </a:p>
          <a:p>
            <a:pPr>
              <a:lnSpc>
                <a:spcPct val="150000"/>
              </a:lnSpc>
            </a:pPr>
            <a:r>
              <a:rPr lang="en-IN" sz="1800" dirty="0">
                <a:latin typeface="Times New Roman" pitchFamily="18" charset="0"/>
                <a:cs typeface="Times New Roman" pitchFamily="18" charset="0"/>
              </a:rPr>
              <a:t>Not only is such a method more computationally efficient, it’s also more “elegant” and end-to-end.</a:t>
            </a:r>
          </a:p>
          <a:p>
            <a:endParaRPr lang="en-US" sz="1800"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8" name="Date Placeholder 4">
            <a:extLst>
              <a:ext uri="{FF2B5EF4-FFF2-40B4-BE49-F238E27FC236}">
                <a16:creationId xmlns:a16="http://schemas.microsoft.com/office/drawing/2014/main" id="{A7CFD22E-4D7C-148D-150B-4039D72E35C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12945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IN" sz="2000" dirty="0"/>
              <a:t>[1] G. </a:t>
            </a:r>
            <a:r>
              <a:rPr lang="en-IN" sz="2000" dirty="0" err="1"/>
              <a:t>Tzanetakis</a:t>
            </a:r>
            <a:r>
              <a:rPr lang="en-IN" sz="2000" dirty="0"/>
              <a:t>, P. Cook, ―Musical genre classification of audio signals‖, IEEE Transactions on Speech and Audio Processing, Vol. 10, Issue 5, July 2002. </a:t>
            </a:r>
          </a:p>
          <a:p>
            <a:pPr marL="0" indent="0">
              <a:buNone/>
            </a:pPr>
            <a:r>
              <a:rPr lang="en-IN" sz="2000" dirty="0"/>
              <a:t>[2] </a:t>
            </a:r>
            <a:r>
              <a:rPr lang="en-IN" sz="2000" dirty="0" err="1"/>
              <a:t>Chandsheng</a:t>
            </a:r>
            <a:r>
              <a:rPr lang="en-IN" sz="2000" dirty="0"/>
              <a:t> Xu, Mc </a:t>
            </a:r>
            <a:r>
              <a:rPr lang="en-IN" sz="2000" dirty="0" err="1"/>
              <a:t>Maddage</a:t>
            </a:r>
            <a:r>
              <a:rPr lang="en-IN" sz="2000" dirty="0"/>
              <a:t>, Xi Shao, Fang Cao, and Qi Tan, ―Musical genre classification using support vector machines‖, IEEE Proceedings of International Conference of Acoustics, Speech, and Signal Processing, Vol. 5, pp. V-429-32, 2003. </a:t>
            </a:r>
          </a:p>
          <a:p>
            <a:pPr marL="0" indent="0">
              <a:buNone/>
            </a:pPr>
            <a:r>
              <a:rPr lang="en-IN" sz="2000" dirty="0"/>
              <a:t>[3] N. </a:t>
            </a:r>
            <a:r>
              <a:rPr lang="en-IN" sz="2000" dirty="0" err="1"/>
              <a:t>Scaringella</a:t>
            </a:r>
            <a:r>
              <a:rPr lang="en-IN" sz="2000" dirty="0"/>
              <a:t>, G. </a:t>
            </a:r>
            <a:r>
              <a:rPr lang="en-IN" sz="2000" dirty="0" err="1"/>
              <a:t>Zoia</a:t>
            </a:r>
            <a:r>
              <a:rPr lang="en-IN" sz="2000" dirty="0"/>
              <a:t>, and D. </a:t>
            </a:r>
            <a:r>
              <a:rPr lang="en-IN" sz="2000" dirty="0" err="1"/>
              <a:t>Mlynek</a:t>
            </a:r>
            <a:r>
              <a:rPr lang="en-IN" sz="2000" dirty="0"/>
              <a:t>, ―Automatic genre classification of music content: a survey‖, IEEE Signal Processing Magazine, Vol. 23, Issue 2, pp. 133–141, 2006.</a:t>
            </a:r>
          </a:p>
          <a:p>
            <a:pPr marL="0" indent="0">
              <a:buNone/>
            </a:pPr>
            <a:r>
              <a:rPr lang="en-IN" sz="2000" dirty="0"/>
              <a:t>[4] Jan </a:t>
            </a:r>
            <a:r>
              <a:rPr lang="en-IN" sz="2000" dirty="0" err="1"/>
              <a:t>Wülfing</a:t>
            </a:r>
            <a:r>
              <a:rPr lang="en-IN" sz="2000" dirty="0"/>
              <a:t> and Martin </a:t>
            </a:r>
            <a:r>
              <a:rPr lang="en-IN" sz="2000" dirty="0" err="1"/>
              <a:t>Riedmiller</a:t>
            </a:r>
            <a:r>
              <a:rPr lang="en-IN" sz="2000" dirty="0"/>
              <a:t>, ―Unsupervised learning of local features for music classification‖ ISMIR, pp. 139–144, 2012. </a:t>
            </a:r>
          </a:p>
          <a:p>
            <a:pPr marL="0" indent="0">
              <a:buNone/>
            </a:pPr>
            <a:r>
              <a:rPr lang="en-IN" sz="2000" dirty="0"/>
              <a:t>[5] Sox.sourceforge.net. Sox - sound exchange— homepage, 2015.</a:t>
            </a:r>
          </a:p>
          <a:p>
            <a:pPr marL="0" indent="0">
              <a:buNone/>
            </a:pPr>
            <a:r>
              <a:rPr lang="en-IN" sz="2000" dirty="0"/>
              <a:t>[6] https://ijcert.org/ems/ijcert_papers/V4I206.pdf</a:t>
            </a:r>
          </a:p>
          <a:p>
            <a:pPr marL="0" indent="0">
              <a:buNone/>
            </a:pPr>
            <a:r>
              <a:rPr lang="en-IN" sz="2000" dirty="0"/>
              <a:t>[7] http://marsyas.info/downloads/datasets.html</a:t>
            </a:r>
            <a:endParaRPr lang="en-US" sz="2000" dirty="0">
              <a:solidFill>
                <a:schemeClr val="tx1">
                  <a:lumMod val="75000"/>
                  <a:lumOff val="25000"/>
                </a:schemeClr>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7" name="Date Placeholder 4">
            <a:extLst>
              <a:ext uri="{FF2B5EF4-FFF2-40B4-BE49-F238E27FC236}">
                <a16:creationId xmlns:a16="http://schemas.microsoft.com/office/drawing/2014/main" id="{6096014E-9925-5E60-1F03-886F8C40ED7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7" name="Date Placeholder 4">
            <a:extLst>
              <a:ext uri="{FF2B5EF4-FFF2-40B4-BE49-F238E27FC236}">
                <a16:creationId xmlns:a16="http://schemas.microsoft.com/office/drawing/2014/main" id="{38008C20-50E5-9A0A-E92C-C6676E42A85B}"/>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pic>
        <p:nvPicPr>
          <p:cNvPr id="1026" name="Picture 2" descr="Thank You Images – Browse 173,340 Stock Photos, Vectors, and Video | Adobe  Stock">
            <a:extLst>
              <a:ext uri="{FF2B5EF4-FFF2-40B4-BE49-F238E27FC236}">
                <a16:creationId xmlns:a16="http://schemas.microsoft.com/office/drawing/2014/main" id="{4BB827E3-8BCF-2FD3-101A-E0C9EB22D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0915"/>
            <a:ext cx="10216667" cy="434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ANY QUESTIONS?</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
        <p:nvSpPr>
          <p:cNvPr id="7" name="Date Placeholder 4">
            <a:extLst>
              <a:ext uri="{FF2B5EF4-FFF2-40B4-BE49-F238E27FC236}">
                <a16:creationId xmlns:a16="http://schemas.microsoft.com/office/drawing/2014/main" id="{60901DC5-F6DA-4494-0239-2F0F046778F1}"/>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r>
              <a:rPr lang="en-US" sz="2000" dirty="0"/>
              <a:t>Genre classification is an important task with many real world applications.</a:t>
            </a:r>
          </a:p>
          <a:p>
            <a:pPr algn="just">
              <a:lnSpc>
                <a:spcPct val="150000"/>
              </a:lnSpc>
            </a:pPr>
            <a:r>
              <a:rPr lang="en-US" sz="2000" dirty="0"/>
              <a:t>As the quantity of music being released on a daily basis continues to sky-rocket, especially on internet platforms such as Soundcloud and Spotify, being able to instantly classify songs in any given playlist or library by genre is an important functionality for any music streaming/purchasing service</a:t>
            </a:r>
            <a:r>
              <a:rPr lang="en-US" sz="1200" dirty="0"/>
              <a:t>.</a:t>
            </a:r>
          </a:p>
          <a:p>
            <a:pPr algn="just">
              <a:lnSpc>
                <a:spcPct val="150000"/>
              </a:lnSpc>
            </a:pPr>
            <a:r>
              <a:rPr lang="en-US" sz="2000" dirty="0"/>
              <a:t>The particular model designed is aimed at performing the classification of the music genre in the most efficient way possible with the help of a specific dataset that consists of ten main genres: blues , classical ,jazz ,metal ,rock ,pop , hip-hop ,reggae , country and disco.</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8" name="Date Placeholder 4">
            <a:extLst>
              <a:ext uri="{FF2B5EF4-FFF2-40B4-BE49-F238E27FC236}">
                <a16:creationId xmlns:a16="http://schemas.microsoft.com/office/drawing/2014/main" id="{15FAAB9C-DA0A-351B-07E9-3ED22AF25F8D}"/>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692696"/>
            <a:ext cx="10657184" cy="5322912"/>
          </a:xfrm>
        </p:spPr>
        <p:txBody>
          <a:bodyPr>
            <a:noAutofit/>
          </a:bodyPr>
          <a:lstStyle/>
          <a:p>
            <a:pPr marL="0" indent="0">
              <a:lnSpc>
                <a:spcPct val="120000"/>
              </a:lnSpc>
              <a:buNone/>
            </a:pPr>
            <a:r>
              <a:rPr lang="en-US" sz="2000" b="1" dirty="0">
                <a:latin typeface="Times New Roman" pitchFamily="18" charset="0"/>
                <a:ea typeface="Tahoma" pitchFamily="34" charset="0"/>
                <a:cs typeface="Times New Roman" pitchFamily="18" charset="0"/>
              </a:rPr>
              <a:t>NASTECH – New Age Solutions &amp; Technologies</a:t>
            </a:r>
            <a:br>
              <a:rPr lang="en-US" sz="2000" b="1" dirty="0">
                <a:latin typeface="Times New Roman" pitchFamily="18" charset="0"/>
                <a:ea typeface="Tahoma" pitchFamily="34" charset="0"/>
                <a:cs typeface="Times New Roman" pitchFamily="18" charset="0"/>
              </a:rPr>
            </a:br>
            <a:endParaRPr lang="en-US" sz="2000" b="1" dirty="0">
              <a:latin typeface="Times New Roman" pitchFamily="18" charset="0"/>
              <a:ea typeface="Tahoma" pitchFamily="34" charset="0"/>
              <a:cs typeface="Times New Roman" pitchFamily="18" charset="0"/>
            </a:endParaRPr>
          </a:p>
          <a:p>
            <a:pPr>
              <a:lnSpc>
                <a:spcPct val="150000"/>
              </a:lnSpc>
            </a:pPr>
            <a:r>
              <a:rPr lang="en-US" sz="2000" b="1" i="1" dirty="0"/>
              <a:t>NASTECH is formed with the purpose of bridging the gap between Academia and Industry. </a:t>
            </a:r>
            <a:endParaRPr lang="en-US" sz="2000" dirty="0"/>
          </a:p>
          <a:p>
            <a:pPr algn="just">
              <a:lnSpc>
                <a:spcPct val="150000"/>
              </a:lnSpc>
            </a:pPr>
            <a:r>
              <a:rPr lang="en-US" sz="2000" dirty="0" err="1">
                <a:latin typeface="Times New Roman" pitchFamily="18" charset="0"/>
                <a:cs typeface="Times New Roman" pitchFamily="18" charset="0"/>
              </a:rPr>
              <a:t>Nastech</a:t>
            </a:r>
            <a:r>
              <a:rPr lang="en-US" sz="20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20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2000" dirty="0" err="1">
                <a:latin typeface="Times New Roman" pitchFamily="18" charset="0"/>
                <a:cs typeface="Times New Roman" pitchFamily="18" charset="0"/>
              </a:rPr>
              <a:t>upskilling</a:t>
            </a:r>
            <a:r>
              <a:rPr lang="en-US" sz="2000" dirty="0">
                <a:latin typeface="Times New Roman" pitchFamily="18" charset="0"/>
                <a:cs typeface="Times New Roman" pitchFamily="18" charset="0"/>
              </a:rPr>
              <a:t> the students and faculties on new age skills and technologies. </a:t>
            </a:r>
          </a:p>
          <a:p>
            <a:pPr>
              <a:lnSpc>
                <a:spcPct val="150000"/>
              </a:lnSpc>
            </a:pPr>
            <a:r>
              <a:rPr lang="en-US" sz="2000" dirty="0">
                <a:latin typeface="Times New Roman" pitchFamily="18" charset="0"/>
                <a:cs typeface="Times New Roman" pitchFamily="18" charset="0"/>
              </a:rPr>
              <a:t>Industry and project oriented student training programs.</a:t>
            </a:r>
          </a:p>
          <a:p>
            <a:pPr>
              <a:lnSpc>
                <a:spcPct val="150000"/>
              </a:lnSpc>
            </a:pPr>
            <a:r>
              <a:rPr lang="en-US" sz="20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
        <p:nvSpPr>
          <p:cNvPr id="8" name="Date Placeholder 4">
            <a:extLst>
              <a:ext uri="{FF2B5EF4-FFF2-40B4-BE49-F238E27FC236}">
                <a16:creationId xmlns:a16="http://schemas.microsoft.com/office/drawing/2014/main" id="{A29DCB1C-5FAE-29C4-0E5C-8E26C6F8FFF5}"/>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Autofit/>
          </a:bodyPr>
          <a:lstStyle/>
          <a:p>
            <a:pPr algn="just">
              <a:lnSpc>
                <a:spcPct val="120000"/>
              </a:lnSpc>
              <a:buFont typeface="Wingdings" pitchFamily="2" charset="2"/>
              <a:buChar char="Ø"/>
            </a:pPr>
            <a:r>
              <a:rPr lang="en-US" sz="2100" b="0" i="0" dirty="0">
                <a:solidFill>
                  <a:srgbClr val="1C1D1E"/>
                </a:solidFill>
                <a:effectLst/>
                <a:latin typeface="Open Sans" panose="020B0606030504020204" pitchFamily="34" charset="0"/>
              </a:rPr>
              <a:t>Today, music is a very important and perhaps inseparable part of people's daily life. There are many genres of music and these genres are different from each other, resulting in people to have different preferences of music.</a:t>
            </a:r>
          </a:p>
          <a:p>
            <a:pPr algn="just">
              <a:lnSpc>
                <a:spcPct val="120000"/>
              </a:lnSpc>
              <a:buFont typeface="Wingdings" pitchFamily="2" charset="2"/>
              <a:buChar char="Ø"/>
            </a:pPr>
            <a:r>
              <a:rPr lang="en-US" sz="2100" b="0" i="0" dirty="0">
                <a:solidFill>
                  <a:srgbClr val="1C1D1E"/>
                </a:solidFill>
                <a:effectLst/>
                <a:latin typeface="Open Sans" panose="020B0606030504020204" pitchFamily="34" charset="0"/>
              </a:rPr>
              <a:t>As a result, it is an important and up-to-date issue to classify music and to recommend people new music in music listening applications and platforms. Classifying music by their genre is one of the most useful techniques used to solve this problem. </a:t>
            </a:r>
            <a:endParaRPr lang="en-US" sz="2100" dirty="0">
              <a:solidFill>
                <a:srgbClr val="1C1D1E"/>
              </a:solidFill>
              <a:latin typeface="Open Sans" panose="020B0606030504020204" pitchFamily="34" charset="0"/>
            </a:endParaRPr>
          </a:p>
          <a:p>
            <a:pPr algn="just">
              <a:lnSpc>
                <a:spcPct val="120000"/>
              </a:lnSpc>
              <a:buFont typeface="Wingdings" pitchFamily="2" charset="2"/>
              <a:buChar char="Ø"/>
            </a:pPr>
            <a:r>
              <a:rPr lang="en-US" sz="2100" dirty="0">
                <a:solidFill>
                  <a:srgbClr val="1C1D1E"/>
                </a:solidFill>
                <a:latin typeface="Open Sans" panose="020B0606030504020204" pitchFamily="34" charset="0"/>
              </a:rPr>
              <a:t>Through this project</a:t>
            </a:r>
            <a:r>
              <a:rPr lang="en-US" sz="2100" b="0" i="0" dirty="0">
                <a:solidFill>
                  <a:srgbClr val="1C1D1E"/>
                </a:solidFill>
                <a:effectLst/>
                <a:latin typeface="Open Sans" panose="020B0606030504020204" pitchFamily="34" charset="0"/>
              </a:rPr>
              <a:t>, we proposed a music genre classifier that takes the data and audio samples from the popular GTZAN Dataset that contains 10 </a:t>
            </a:r>
            <a:r>
              <a:rPr lang="en-US" sz="2100" dirty="0">
                <a:solidFill>
                  <a:srgbClr val="1C1D1E"/>
                </a:solidFill>
                <a:latin typeface="Open Sans" panose="020B0606030504020204" pitchFamily="34" charset="0"/>
              </a:rPr>
              <a:t>genres with 100 audio files each.</a:t>
            </a:r>
          </a:p>
          <a:p>
            <a:pPr algn="just">
              <a:lnSpc>
                <a:spcPct val="120000"/>
              </a:lnSpc>
              <a:buFont typeface="Wingdings" pitchFamily="2" charset="2"/>
              <a:buChar char="Ø"/>
            </a:pPr>
            <a:r>
              <a:rPr lang="en-US" sz="2100" dirty="0">
                <a:solidFill>
                  <a:srgbClr val="1C1D1E"/>
                </a:solidFill>
                <a:latin typeface="Open Sans" panose="020B0606030504020204" pitchFamily="34" charset="0"/>
              </a:rPr>
              <a:t>We decided on using the K-Nearest Neighbors Algorithm for training the classifier model as the algorithm tested to have a better accuracy score at predicting the result .</a:t>
            </a:r>
          </a:p>
          <a:p>
            <a:pPr algn="just">
              <a:lnSpc>
                <a:spcPct val="120000"/>
              </a:lnSpc>
              <a:buFont typeface="Wingdings" pitchFamily="2" charset="2"/>
              <a:buChar char="Ø"/>
            </a:pPr>
            <a:endParaRPr lang="en-US" sz="2100" dirty="0">
              <a:solidFill>
                <a:srgbClr val="1C1D1E"/>
              </a:solidFill>
              <a:latin typeface="Open Sans" panose="020B0606030504020204" pitchFamily="34" charset="0"/>
            </a:endParaRPr>
          </a:p>
          <a:p>
            <a:pPr algn="just">
              <a:lnSpc>
                <a:spcPct val="120000"/>
              </a:lnSpc>
              <a:buFont typeface="Wingdings" pitchFamily="2" charset="2"/>
              <a:buChar char="Ø"/>
            </a:pPr>
            <a:endParaRPr lang="en-US" sz="21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
        <p:nvSpPr>
          <p:cNvPr id="8" name="Date Placeholder 4">
            <a:extLst>
              <a:ext uri="{FF2B5EF4-FFF2-40B4-BE49-F238E27FC236}">
                <a16:creationId xmlns:a16="http://schemas.microsoft.com/office/drawing/2014/main" id="{BA743251-90BD-8483-F772-D9AF9B632CFA}"/>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980728"/>
            <a:ext cx="11521280" cy="5040560"/>
          </a:xfrm>
        </p:spPr>
        <p:txBody>
          <a:bodyPr anchor="ctr">
            <a:noAutofit/>
          </a:bodyPr>
          <a:lstStyle/>
          <a:p>
            <a:pPr marL="0" indent="0">
              <a:lnSpc>
                <a:spcPct val="150000"/>
              </a:lnSpc>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Tzanetakis</a:t>
            </a:r>
            <a:r>
              <a:rPr lang="en-US" sz="2000" dirty="0">
                <a:latin typeface="Times New Roman" pitchFamily="18" charset="0"/>
                <a:cs typeface="Times New Roman" pitchFamily="18" charset="0"/>
              </a:rPr>
              <a:t> and Cook pioneered the work on music genre classification using machine learning technique. They created the GTZAN dataset and is to date considered as a standard for genre classification.</a:t>
            </a:r>
          </a:p>
          <a:p>
            <a:pPr marL="0" indent="0">
              <a:lnSpc>
                <a:spcPct val="150000"/>
              </a:lnSpc>
              <a:buNone/>
            </a:pPr>
            <a:r>
              <a:rPr lang="en-US" sz="2000" dirty="0">
                <a:latin typeface="Times New Roman" pitchFamily="18" charset="0"/>
                <a:cs typeface="Times New Roman" pitchFamily="18" charset="0"/>
              </a:rPr>
              <a:t>[2] Changsheng Xu et al. have shown how to use support vector machines (SVM) for this task. Authors used supervised learning approaches for music genre classification. </a:t>
            </a:r>
          </a:p>
          <a:p>
            <a:pPr marL="0" indent="0">
              <a:lnSpc>
                <a:spcPct val="150000"/>
              </a:lnSpc>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Scaringella</a:t>
            </a:r>
            <a:r>
              <a:rPr lang="en-US" sz="2000" dirty="0">
                <a:latin typeface="Times New Roman" pitchFamily="18" charset="0"/>
                <a:cs typeface="Times New Roman" pitchFamily="18" charset="0"/>
              </a:rPr>
              <a:t> et al. gives a comprehensive survey of both features and classification techniques used in the music genre classification.</a:t>
            </a:r>
          </a:p>
          <a:p>
            <a:pPr marL="0" indent="0">
              <a:lnSpc>
                <a:spcPct val="150000"/>
              </a:lnSpc>
              <a:buNone/>
            </a:pP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Riedmiller</a:t>
            </a:r>
            <a:r>
              <a:rPr lang="en-US" sz="2000" dirty="0">
                <a:latin typeface="Times New Roman" pitchFamily="18" charset="0"/>
                <a:cs typeface="Times New Roman" pitchFamily="18" charset="0"/>
              </a:rPr>
              <a:t> used unsupervised learning creating a dictionary of features.</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9" name="Date Placeholder 4">
            <a:extLst>
              <a:ext uri="{FF2B5EF4-FFF2-40B4-BE49-F238E27FC236}">
                <a16:creationId xmlns:a16="http://schemas.microsoft.com/office/drawing/2014/main" id="{D51ACC7C-45DC-3E25-41B0-6BD7700FEF15}"/>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b="1" u="sng"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b="1" u="sng"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Visual Studio Code</a:t>
            </a:r>
          </a:p>
          <a:p>
            <a:pPr lvl="1"/>
            <a:r>
              <a:rPr lang="en-US" sz="1800" dirty="0">
                <a:latin typeface="Times New Roman" pitchFamily="18" charset="0"/>
                <a:cs typeface="Times New Roman" pitchFamily="18" charset="0"/>
              </a:rPr>
              <a:t>Tools/Technologies 	            : Python, MFCC, </a:t>
            </a:r>
            <a:r>
              <a:rPr lang="en-US" sz="1800" dirty="0" err="1">
                <a:latin typeface="Times New Roman" pitchFamily="18" charset="0"/>
                <a:cs typeface="Times New Roman" pitchFamily="18" charset="0"/>
              </a:rPr>
              <a:t>sklearn</a:t>
            </a:r>
            <a:r>
              <a:rPr lang="en-US" sz="1800" dirty="0">
                <a:latin typeface="Times New Roman" pitchFamily="18" charset="0"/>
                <a:cs typeface="Times New Roman" pitchFamily="18" charset="0"/>
              </a:rPr>
              <a:t> Module, </a:t>
            </a:r>
            <a:r>
              <a:rPr lang="en-US" sz="1800" dirty="0" err="1">
                <a:latin typeface="Times New Roman" pitchFamily="18" charset="0"/>
                <a:cs typeface="Times New Roman" pitchFamily="18" charset="0"/>
              </a:rPr>
              <a:t>Scipy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Streamlit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8" name="Date Placeholder 4">
            <a:extLst>
              <a:ext uri="{FF2B5EF4-FFF2-40B4-BE49-F238E27FC236}">
                <a16:creationId xmlns:a16="http://schemas.microsoft.com/office/drawing/2014/main" id="{B1AE60C9-6E63-C314-8FE3-3B2640255DBD}"/>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10" name="Date Placeholder 4">
            <a:extLst>
              <a:ext uri="{FF2B5EF4-FFF2-40B4-BE49-F238E27FC236}">
                <a16:creationId xmlns:a16="http://schemas.microsoft.com/office/drawing/2014/main" id="{0DE308E7-FB51-B3F1-21C2-D4ECD4252B3F}"/>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
        <p:nvSpPr>
          <p:cNvPr id="14" name="Title 1">
            <a:extLst>
              <a:ext uri="{FF2B5EF4-FFF2-40B4-BE49-F238E27FC236}">
                <a16:creationId xmlns:a16="http://schemas.microsoft.com/office/drawing/2014/main" id="{66D3F8C3-5771-BB08-9501-F38497042B4A}"/>
              </a:ext>
            </a:extLst>
          </p:cNvPr>
          <p:cNvSpPr>
            <a:spLocks noGrp="1"/>
          </p:cNvSpPr>
          <p:nvPr>
            <p:ph type="title"/>
          </p:nvPr>
        </p:nvSpPr>
        <p:spPr>
          <a:xfrm>
            <a:off x="2135560" y="-74814"/>
            <a:ext cx="7467600" cy="786569"/>
          </a:xfrm>
        </p:spPr>
        <p:txBody>
          <a:bodyPr>
            <a:normAutofit fontScale="90000"/>
          </a:bodyPr>
          <a:lstStyle/>
          <a:p>
            <a:pPr algn="ctr"/>
            <a:r>
              <a:rPr lang="en-IN" dirty="0">
                <a:solidFill>
                  <a:schemeClr val="accent1">
                    <a:lumMod val="75000"/>
                  </a:schemeClr>
                </a:solidFill>
                <a:latin typeface="Times New Roman" pitchFamily="18" charset="0"/>
                <a:cs typeface="Times New Roman" pitchFamily="18" charset="0"/>
              </a:rPr>
              <a:t>FEATURE EXTRACTION USING MFCCs</a:t>
            </a:r>
            <a:endParaRPr lang="en-IN" sz="3200" b="1" dirty="0">
              <a:solidFill>
                <a:schemeClr val="accent1">
                  <a:lumMod val="75000"/>
                </a:schemeClr>
              </a:solidFill>
              <a:latin typeface="Times New Roman" pitchFamily="18" charset="0"/>
              <a:cs typeface="Times New Roman" pitchFamily="18" charset="0"/>
            </a:endParaRPr>
          </a:p>
        </p:txBody>
      </p:sp>
      <p:pic>
        <p:nvPicPr>
          <p:cNvPr id="16" name="Picture 15">
            <a:extLst>
              <a:ext uri="{FF2B5EF4-FFF2-40B4-BE49-F238E27FC236}">
                <a16:creationId xmlns:a16="http://schemas.microsoft.com/office/drawing/2014/main" id="{3718DEF2-EEC8-4D4C-A0E8-1A09C9856293}"/>
              </a:ext>
            </a:extLst>
          </p:cNvPr>
          <p:cNvPicPr>
            <a:picLocks noChangeAspect="1"/>
          </p:cNvPicPr>
          <p:nvPr/>
        </p:nvPicPr>
        <p:blipFill>
          <a:blip r:embed="rId3"/>
          <a:stretch>
            <a:fillRect/>
          </a:stretch>
        </p:blipFill>
        <p:spPr>
          <a:xfrm>
            <a:off x="2385573" y="874867"/>
            <a:ext cx="7586809" cy="2842165"/>
          </a:xfrm>
          <a:prstGeom prst="rect">
            <a:avLst/>
          </a:prstGeom>
        </p:spPr>
      </p:pic>
      <p:sp>
        <p:nvSpPr>
          <p:cNvPr id="17" name="TextBox 16">
            <a:extLst>
              <a:ext uri="{FF2B5EF4-FFF2-40B4-BE49-F238E27FC236}">
                <a16:creationId xmlns:a16="http://schemas.microsoft.com/office/drawing/2014/main" id="{40F9EF5C-D6CB-6DF6-7FE4-62184C3D9011}"/>
              </a:ext>
            </a:extLst>
          </p:cNvPr>
          <p:cNvSpPr txBox="1"/>
          <p:nvPr/>
        </p:nvSpPr>
        <p:spPr>
          <a:xfrm>
            <a:off x="1127448" y="3789040"/>
            <a:ext cx="8352928" cy="2308324"/>
          </a:xfrm>
          <a:prstGeom prst="rect">
            <a:avLst/>
          </a:prstGeom>
          <a:noFill/>
        </p:spPr>
        <p:txBody>
          <a:bodyPr wrap="square" rtlCol="0">
            <a:spAutoFit/>
          </a:bodyPr>
          <a:lstStyle/>
          <a:p>
            <a:r>
              <a:rPr lang="en-IN" sz="2400" b="1" u="sng" dirty="0">
                <a:latin typeface="Bahnschrift SemiLight" panose="020B0502040204020203" pitchFamily="34" charset="0"/>
              </a:rPr>
              <a:t>The five features extracted are –</a:t>
            </a:r>
          </a:p>
          <a:p>
            <a:pPr marL="342900" indent="-342900">
              <a:buFont typeface="+mj-lt"/>
              <a:buAutoNum type="arabicPeriod"/>
            </a:pPr>
            <a:r>
              <a:rPr lang="en-IN" sz="2400" dirty="0">
                <a:latin typeface="Bahnschrift SemiLight" panose="020B0502040204020203" pitchFamily="34" charset="0"/>
              </a:rPr>
              <a:t>Mel Frequency Cepstral Coefficients</a:t>
            </a:r>
          </a:p>
          <a:p>
            <a:pPr marL="342900" indent="-342900">
              <a:buFont typeface="+mj-lt"/>
              <a:buAutoNum type="arabicPeriod"/>
            </a:pPr>
            <a:r>
              <a:rPr lang="en-IN" sz="2400" dirty="0">
                <a:latin typeface="Bahnschrift SemiLight" panose="020B0502040204020203" pitchFamily="34" charset="0"/>
              </a:rPr>
              <a:t>Chroma Frequencies</a:t>
            </a:r>
          </a:p>
          <a:p>
            <a:pPr marL="342900" indent="-342900">
              <a:buFont typeface="+mj-lt"/>
              <a:buAutoNum type="arabicPeriod"/>
            </a:pPr>
            <a:r>
              <a:rPr lang="en-IN" sz="2400" dirty="0">
                <a:latin typeface="Bahnschrift SemiLight" panose="020B0502040204020203" pitchFamily="34" charset="0"/>
              </a:rPr>
              <a:t>Spectral Centroid</a:t>
            </a:r>
          </a:p>
          <a:p>
            <a:pPr marL="342900" indent="-342900">
              <a:buFont typeface="+mj-lt"/>
              <a:buAutoNum type="arabicPeriod"/>
            </a:pPr>
            <a:r>
              <a:rPr lang="en-IN" sz="2400" dirty="0">
                <a:latin typeface="Bahnschrift SemiLight" panose="020B0502040204020203" pitchFamily="34" charset="0"/>
              </a:rPr>
              <a:t>Spectral Roll-Off</a:t>
            </a:r>
          </a:p>
          <a:p>
            <a:pPr marL="342900" indent="-342900">
              <a:buFont typeface="+mj-lt"/>
              <a:buAutoNum type="arabicPeriod"/>
            </a:pPr>
            <a:r>
              <a:rPr lang="en-IN" sz="2400" dirty="0">
                <a:latin typeface="Bahnschrift SemiLight" panose="020B0502040204020203" pitchFamily="34" charset="0"/>
              </a:rPr>
              <a:t>Zero-crossing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Date Placeholder 4">
            <a:extLst>
              <a:ext uri="{FF2B5EF4-FFF2-40B4-BE49-F238E27FC236}">
                <a16:creationId xmlns:a16="http://schemas.microsoft.com/office/drawing/2014/main" id="{009D5912-7A02-32C2-31CD-5C9B61AF773F}"/>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
        <p:nvSpPr>
          <p:cNvPr id="13" name="Title 1">
            <a:extLst>
              <a:ext uri="{FF2B5EF4-FFF2-40B4-BE49-F238E27FC236}">
                <a16:creationId xmlns:a16="http://schemas.microsoft.com/office/drawing/2014/main" id="{4FF16B38-D5D5-6561-A10F-AC0DE3CC6F7A}"/>
              </a:ext>
            </a:extLst>
          </p:cNvPr>
          <p:cNvSpPr>
            <a:spLocks noGrp="1"/>
          </p:cNvSpPr>
          <p:nvPr>
            <p:ph type="title"/>
          </p:nvPr>
        </p:nvSpPr>
        <p:spPr>
          <a:xfrm>
            <a:off x="1703512" y="-6259"/>
            <a:ext cx="8496944" cy="786569"/>
          </a:xfrm>
        </p:spPr>
        <p:txBody>
          <a:bodyPr>
            <a:normAutofit fontScale="90000"/>
          </a:bodyPr>
          <a:lstStyle/>
          <a:p>
            <a:pPr algn="ctr"/>
            <a:r>
              <a:rPr lang="en-IN" sz="3200" b="1" dirty="0">
                <a:solidFill>
                  <a:schemeClr val="accent1">
                    <a:lumMod val="75000"/>
                  </a:schemeClr>
                </a:solidFill>
                <a:latin typeface="Times New Roman" pitchFamily="18" charset="0"/>
                <a:cs typeface="Times New Roman" pitchFamily="18" charset="0"/>
              </a:rPr>
              <a:t>HOW KNN ALGORITHM ACTUALLY WORKS</a:t>
            </a:r>
          </a:p>
        </p:txBody>
      </p:sp>
      <p:pic>
        <p:nvPicPr>
          <p:cNvPr id="12" name="Picture 2" descr="Introduction to kNN algorithm by experiment on Khmer Handwriting  classification using Java 8 | by Engleang Sam | Towards Data Science">
            <a:extLst>
              <a:ext uri="{FF2B5EF4-FFF2-40B4-BE49-F238E27FC236}">
                <a16:creationId xmlns:a16="http://schemas.microsoft.com/office/drawing/2014/main" id="{90002012-74ED-7172-E84F-B0786F9B6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5" y="1129833"/>
            <a:ext cx="5760640" cy="491874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132EEBE1-2766-74BF-5E90-58669AB7A0EB}"/>
              </a:ext>
            </a:extLst>
          </p:cNvPr>
          <p:cNvPicPr>
            <a:picLocks noChangeAspect="1"/>
          </p:cNvPicPr>
          <p:nvPr/>
        </p:nvPicPr>
        <p:blipFill>
          <a:blip r:embed="rId3"/>
          <a:stretch>
            <a:fillRect/>
          </a:stretch>
        </p:blipFill>
        <p:spPr>
          <a:xfrm>
            <a:off x="7276518" y="908720"/>
            <a:ext cx="3283978" cy="2716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8F6E2C5-1D43-8052-D044-3C556D60A957}"/>
              </a:ext>
            </a:extLst>
          </p:cNvPr>
          <p:cNvPicPr>
            <a:picLocks noChangeAspect="1"/>
          </p:cNvPicPr>
          <p:nvPr/>
        </p:nvPicPr>
        <p:blipFill>
          <a:blip r:embed="rId4"/>
          <a:stretch>
            <a:fillRect/>
          </a:stretch>
        </p:blipFill>
        <p:spPr>
          <a:xfrm>
            <a:off x="7307408" y="3753402"/>
            <a:ext cx="3253088" cy="267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4153</TotalTime>
  <Words>2239</Words>
  <Application>Microsoft Office PowerPoint</Application>
  <PresentationFormat>Widescreen</PresentationFormat>
  <Paragraphs>269</Paragraphs>
  <Slides>21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Bahnschrift SemiLight</vt:lpstr>
      <vt:lpstr>Calibri</vt:lpstr>
      <vt:lpstr>Calibri Light</vt:lpstr>
      <vt:lpstr>Consolas</vt:lpstr>
      <vt:lpstr>Open Sans</vt:lpstr>
      <vt:lpstr>Times New Roman</vt:lpstr>
      <vt:lpstr>Wingdings</vt:lpstr>
      <vt:lpstr>Office Theme</vt:lpstr>
      <vt:lpstr>Music Genre Classification</vt:lpstr>
      <vt:lpstr>AGENDA</vt:lpstr>
      <vt:lpstr>ABSTRACT </vt:lpstr>
      <vt:lpstr>ABOUT THE COMPANY</vt:lpstr>
      <vt:lpstr>INTRODUCTION </vt:lpstr>
      <vt:lpstr>PowerPoint Presentation</vt:lpstr>
      <vt:lpstr>REQUIREMENTS</vt:lpstr>
      <vt:lpstr>FEATURE EXTRACTION USING MFCCs</vt:lpstr>
      <vt:lpstr>HOW KNN ALGORITHM ACTUALLY WORKS</vt:lpstr>
      <vt:lpstr>DETAILED DESIGN </vt:lpstr>
      <vt:lpstr>IMPLEMENTATION</vt:lpstr>
      <vt:lpstr>IMPLEMENTATION</vt:lpstr>
      <vt:lpstr>RESULTS </vt:lpstr>
      <vt:lpstr>RESULTS </vt:lpstr>
      <vt:lpstr>RESULTS</vt:lpstr>
      <vt:lpstr>CONCLUSIONS</vt:lpstr>
      <vt:lpstr>LIMITATIONS</vt:lpstr>
      <vt:lpstr>FUTURE ENHANCEMENTS</vt:lpstr>
      <vt:lpstr>PowerPoint Presentation</vt:lpstr>
      <vt:lpstr>PowerPoint Presentation</vt:lpstr>
      <vt:lpstr>ANY QUESTIONS?</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1Rn19CS065_Khushi Pai</cp:lastModifiedBy>
  <cp:revision>319</cp:revision>
  <dcterms:created xsi:type="dcterms:W3CDTF">2015-10-29T14:36:38Z</dcterms:created>
  <dcterms:modified xsi:type="dcterms:W3CDTF">2022-05-24T18:03:19Z</dcterms:modified>
</cp:coreProperties>
</file>