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Bungee" panose="020B0604020202020204" charset="0"/>
      <p:regular r:id="rId18"/>
    </p:embeddedFont>
    <p:embeddedFont>
      <p:font typeface="Quicksan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21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10" Type="http://schemas.openxmlformats.org/officeDocument/2006/relationships/hyperlink" Target="p" TargetMode="External"/><Relationship Id="rId4" Type="http://schemas.openxmlformats.org/officeDocument/2006/relationships/image" Target="../media/image48.png"/><Relationship Id="rId9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1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1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sv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455" y="1028700"/>
            <a:ext cx="12281090" cy="6736945"/>
            <a:chOff x="0" y="0"/>
            <a:chExt cx="3234526" cy="17743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34526" cy="1774339"/>
            </a:xfrm>
            <a:custGeom>
              <a:avLst/>
              <a:gdLst/>
              <a:ahLst/>
              <a:cxnLst/>
              <a:rect l="l" t="t" r="r" b="b"/>
              <a:pathLst>
                <a:path w="3234526" h="1774339">
                  <a:moveTo>
                    <a:pt x="50431" y="0"/>
                  </a:moveTo>
                  <a:lnTo>
                    <a:pt x="3184094" y="0"/>
                  </a:lnTo>
                  <a:cubicBezTo>
                    <a:pt x="3211947" y="0"/>
                    <a:pt x="3234526" y="22579"/>
                    <a:pt x="3234526" y="50431"/>
                  </a:cubicBezTo>
                  <a:lnTo>
                    <a:pt x="3234526" y="1723908"/>
                  </a:lnTo>
                  <a:cubicBezTo>
                    <a:pt x="3234526" y="1751761"/>
                    <a:pt x="3211947" y="1774339"/>
                    <a:pt x="3184094" y="1774339"/>
                  </a:cubicBezTo>
                  <a:lnTo>
                    <a:pt x="50431" y="1774339"/>
                  </a:lnTo>
                  <a:cubicBezTo>
                    <a:pt x="22579" y="1774339"/>
                    <a:pt x="0" y="1751761"/>
                    <a:pt x="0" y="1723908"/>
                  </a:cubicBezTo>
                  <a:lnTo>
                    <a:pt x="0" y="50431"/>
                  </a:lnTo>
                  <a:cubicBezTo>
                    <a:pt x="0" y="22579"/>
                    <a:pt x="22579" y="0"/>
                    <a:pt x="504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34526" cy="1812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176143"/>
            <a:ext cx="18288000" cy="2809662"/>
            <a:chOff x="0" y="0"/>
            <a:chExt cx="4816593" cy="7399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739993"/>
            </a:xfrm>
            <a:custGeom>
              <a:avLst/>
              <a:gdLst/>
              <a:ahLst/>
              <a:cxnLst/>
              <a:rect l="l" t="t" r="r" b="b"/>
              <a:pathLst>
                <a:path w="4816592" h="739993">
                  <a:moveTo>
                    <a:pt x="33867" y="0"/>
                  </a:moveTo>
                  <a:lnTo>
                    <a:pt x="4782726" y="0"/>
                  </a:lnTo>
                  <a:cubicBezTo>
                    <a:pt x="4791708" y="0"/>
                    <a:pt x="4800322" y="3568"/>
                    <a:pt x="4806673" y="9919"/>
                  </a:cubicBezTo>
                  <a:cubicBezTo>
                    <a:pt x="4813024" y="16271"/>
                    <a:pt x="4816592" y="24885"/>
                    <a:pt x="4816592" y="33867"/>
                  </a:cubicBezTo>
                  <a:lnTo>
                    <a:pt x="4816592" y="706127"/>
                  </a:lnTo>
                  <a:cubicBezTo>
                    <a:pt x="4816592" y="724831"/>
                    <a:pt x="4801430" y="739993"/>
                    <a:pt x="4782726" y="739993"/>
                  </a:cubicBezTo>
                  <a:lnTo>
                    <a:pt x="33867" y="739993"/>
                  </a:lnTo>
                  <a:cubicBezTo>
                    <a:pt x="15163" y="739993"/>
                    <a:pt x="0" y="724831"/>
                    <a:pt x="0" y="706127"/>
                  </a:cubicBezTo>
                  <a:lnTo>
                    <a:pt x="0" y="33867"/>
                  </a:lnTo>
                  <a:cubicBezTo>
                    <a:pt x="0" y="15163"/>
                    <a:pt x="15163" y="0"/>
                    <a:pt x="33867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778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2908939" y="3939456"/>
            <a:ext cx="4350361" cy="5475282"/>
          </a:xfrm>
          <a:custGeom>
            <a:avLst/>
            <a:gdLst/>
            <a:ahLst/>
            <a:cxnLst/>
            <a:rect l="l" t="t" r="r" b="b"/>
            <a:pathLst>
              <a:path w="4350361" h="5475282">
                <a:moveTo>
                  <a:pt x="4350361" y="0"/>
                </a:moveTo>
                <a:lnTo>
                  <a:pt x="0" y="0"/>
                </a:lnTo>
                <a:lnTo>
                  <a:pt x="0" y="5475282"/>
                </a:lnTo>
                <a:lnTo>
                  <a:pt x="4350361" y="5475282"/>
                </a:lnTo>
                <a:lnTo>
                  <a:pt x="43503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17182" y="5838775"/>
            <a:ext cx="7253637" cy="1663801"/>
            <a:chOff x="0" y="0"/>
            <a:chExt cx="1910423" cy="4382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0423" cy="438203"/>
            </a:xfrm>
            <a:custGeom>
              <a:avLst/>
              <a:gdLst/>
              <a:ahLst/>
              <a:cxnLst/>
              <a:rect l="l" t="t" r="r" b="b"/>
              <a:pathLst>
                <a:path w="1910423" h="438203">
                  <a:moveTo>
                    <a:pt x="85385" y="0"/>
                  </a:moveTo>
                  <a:lnTo>
                    <a:pt x="1825037" y="0"/>
                  </a:lnTo>
                  <a:cubicBezTo>
                    <a:pt x="1872194" y="0"/>
                    <a:pt x="1910423" y="38228"/>
                    <a:pt x="1910423" y="85385"/>
                  </a:cubicBezTo>
                  <a:lnTo>
                    <a:pt x="1910423" y="352817"/>
                  </a:lnTo>
                  <a:cubicBezTo>
                    <a:pt x="1910423" y="375463"/>
                    <a:pt x="1901427" y="397181"/>
                    <a:pt x="1885414" y="413194"/>
                  </a:cubicBezTo>
                  <a:cubicBezTo>
                    <a:pt x="1869401" y="429207"/>
                    <a:pt x="1847683" y="438203"/>
                    <a:pt x="1825037" y="438203"/>
                  </a:cubicBezTo>
                  <a:lnTo>
                    <a:pt x="85385" y="438203"/>
                  </a:lnTo>
                  <a:cubicBezTo>
                    <a:pt x="62740" y="438203"/>
                    <a:pt x="41022" y="429207"/>
                    <a:pt x="25009" y="413194"/>
                  </a:cubicBezTo>
                  <a:cubicBezTo>
                    <a:pt x="8996" y="397181"/>
                    <a:pt x="0" y="375463"/>
                    <a:pt x="0" y="352817"/>
                  </a:cubicBezTo>
                  <a:lnTo>
                    <a:pt x="0" y="85385"/>
                  </a:lnTo>
                  <a:cubicBezTo>
                    <a:pt x="0" y="62740"/>
                    <a:pt x="8996" y="41022"/>
                    <a:pt x="25009" y="25009"/>
                  </a:cubicBezTo>
                  <a:cubicBezTo>
                    <a:pt x="41022" y="8996"/>
                    <a:pt x="62740" y="0"/>
                    <a:pt x="85385" y="0"/>
                  </a:cubicBezTo>
                  <a:close/>
                </a:path>
              </a:pathLst>
            </a:custGeom>
            <a:solidFill>
              <a:srgbClr val="F2AC3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910423" cy="504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BY:- Khushi patil(A216)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Pallavi Dangane(A246)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Anannya Londhe(A242)</a:t>
              </a:r>
            </a:p>
          </p:txBody>
        </p:sp>
      </p:grpSp>
      <p:sp>
        <p:nvSpPr>
          <p:cNvPr id="12" name="Freeform 12"/>
          <p:cNvSpPr/>
          <p:nvPr/>
        </p:nvSpPr>
        <p:spPr>
          <a:xfrm rot="-557310">
            <a:off x="14693105" y="1634918"/>
            <a:ext cx="1495997" cy="1784812"/>
          </a:xfrm>
          <a:custGeom>
            <a:avLst/>
            <a:gdLst/>
            <a:ahLst/>
            <a:cxnLst/>
            <a:rect l="l" t="t" r="r" b="b"/>
            <a:pathLst>
              <a:path w="1495997" h="1784812">
                <a:moveTo>
                  <a:pt x="0" y="0"/>
                </a:moveTo>
                <a:lnTo>
                  <a:pt x="1495997" y="0"/>
                </a:lnTo>
                <a:lnTo>
                  <a:pt x="1495997" y="1784812"/>
                </a:lnTo>
                <a:lnTo>
                  <a:pt x="0" y="1784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028700" y="5698445"/>
            <a:ext cx="5033213" cy="3559855"/>
          </a:xfrm>
          <a:custGeom>
            <a:avLst/>
            <a:gdLst/>
            <a:ahLst/>
            <a:cxnLst/>
            <a:rect l="l" t="t" r="r" b="b"/>
            <a:pathLst>
              <a:path w="5033213" h="3559855">
                <a:moveTo>
                  <a:pt x="5033213" y="0"/>
                </a:moveTo>
                <a:lnTo>
                  <a:pt x="0" y="0"/>
                </a:lnTo>
                <a:lnTo>
                  <a:pt x="0" y="3559855"/>
                </a:lnTo>
                <a:lnTo>
                  <a:pt x="5033213" y="3559855"/>
                </a:lnTo>
                <a:lnTo>
                  <a:pt x="50332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435623">
            <a:off x="1713724" y="1679958"/>
            <a:ext cx="1928525" cy="1497237"/>
          </a:xfrm>
          <a:custGeom>
            <a:avLst/>
            <a:gdLst/>
            <a:ahLst/>
            <a:cxnLst/>
            <a:rect l="l" t="t" r="r" b="b"/>
            <a:pathLst>
              <a:path w="1928525" h="1497237">
                <a:moveTo>
                  <a:pt x="0" y="0"/>
                </a:moveTo>
                <a:lnTo>
                  <a:pt x="1928525" y="0"/>
                </a:lnTo>
                <a:lnTo>
                  <a:pt x="1928525" y="1497236"/>
                </a:lnTo>
                <a:lnTo>
                  <a:pt x="0" y="1497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648981" y="-1131570"/>
            <a:ext cx="2853672" cy="3073185"/>
          </a:xfrm>
          <a:custGeom>
            <a:avLst/>
            <a:gdLst/>
            <a:ahLst/>
            <a:cxnLst/>
            <a:rect l="l" t="t" r="r" b="b"/>
            <a:pathLst>
              <a:path w="2853672" h="3073185">
                <a:moveTo>
                  <a:pt x="0" y="0"/>
                </a:moveTo>
                <a:lnTo>
                  <a:pt x="2853672" y="0"/>
                </a:lnTo>
                <a:lnTo>
                  <a:pt x="2853672" y="3073185"/>
                </a:lnTo>
                <a:lnTo>
                  <a:pt x="0" y="3073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214653" y="3186314"/>
            <a:ext cx="2429306" cy="2616176"/>
          </a:xfrm>
          <a:custGeom>
            <a:avLst/>
            <a:gdLst/>
            <a:ahLst/>
            <a:cxnLst/>
            <a:rect l="l" t="t" r="r" b="b"/>
            <a:pathLst>
              <a:path w="2429306" h="2616176">
                <a:moveTo>
                  <a:pt x="0" y="0"/>
                </a:moveTo>
                <a:lnTo>
                  <a:pt x="2429306" y="0"/>
                </a:lnTo>
                <a:lnTo>
                  <a:pt x="2429306" y="2616175"/>
                </a:lnTo>
                <a:lnTo>
                  <a:pt x="0" y="2616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679371" y="1781110"/>
            <a:ext cx="10929258" cy="391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10"/>
              </a:lnSpc>
            </a:pPr>
            <a:r>
              <a:rPr lang="en-US" sz="10567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DAILY TASK</a:t>
            </a:r>
          </a:p>
          <a:p>
            <a:pPr algn="ctr">
              <a:lnSpc>
                <a:spcPts val="9510"/>
              </a:lnSpc>
            </a:pPr>
            <a:r>
              <a:rPr lang="en-US" sz="10567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MANAGEMENT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17970690" cy="2809662"/>
            <a:chOff x="0" y="0"/>
            <a:chExt cx="4733021" cy="7399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3021" cy="739993"/>
            </a:xfrm>
            <a:custGeom>
              <a:avLst/>
              <a:gdLst/>
              <a:ahLst/>
              <a:cxnLst/>
              <a:rect l="l" t="t" r="r" b="b"/>
              <a:pathLst>
                <a:path w="4733021" h="739993">
                  <a:moveTo>
                    <a:pt x="34465" y="0"/>
                  </a:moveTo>
                  <a:lnTo>
                    <a:pt x="4698557" y="0"/>
                  </a:lnTo>
                  <a:cubicBezTo>
                    <a:pt x="4707697" y="0"/>
                    <a:pt x="4716463" y="3631"/>
                    <a:pt x="4722927" y="10094"/>
                  </a:cubicBezTo>
                  <a:cubicBezTo>
                    <a:pt x="4729390" y="16558"/>
                    <a:pt x="4733021" y="25324"/>
                    <a:pt x="4733021" y="34465"/>
                  </a:cubicBezTo>
                  <a:lnTo>
                    <a:pt x="4733021" y="705529"/>
                  </a:lnTo>
                  <a:cubicBezTo>
                    <a:pt x="4733021" y="714669"/>
                    <a:pt x="4729390" y="723436"/>
                    <a:pt x="4722927" y="729899"/>
                  </a:cubicBezTo>
                  <a:cubicBezTo>
                    <a:pt x="4716463" y="736362"/>
                    <a:pt x="4707697" y="739993"/>
                    <a:pt x="4698557" y="739993"/>
                  </a:cubicBezTo>
                  <a:lnTo>
                    <a:pt x="34465" y="739993"/>
                  </a:lnTo>
                  <a:cubicBezTo>
                    <a:pt x="25324" y="739993"/>
                    <a:pt x="16558" y="736362"/>
                    <a:pt x="10094" y="729899"/>
                  </a:cubicBezTo>
                  <a:cubicBezTo>
                    <a:pt x="3631" y="723436"/>
                    <a:pt x="0" y="714669"/>
                    <a:pt x="0" y="705529"/>
                  </a:cubicBezTo>
                  <a:lnTo>
                    <a:pt x="0" y="34465"/>
                  </a:lnTo>
                  <a:cubicBezTo>
                    <a:pt x="0" y="25324"/>
                    <a:pt x="3631" y="16558"/>
                    <a:pt x="10094" y="10094"/>
                  </a:cubicBezTo>
                  <a:cubicBezTo>
                    <a:pt x="16558" y="3631"/>
                    <a:pt x="25324" y="0"/>
                    <a:pt x="34465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33021" cy="778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083643" y="-1732711"/>
            <a:ext cx="3217892" cy="3465422"/>
          </a:xfrm>
          <a:custGeom>
            <a:avLst/>
            <a:gdLst/>
            <a:ahLst/>
            <a:cxnLst/>
            <a:rect l="l" t="t" r="r" b="b"/>
            <a:pathLst>
              <a:path w="3217892" h="3465422">
                <a:moveTo>
                  <a:pt x="0" y="0"/>
                </a:moveTo>
                <a:lnTo>
                  <a:pt x="3217892" y="0"/>
                </a:lnTo>
                <a:lnTo>
                  <a:pt x="3217892" y="3465422"/>
                </a:lnTo>
                <a:lnTo>
                  <a:pt x="0" y="346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41352" y="8297958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3" y="0"/>
                </a:lnTo>
                <a:lnTo>
                  <a:pt x="2460183" y="2649428"/>
                </a:lnTo>
                <a:lnTo>
                  <a:pt x="0" y="2649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18128" y="3088299"/>
            <a:ext cx="2669252" cy="5999718"/>
          </a:xfrm>
          <a:custGeom>
            <a:avLst/>
            <a:gdLst/>
            <a:ahLst/>
            <a:cxnLst/>
            <a:rect l="l" t="t" r="r" b="b"/>
            <a:pathLst>
              <a:path w="2669252" h="5999718">
                <a:moveTo>
                  <a:pt x="0" y="0"/>
                </a:moveTo>
                <a:lnTo>
                  <a:pt x="2669252" y="0"/>
                </a:lnTo>
                <a:lnTo>
                  <a:pt x="2669252" y="5999718"/>
                </a:lnTo>
                <a:lnTo>
                  <a:pt x="0" y="59997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477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47568" y="76200"/>
            <a:ext cx="13389517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Proposed Design Improvement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7939" y="3687858"/>
            <a:ext cx="4928108" cy="426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354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The scheduling section integrates task deadlines with a calendar view, helping users visualize their daily schedule and plan their tasks more effectively.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7632" y="3735483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3.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17970690" cy="2809662"/>
            <a:chOff x="0" y="0"/>
            <a:chExt cx="4733021" cy="7399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3021" cy="739993"/>
            </a:xfrm>
            <a:custGeom>
              <a:avLst/>
              <a:gdLst/>
              <a:ahLst/>
              <a:cxnLst/>
              <a:rect l="l" t="t" r="r" b="b"/>
              <a:pathLst>
                <a:path w="4733021" h="739993">
                  <a:moveTo>
                    <a:pt x="34465" y="0"/>
                  </a:moveTo>
                  <a:lnTo>
                    <a:pt x="4698557" y="0"/>
                  </a:lnTo>
                  <a:cubicBezTo>
                    <a:pt x="4707697" y="0"/>
                    <a:pt x="4716463" y="3631"/>
                    <a:pt x="4722927" y="10094"/>
                  </a:cubicBezTo>
                  <a:cubicBezTo>
                    <a:pt x="4729390" y="16558"/>
                    <a:pt x="4733021" y="25324"/>
                    <a:pt x="4733021" y="34465"/>
                  </a:cubicBezTo>
                  <a:lnTo>
                    <a:pt x="4733021" y="705529"/>
                  </a:lnTo>
                  <a:cubicBezTo>
                    <a:pt x="4733021" y="714669"/>
                    <a:pt x="4729390" y="723436"/>
                    <a:pt x="4722927" y="729899"/>
                  </a:cubicBezTo>
                  <a:cubicBezTo>
                    <a:pt x="4716463" y="736362"/>
                    <a:pt x="4707697" y="739993"/>
                    <a:pt x="4698557" y="739993"/>
                  </a:cubicBezTo>
                  <a:lnTo>
                    <a:pt x="34465" y="739993"/>
                  </a:lnTo>
                  <a:cubicBezTo>
                    <a:pt x="25324" y="739993"/>
                    <a:pt x="16558" y="736362"/>
                    <a:pt x="10094" y="729899"/>
                  </a:cubicBezTo>
                  <a:cubicBezTo>
                    <a:pt x="3631" y="723436"/>
                    <a:pt x="0" y="714669"/>
                    <a:pt x="0" y="705529"/>
                  </a:cubicBezTo>
                  <a:lnTo>
                    <a:pt x="0" y="34465"/>
                  </a:lnTo>
                  <a:cubicBezTo>
                    <a:pt x="0" y="25324"/>
                    <a:pt x="3631" y="16558"/>
                    <a:pt x="10094" y="10094"/>
                  </a:cubicBezTo>
                  <a:cubicBezTo>
                    <a:pt x="16558" y="3631"/>
                    <a:pt x="25324" y="0"/>
                    <a:pt x="34465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33021" cy="778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921345" y="-1268958"/>
            <a:ext cx="3217892" cy="3465422"/>
          </a:xfrm>
          <a:custGeom>
            <a:avLst/>
            <a:gdLst/>
            <a:ahLst/>
            <a:cxnLst/>
            <a:rect l="l" t="t" r="r" b="b"/>
            <a:pathLst>
              <a:path w="3217892" h="3465422">
                <a:moveTo>
                  <a:pt x="0" y="0"/>
                </a:moveTo>
                <a:lnTo>
                  <a:pt x="3217892" y="0"/>
                </a:lnTo>
                <a:lnTo>
                  <a:pt x="3217892" y="3465423"/>
                </a:lnTo>
                <a:lnTo>
                  <a:pt x="0" y="3465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79054" y="8328391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3" y="0"/>
                </a:lnTo>
                <a:lnTo>
                  <a:pt x="2460183" y="2649428"/>
                </a:lnTo>
                <a:lnTo>
                  <a:pt x="0" y="2649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442252" y="2564460"/>
            <a:ext cx="3208617" cy="6693840"/>
          </a:xfrm>
          <a:custGeom>
            <a:avLst/>
            <a:gdLst/>
            <a:ahLst/>
            <a:cxnLst/>
            <a:rect l="l" t="t" r="r" b="b"/>
            <a:pathLst>
              <a:path w="3208617" h="6693840">
                <a:moveTo>
                  <a:pt x="0" y="0"/>
                </a:moveTo>
                <a:lnTo>
                  <a:pt x="3208618" y="0"/>
                </a:lnTo>
                <a:lnTo>
                  <a:pt x="3208618" y="6693840"/>
                </a:lnTo>
                <a:lnTo>
                  <a:pt x="0" y="66938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992113" y="76200"/>
            <a:ext cx="12626594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Proposed Design Improvement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14758" y="3771261"/>
            <a:ext cx="3992913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354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notification section is detailed, providing updates on task progress, messages, and other relevant events within the app.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7632" y="3818886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17970690" cy="2809662"/>
            <a:chOff x="0" y="0"/>
            <a:chExt cx="4733021" cy="7399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3021" cy="739993"/>
            </a:xfrm>
            <a:custGeom>
              <a:avLst/>
              <a:gdLst/>
              <a:ahLst/>
              <a:cxnLst/>
              <a:rect l="l" t="t" r="r" b="b"/>
              <a:pathLst>
                <a:path w="4733021" h="739993">
                  <a:moveTo>
                    <a:pt x="34465" y="0"/>
                  </a:moveTo>
                  <a:lnTo>
                    <a:pt x="4698557" y="0"/>
                  </a:lnTo>
                  <a:cubicBezTo>
                    <a:pt x="4707697" y="0"/>
                    <a:pt x="4716463" y="3631"/>
                    <a:pt x="4722927" y="10094"/>
                  </a:cubicBezTo>
                  <a:cubicBezTo>
                    <a:pt x="4729390" y="16558"/>
                    <a:pt x="4733021" y="25324"/>
                    <a:pt x="4733021" y="34465"/>
                  </a:cubicBezTo>
                  <a:lnTo>
                    <a:pt x="4733021" y="705529"/>
                  </a:lnTo>
                  <a:cubicBezTo>
                    <a:pt x="4733021" y="714669"/>
                    <a:pt x="4729390" y="723436"/>
                    <a:pt x="4722927" y="729899"/>
                  </a:cubicBezTo>
                  <a:cubicBezTo>
                    <a:pt x="4716463" y="736362"/>
                    <a:pt x="4707697" y="739993"/>
                    <a:pt x="4698557" y="739993"/>
                  </a:cubicBezTo>
                  <a:lnTo>
                    <a:pt x="34465" y="739993"/>
                  </a:lnTo>
                  <a:cubicBezTo>
                    <a:pt x="25324" y="739993"/>
                    <a:pt x="16558" y="736362"/>
                    <a:pt x="10094" y="729899"/>
                  </a:cubicBezTo>
                  <a:cubicBezTo>
                    <a:pt x="3631" y="723436"/>
                    <a:pt x="0" y="714669"/>
                    <a:pt x="0" y="705529"/>
                  </a:cubicBezTo>
                  <a:lnTo>
                    <a:pt x="0" y="34465"/>
                  </a:lnTo>
                  <a:cubicBezTo>
                    <a:pt x="0" y="25324"/>
                    <a:pt x="3631" y="16558"/>
                    <a:pt x="10094" y="10094"/>
                  </a:cubicBezTo>
                  <a:cubicBezTo>
                    <a:pt x="16558" y="3631"/>
                    <a:pt x="25324" y="0"/>
                    <a:pt x="34465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33021" cy="778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81497" y="-1122008"/>
            <a:ext cx="3217892" cy="3465422"/>
          </a:xfrm>
          <a:custGeom>
            <a:avLst/>
            <a:gdLst/>
            <a:ahLst/>
            <a:cxnLst/>
            <a:rect l="l" t="t" r="r" b="b"/>
            <a:pathLst>
              <a:path w="3217892" h="3465422">
                <a:moveTo>
                  <a:pt x="0" y="0"/>
                </a:moveTo>
                <a:lnTo>
                  <a:pt x="3217893" y="0"/>
                </a:lnTo>
                <a:lnTo>
                  <a:pt x="3217893" y="3465422"/>
                </a:lnTo>
                <a:lnTo>
                  <a:pt x="0" y="346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39206" y="8279170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4" y="0"/>
                </a:lnTo>
                <a:lnTo>
                  <a:pt x="2460184" y="2649429"/>
                </a:lnTo>
                <a:lnTo>
                  <a:pt x="0" y="2649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08109" y="2125017"/>
            <a:ext cx="3242510" cy="7351681"/>
          </a:xfrm>
          <a:custGeom>
            <a:avLst/>
            <a:gdLst/>
            <a:ahLst/>
            <a:cxnLst/>
            <a:rect l="l" t="t" r="r" b="b"/>
            <a:pathLst>
              <a:path w="3242510" h="7351681">
                <a:moveTo>
                  <a:pt x="0" y="0"/>
                </a:moveTo>
                <a:lnTo>
                  <a:pt x="3242510" y="0"/>
                </a:lnTo>
                <a:lnTo>
                  <a:pt x="3242510" y="7351681"/>
                </a:lnTo>
                <a:lnTo>
                  <a:pt x="0" y="73516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84085"/>
            <a:ext cx="12774257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Proposed Design Improvement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25852" y="3400557"/>
            <a:ext cx="3869861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354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"Create New Task" feature includes an option to add team members, making it easier to assign tasks directly within the app.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448182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5.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17970690" cy="2809662"/>
            <a:chOff x="0" y="0"/>
            <a:chExt cx="4733021" cy="7399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3021" cy="739993"/>
            </a:xfrm>
            <a:custGeom>
              <a:avLst/>
              <a:gdLst/>
              <a:ahLst/>
              <a:cxnLst/>
              <a:rect l="l" t="t" r="r" b="b"/>
              <a:pathLst>
                <a:path w="4733021" h="739993">
                  <a:moveTo>
                    <a:pt x="34465" y="0"/>
                  </a:moveTo>
                  <a:lnTo>
                    <a:pt x="4698557" y="0"/>
                  </a:lnTo>
                  <a:cubicBezTo>
                    <a:pt x="4707697" y="0"/>
                    <a:pt x="4716463" y="3631"/>
                    <a:pt x="4722927" y="10094"/>
                  </a:cubicBezTo>
                  <a:cubicBezTo>
                    <a:pt x="4729390" y="16558"/>
                    <a:pt x="4733021" y="25324"/>
                    <a:pt x="4733021" y="34465"/>
                  </a:cubicBezTo>
                  <a:lnTo>
                    <a:pt x="4733021" y="705529"/>
                  </a:lnTo>
                  <a:cubicBezTo>
                    <a:pt x="4733021" y="714669"/>
                    <a:pt x="4729390" y="723436"/>
                    <a:pt x="4722927" y="729899"/>
                  </a:cubicBezTo>
                  <a:cubicBezTo>
                    <a:pt x="4716463" y="736362"/>
                    <a:pt x="4707697" y="739993"/>
                    <a:pt x="4698557" y="739993"/>
                  </a:cubicBezTo>
                  <a:lnTo>
                    <a:pt x="34465" y="739993"/>
                  </a:lnTo>
                  <a:cubicBezTo>
                    <a:pt x="25324" y="739993"/>
                    <a:pt x="16558" y="736362"/>
                    <a:pt x="10094" y="729899"/>
                  </a:cubicBezTo>
                  <a:cubicBezTo>
                    <a:pt x="3631" y="723436"/>
                    <a:pt x="0" y="714669"/>
                    <a:pt x="0" y="705529"/>
                  </a:cubicBezTo>
                  <a:lnTo>
                    <a:pt x="0" y="34465"/>
                  </a:lnTo>
                  <a:cubicBezTo>
                    <a:pt x="0" y="25324"/>
                    <a:pt x="3631" y="16558"/>
                    <a:pt x="10094" y="10094"/>
                  </a:cubicBezTo>
                  <a:cubicBezTo>
                    <a:pt x="16558" y="3631"/>
                    <a:pt x="25324" y="0"/>
                    <a:pt x="34465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33021" cy="778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650354" y="-1122008"/>
            <a:ext cx="3217892" cy="3465422"/>
          </a:xfrm>
          <a:custGeom>
            <a:avLst/>
            <a:gdLst/>
            <a:ahLst/>
            <a:cxnLst/>
            <a:rect l="l" t="t" r="r" b="b"/>
            <a:pathLst>
              <a:path w="3217892" h="3465422">
                <a:moveTo>
                  <a:pt x="0" y="0"/>
                </a:moveTo>
                <a:lnTo>
                  <a:pt x="3217892" y="0"/>
                </a:lnTo>
                <a:lnTo>
                  <a:pt x="3217892" y="3465422"/>
                </a:lnTo>
                <a:lnTo>
                  <a:pt x="0" y="346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08063" y="8229949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3" y="0"/>
                </a:lnTo>
                <a:lnTo>
                  <a:pt x="2460183" y="2649429"/>
                </a:lnTo>
                <a:lnTo>
                  <a:pt x="0" y="2649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7501" y="2814149"/>
            <a:ext cx="3400789" cy="6444151"/>
          </a:xfrm>
          <a:custGeom>
            <a:avLst/>
            <a:gdLst/>
            <a:ahLst/>
            <a:cxnLst/>
            <a:rect l="l" t="t" r="r" b="b"/>
            <a:pathLst>
              <a:path w="3400789" h="6444151">
                <a:moveTo>
                  <a:pt x="0" y="0"/>
                </a:moveTo>
                <a:lnTo>
                  <a:pt x="3400788" y="0"/>
                </a:lnTo>
                <a:lnTo>
                  <a:pt x="3400788" y="6444151"/>
                </a:lnTo>
                <a:lnTo>
                  <a:pt x="0" y="64441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85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41657" y="243535"/>
            <a:ext cx="12035944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Proposed Design improvement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02800" y="3429349"/>
            <a:ext cx="4091354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354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"Profile" screen allows for personalized account management, including privacy settings, password management, and a logout option.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476974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6.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6721" y="4192080"/>
            <a:ext cx="14926206" cy="2157266"/>
            <a:chOff x="0" y="0"/>
            <a:chExt cx="3933769" cy="568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33769" cy="568543"/>
            </a:xfrm>
            <a:custGeom>
              <a:avLst/>
              <a:gdLst/>
              <a:ahLst/>
              <a:cxnLst/>
              <a:rect l="l" t="t" r="r" b="b"/>
              <a:pathLst>
                <a:path w="3933769" h="568543">
                  <a:moveTo>
                    <a:pt x="51868" y="0"/>
                  </a:moveTo>
                  <a:lnTo>
                    <a:pt x="3881901" y="0"/>
                  </a:lnTo>
                  <a:cubicBezTo>
                    <a:pt x="3910547" y="0"/>
                    <a:pt x="3933769" y="23222"/>
                    <a:pt x="3933769" y="51868"/>
                  </a:cubicBezTo>
                  <a:lnTo>
                    <a:pt x="3933769" y="516675"/>
                  </a:lnTo>
                  <a:cubicBezTo>
                    <a:pt x="3933769" y="545321"/>
                    <a:pt x="3910547" y="568543"/>
                    <a:pt x="3881901" y="568543"/>
                  </a:cubicBezTo>
                  <a:lnTo>
                    <a:pt x="51868" y="568543"/>
                  </a:lnTo>
                  <a:cubicBezTo>
                    <a:pt x="23222" y="568543"/>
                    <a:pt x="0" y="545321"/>
                    <a:pt x="0" y="516675"/>
                  </a:cubicBezTo>
                  <a:lnTo>
                    <a:pt x="0" y="51868"/>
                  </a:lnTo>
                  <a:cubicBezTo>
                    <a:pt x="0" y="23222"/>
                    <a:pt x="23222" y="0"/>
                    <a:pt x="518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33769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26721" y="4192080"/>
            <a:ext cx="7020548" cy="2157266"/>
            <a:chOff x="0" y="0"/>
            <a:chExt cx="1850250" cy="568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50250" cy="568543"/>
            </a:xfrm>
            <a:custGeom>
              <a:avLst/>
              <a:gdLst/>
              <a:ahLst/>
              <a:cxnLst/>
              <a:rect l="l" t="t" r="r" b="b"/>
              <a:pathLst>
                <a:path w="1850250" h="568543">
                  <a:moveTo>
                    <a:pt x="110275" y="0"/>
                  </a:moveTo>
                  <a:lnTo>
                    <a:pt x="1739975" y="0"/>
                  </a:lnTo>
                  <a:cubicBezTo>
                    <a:pt x="1769222" y="0"/>
                    <a:pt x="1797271" y="11618"/>
                    <a:pt x="1817951" y="32299"/>
                  </a:cubicBezTo>
                  <a:cubicBezTo>
                    <a:pt x="1838632" y="52979"/>
                    <a:pt x="1850250" y="81028"/>
                    <a:pt x="1850250" y="110275"/>
                  </a:cubicBezTo>
                  <a:lnTo>
                    <a:pt x="1850250" y="458268"/>
                  </a:lnTo>
                  <a:cubicBezTo>
                    <a:pt x="1850250" y="487514"/>
                    <a:pt x="1838632" y="515563"/>
                    <a:pt x="1817951" y="536244"/>
                  </a:cubicBezTo>
                  <a:cubicBezTo>
                    <a:pt x="1797271" y="556925"/>
                    <a:pt x="1769222" y="568543"/>
                    <a:pt x="1739975" y="568543"/>
                  </a:cubicBezTo>
                  <a:lnTo>
                    <a:pt x="110275" y="568543"/>
                  </a:lnTo>
                  <a:cubicBezTo>
                    <a:pt x="81028" y="568543"/>
                    <a:pt x="52979" y="556925"/>
                    <a:pt x="32299" y="536244"/>
                  </a:cubicBezTo>
                  <a:cubicBezTo>
                    <a:pt x="11618" y="515563"/>
                    <a:pt x="0" y="487514"/>
                    <a:pt x="0" y="458268"/>
                  </a:cubicBezTo>
                  <a:lnTo>
                    <a:pt x="0" y="110275"/>
                  </a:lnTo>
                  <a:cubicBezTo>
                    <a:pt x="0" y="81028"/>
                    <a:pt x="11618" y="52979"/>
                    <a:pt x="32299" y="32299"/>
                  </a:cubicBezTo>
                  <a:cubicBezTo>
                    <a:pt x="52979" y="11618"/>
                    <a:pt x="81028" y="0"/>
                    <a:pt x="1102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50250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26721" y="4192080"/>
            <a:ext cx="7258752" cy="2157266"/>
            <a:chOff x="0" y="0"/>
            <a:chExt cx="1913028" cy="5685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028" cy="568543"/>
            </a:xfrm>
            <a:custGeom>
              <a:avLst/>
              <a:gdLst/>
              <a:ahLst/>
              <a:cxnLst/>
              <a:rect l="l" t="t" r="r" b="b"/>
              <a:pathLst>
                <a:path w="1913028" h="568543">
                  <a:moveTo>
                    <a:pt x="106656" y="0"/>
                  </a:moveTo>
                  <a:lnTo>
                    <a:pt x="1806372" y="0"/>
                  </a:lnTo>
                  <a:cubicBezTo>
                    <a:pt x="1865276" y="0"/>
                    <a:pt x="1913028" y="47752"/>
                    <a:pt x="1913028" y="106656"/>
                  </a:cubicBezTo>
                  <a:lnTo>
                    <a:pt x="1913028" y="461886"/>
                  </a:lnTo>
                  <a:cubicBezTo>
                    <a:pt x="1913028" y="490173"/>
                    <a:pt x="1901791" y="517302"/>
                    <a:pt x="1881789" y="537304"/>
                  </a:cubicBezTo>
                  <a:cubicBezTo>
                    <a:pt x="1861787" y="557306"/>
                    <a:pt x="1834659" y="568543"/>
                    <a:pt x="1806372" y="568543"/>
                  </a:cubicBezTo>
                  <a:lnTo>
                    <a:pt x="106656" y="568543"/>
                  </a:lnTo>
                  <a:cubicBezTo>
                    <a:pt x="78369" y="568543"/>
                    <a:pt x="51241" y="557306"/>
                    <a:pt x="31239" y="537304"/>
                  </a:cubicBezTo>
                  <a:cubicBezTo>
                    <a:pt x="11237" y="517302"/>
                    <a:pt x="0" y="490173"/>
                    <a:pt x="0" y="461886"/>
                  </a:cubicBezTo>
                  <a:lnTo>
                    <a:pt x="0" y="106656"/>
                  </a:lnTo>
                  <a:cubicBezTo>
                    <a:pt x="0" y="78369"/>
                    <a:pt x="11237" y="51241"/>
                    <a:pt x="31239" y="31239"/>
                  </a:cubicBezTo>
                  <a:cubicBezTo>
                    <a:pt x="51241" y="11237"/>
                    <a:pt x="78369" y="0"/>
                    <a:pt x="106656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13028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26721" y="6562244"/>
            <a:ext cx="14926206" cy="2157266"/>
            <a:chOff x="0" y="0"/>
            <a:chExt cx="3933769" cy="5685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933769" cy="568543"/>
            </a:xfrm>
            <a:custGeom>
              <a:avLst/>
              <a:gdLst/>
              <a:ahLst/>
              <a:cxnLst/>
              <a:rect l="l" t="t" r="r" b="b"/>
              <a:pathLst>
                <a:path w="3933769" h="568543">
                  <a:moveTo>
                    <a:pt x="51868" y="0"/>
                  </a:moveTo>
                  <a:lnTo>
                    <a:pt x="3881901" y="0"/>
                  </a:lnTo>
                  <a:cubicBezTo>
                    <a:pt x="3910547" y="0"/>
                    <a:pt x="3933769" y="23222"/>
                    <a:pt x="3933769" y="51868"/>
                  </a:cubicBezTo>
                  <a:lnTo>
                    <a:pt x="3933769" y="516675"/>
                  </a:lnTo>
                  <a:cubicBezTo>
                    <a:pt x="3933769" y="545321"/>
                    <a:pt x="3910547" y="568543"/>
                    <a:pt x="3881901" y="568543"/>
                  </a:cubicBezTo>
                  <a:lnTo>
                    <a:pt x="51868" y="568543"/>
                  </a:lnTo>
                  <a:cubicBezTo>
                    <a:pt x="23222" y="568543"/>
                    <a:pt x="0" y="545321"/>
                    <a:pt x="0" y="516675"/>
                  </a:cubicBezTo>
                  <a:lnTo>
                    <a:pt x="0" y="51868"/>
                  </a:lnTo>
                  <a:cubicBezTo>
                    <a:pt x="0" y="23222"/>
                    <a:pt x="23222" y="0"/>
                    <a:pt x="518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933769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85472" y="6562244"/>
            <a:ext cx="7667455" cy="2157266"/>
            <a:chOff x="0" y="0"/>
            <a:chExt cx="2020741" cy="5685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741" cy="568543"/>
            </a:xfrm>
            <a:custGeom>
              <a:avLst/>
              <a:gdLst/>
              <a:ahLst/>
              <a:cxnLst/>
              <a:rect l="l" t="t" r="r" b="b"/>
              <a:pathLst>
                <a:path w="2020741" h="568543">
                  <a:moveTo>
                    <a:pt x="100971" y="0"/>
                  </a:moveTo>
                  <a:lnTo>
                    <a:pt x="1919770" y="0"/>
                  </a:lnTo>
                  <a:cubicBezTo>
                    <a:pt x="1946549" y="0"/>
                    <a:pt x="1972231" y="10638"/>
                    <a:pt x="1991167" y="29574"/>
                  </a:cubicBezTo>
                  <a:cubicBezTo>
                    <a:pt x="2010103" y="48510"/>
                    <a:pt x="2020741" y="74192"/>
                    <a:pt x="2020741" y="100971"/>
                  </a:cubicBezTo>
                  <a:lnTo>
                    <a:pt x="2020741" y="467572"/>
                  </a:lnTo>
                  <a:cubicBezTo>
                    <a:pt x="2020741" y="523336"/>
                    <a:pt x="1975535" y="568543"/>
                    <a:pt x="1919770" y="568543"/>
                  </a:cubicBezTo>
                  <a:lnTo>
                    <a:pt x="100971" y="568543"/>
                  </a:lnTo>
                  <a:cubicBezTo>
                    <a:pt x="45206" y="568543"/>
                    <a:pt x="0" y="523336"/>
                    <a:pt x="0" y="467572"/>
                  </a:cubicBezTo>
                  <a:lnTo>
                    <a:pt x="0" y="100971"/>
                  </a:lnTo>
                  <a:cubicBezTo>
                    <a:pt x="0" y="45206"/>
                    <a:pt x="45206" y="0"/>
                    <a:pt x="100971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20741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35073" y="4779066"/>
            <a:ext cx="983295" cy="98329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316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Bungee"/>
                  <a:ea typeface="Bungee"/>
                  <a:cs typeface="Bungee"/>
                  <a:sym typeface="Bungee"/>
                </a:rPr>
                <a:t>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693825" y="4779066"/>
            <a:ext cx="983295" cy="98329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Bungee"/>
                  <a:ea typeface="Bungee"/>
                  <a:cs typeface="Bungee"/>
                  <a:sym typeface="Bungee"/>
                </a:rPr>
                <a:t>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693825" y="7149229"/>
            <a:ext cx="983295" cy="98329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3163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Bungee"/>
                  <a:ea typeface="Bungee"/>
                  <a:cs typeface="Bungee"/>
                  <a:sym typeface="Bungee"/>
                </a:rPr>
                <a:t>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61365" y="7149229"/>
            <a:ext cx="983295" cy="98329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Bungee"/>
                  <a:ea typeface="Bungee"/>
                  <a:cs typeface="Bungee"/>
                  <a:sym typeface="Bungee"/>
                </a:rPr>
                <a:t>3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463585">
            <a:off x="16093731" y="7816827"/>
            <a:ext cx="2895323" cy="4114800"/>
          </a:xfrm>
          <a:custGeom>
            <a:avLst/>
            <a:gdLst/>
            <a:ahLst/>
            <a:cxnLst/>
            <a:rect l="l" t="t" r="r" b="b"/>
            <a:pathLst>
              <a:path w="2895323" h="4114800">
                <a:moveTo>
                  <a:pt x="0" y="0"/>
                </a:moveTo>
                <a:lnTo>
                  <a:pt x="2895323" y="0"/>
                </a:lnTo>
                <a:lnTo>
                  <a:pt x="28953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637220">
            <a:off x="1070167" y="549281"/>
            <a:ext cx="2320537" cy="2768537"/>
          </a:xfrm>
          <a:custGeom>
            <a:avLst/>
            <a:gdLst/>
            <a:ahLst/>
            <a:cxnLst/>
            <a:rect l="l" t="t" r="r" b="b"/>
            <a:pathLst>
              <a:path w="2320537" h="2768537">
                <a:moveTo>
                  <a:pt x="0" y="0"/>
                </a:moveTo>
                <a:lnTo>
                  <a:pt x="2320537" y="0"/>
                </a:lnTo>
                <a:lnTo>
                  <a:pt x="2320537" y="2768537"/>
                </a:lnTo>
                <a:lnTo>
                  <a:pt x="0" y="276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400740" y="1972466"/>
            <a:ext cx="11486520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72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Impact of Redesign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268478" y="4686208"/>
            <a:ext cx="4575237" cy="118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Enhances task tracking and reduces missed updates.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605137" y="4686208"/>
            <a:ext cx="4828126" cy="118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Improves team communication by highlighting key changes.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999784" y="7056371"/>
            <a:ext cx="5112625" cy="118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Increases productivity by keeping users focused on important tasks.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099360" y="7168279"/>
            <a:ext cx="5839680" cy="797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Minimizes delays and errors by ensuring timely information flow.</a:t>
            </a:r>
          </a:p>
        </p:txBody>
      </p:sp>
      <p:sp>
        <p:nvSpPr>
          <p:cNvPr id="36" name="Freeform 36"/>
          <p:cNvSpPr/>
          <p:nvPr/>
        </p:nvSpPr>
        <p:spPr>
          <a:xfrm>
            <a:off x="15049008" y="1028521"/>
            <a:ext cx="2210292" cy="2380314"/>
          </a:xfrm>
          <a:custGeom>
            <a:avLst/>
            <a:gdLst/>
            <a:ahLst/>
            <a:cxnLst/>
            <a:rect l="l" t="t" r="r" b="b"/>
            <a:pathLst>
              <a:path w="2210292" h="2380314">
                <a:moveTo>
                  <a:pt x="0" y="0"/>
                </a:moveTo>
                <a:lnTo>
                  <a:pt x="2210292" y="0"/>
                </a:lnTo>
                <a:lnTo>
                  <a:pt x="2210292" y="2380315"/>
                </a:lnTo>
                <a:lnTo>
                  <a:pt x="0" y="2380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5436995" y="9096843"/>
            <a:ext cx="2210292" cy="2380314"/>
          </a:xfrm>
          <a:custGeom>
            <a:avLst/>
            <a:gdLst/>
            <a:ahLst/>
            <a:cxnLst/>
            <a:rect l="l" t="t" r="r" b="b"/>
            <a:pathLst>
              <a:path w="2210292" h="2380314">
                <a:moveTo>
                  <a:pt x="0" y="0"/>
                </a:moveTo>
                <a:lnTo>
                  <a:pt x="2210292" y="0"/>
                </a:lnTo>
                <a:lnTo>
                  <a:pt x="2210292" y="2380314"/>
                </a:lnTo>
                <a:lnTo>
                  <a:pt x="0" y="2380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03101" y="4108704"/>
            <a:ext cx="6556199" cy="5149596"/>
          </a:xfrm>
          <a:custGeom>
            <a:avLst/>
            <a:gdLst/>
            <a:ahLst/>
            <a:cxnLst/>
            <a:rect l="l" t="t" r="r" b="b"/>
            <a:pathLst>
              <a:path w="6556199" h="5149596">
                <a:moveTo>
                  <a:pt x="0" y="0"/>
                </a:moveTo>
                <a:lnTo>
                  <a:pt x="6556199" y="0"/>
                </a:lnTo>
                <a:lnTo>
                  <a:pt x="6556199" y="5149596"/>
                </a:lnTo>
                <a:lnTo>
                  <a:pt x="0" y="5149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84932" y="1028700"/>
            <a:ext cx="2168778" cy="2242568"/>
          </a:xfrm>
          <a:custGeom>
            <a:avLst/>
            <a:gdLst/>
            <a:ahLst/>
            <a:cxnLst/>
            <a:rect l="l" t="t" r="r" b="b"/>
            <a:pathLst>
              <a:path w="2168778" h="2242568">
                <a:moveTo>
                  <a:pt x="0" y="0"/>
                </a:moveTo>
                <a:lnTo>
                  <a:pt x="2168778" y="0"/>
                </a:lnTo>
                <a:lnTo>
                  <a:pt x="2168778" y="2242568"/>
                </a:lnTo>
                <a:lnTo>
                  <a:pt x="0" y="2242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64087" r="-224693" b="-25342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35963" y="1725882"/>
            <a:ext cx="2210292" cy="2380314"/>
          </a:xfrm>
          <a:custGeom>
            <a:avLst/>
            <a:gdLst/>
            <a:ahLst/>
            <a:cxnLst/>
            <a:rect l="l" t="t" r="r" b="b"/>
            <a:pathLst>
              <a:path w="2210292" h="2380314">
                <a:moveTo>
                  <a:pt x="0" y="0"/>
                </a:moveTo>
                <a:lnTo>
                  <a:pt x="2210291" y="0"/>
                </a:lnTo>
                <a:lnTo>
                  <a:pt x="2210291" y="2380314"/>
                </a:lnTo>
                <a:lnTo>
                  <a:pt x="0" y="2380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105146" y="5143500"/>
            <a:ext cx="2210292" cy="2380314"/>
          </a:xfrm>
          <a:custGeom>
            <a:avLst/>
            <a:gdLst/>
            <a:ahLst/>
            <a:cxnLst/>
            <a:rect l="l" t="t" r="r" b="b"/>
            <a:pathLst>
              <a:path w="2210292" h="2380314">
                <a:moveTo>
                  <a:pt x="0" y="0"/>
                </a:moveTo>
                <a:lnTo>
                  <a:pt x="2210292" y="0"/>
                </a:lnTo>
                <a:lnTo>
                  <a:pt x="2210292" y="2380314"/>
                </a:lnTo>
                <a:lnTo>
                  <a:pt x="0" y="23803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53229" y="2373114"/>
            <a:ext cx="7556349" cy="115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dirty="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3376" y="3509663"/>
            <a:ext cx="7190771" cy="344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b="1" dirty="0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redesign of the app enhances task management by integrating communication, detailed notifications, and efficient scheduling, providing a more streamlined, user-friendly experience that improves productivity and collaboration.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FC0FF-6D15-844A-B166-779DE96E40D3}"/>
              </a:ext>
            </a:extLst>
          </p:cNvPr>
          <p:cNvSpPr txBox="1"/>
          <p:nvPr/>
        </p:nvSpPr>
        <p:spPr>
          <a:xfrm>
            <a:off x="1132185" y="7311051"/>
            <a:ext cx="9697064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1800" dirty="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Link of prototype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71913-F4F0-7FA6-98A9-21F96BA08895}"/>
              </a:ext>
            </a:extLst>
          </p:cNvPr>
          <p:cNvSpPr txBox="1"/>
          <p:nvPr/>
        </p:nvSpPr>
        <p:spPr>
          <a:xfrm>
            <a:off x="1105146" y="8522915"/>
            <a:ext cx="9697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0" action="ppaction://hlinkfile"/>
              </a:rPr>
              <a:t>https://www.figma.com/design/ndNkNCjxpXrzIjdRDGx5m9/DayTask---Task-Management-App-UI-Kit-(Community)?node-id=0-1&amp;node-type=canvas&amp;t=sow1zh3iAx9yHkAn-0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29889" y="2254469"/>
            <a:ext cx="9028222" cy="5778062"/>
          </a:xfrm>
          <a:custGeom>
            <a:avLst/>
            <a:gdLst/>
            <a:ahLst/>
            <a:cxnLst/>
            <a:rect l="l" t="t" r="r" b="b"/>
            <a:pathLst>
              <a:path w="9028222" h="5778062">
                <a:moveTo>
                  <a:pt x="0" y="0"/>
                </a:moveTo>
                <a:lnTo>
                  <a:pt x="9028222" y="0"/>
                </a:lnTo>
                <a:lnTo>
                  <a:pt x="902822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47196" y="3887123"/>
            <a:ext cx="15539682" cy="5371177"/>
            <a:chOff x="0" y="0"/>
            <a:chExt cx="4092756" cy="14146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2756" cy="1414631"/>
            </a:xfrm>
            <a:custGeom>
              <a:avLst/>
              <a:gdLst/>
              <a:ahLst/>
              <a:cxnLst/>
              <a:rect l="l" t="t" r="r" b="b"/>
              <a:pathLst>
                <a:path w="4092756" h="1414631">
                  <a:moveTo>
                    <a:pt x="39856" y="0"/>
                  </a:moveTo>
                  <a:lnTo>
                    <a:pt x="4052900" y="0"/>
                  </a:lnTo>
                  <a:cubicBezTo>
                    <a:pt x="4074911" y="0"/>
                    <a:pt x="4092756" y="17844"/>
                    <a:pt x="4092756" y="39856"/>
                  </a:cubicBezTo>
                  <a:lnTo>
                    <a:pt x="4092756" y="1374775"/>
                  </a:lnTo>
                  <a:cubicBezTo>
                    <a:pt x="4092756" y="1385345"/>
                    <a:pt x="4088557" y="1395483"/>
                    <a:pt x="4081082" y="1402957"/>
                  </a:cubicBezTo>
                  <a:cubicBezTo>
                    <a:pt x="4073608" y="1410432"/>
                    <a:pt x="4063470" y="1414631"/>
                    <a:pt x="4052900" y="1414631"/>
                  </a:cubicBezTo>
                  <a:lnTo>
                    <a:pt x="39856" y="1414631"/>
                  </a:lnTo>
                  <a:cubicBezTo>
                    <a:pt x="17844" y="1414631"/>
                    <a:pt x="0" y="1396787"/>
                    <a:pt x="0" y="1374775"/>
                  </a:cubicBezTo>
                  <a:lnTo>
                    <a:pt x="0" y="39856"/>
                  </a:lnTo>
                  <a:cubicBezTo>
                    <a:pt x="0" y="17844"/>
                    <a:pt x="17844" y="0"/>
                    <a:pt x="398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92756" cy="1452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096167" y="4796176"/>
            <a:ext cx="788158" cy="788158"/>
          </a:xfrm>
          <a:custGeom>
            <a:avLst/>
            <a:gdLst/>
            <a:ahLst/>
            <a:cxnLst/>
            <a:rect l="l" t="t" r="r" b="b"/>
            <a:pathLst>
              <a:path w="788158" h="788158">
                <a:moveTo>
                  <a:pt x="0" y="0"/>
                </a:moveTo>
                <a:lnTo>
                  <a:pt x="788158" y="0"/>
                </a:lnTo>
                <a:lnTo>
                  <a:pt x="788158" y="788158"/>
                </a:lnTo>
                <a:lnTo>
                  <a:pt x="0" y="78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096167" y="6962796"/>
            <a:ext cx="788158" cy="788158"/>
          </a:xfrm>
          <a:custGeom>
            <a:avLst/>
            <a:gdLst/>
            <a:ahLst/>
            <a:cxnLst/>
            <a:rect l="l" t="t" r="r" b="b"/>
            <a:pathLst>
              <a:path w="788158" h="788158">
                <a:moveTo>
                  <a:pt x="0" y="0"/>
                </a:moveTo>
                <a:lnTo>
                  <a:pt x="788158" y="0"/>
                </a:lnTo>
                <a:lnTo>
                  <a:pt x="788158" y="788158"/>
                </a:lnTo>
                <a:lnTo>
                  <a:pt x="0" y="78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287701" y="4796176"/>
            <a:ext cx="788158" cy="788158"/>
          </a:xfrm>
          <a:custGeom>
            <a:avLst/>
            <a:gdLst/>
            <a:ahLst/>
            <a:cxnLst/>
            <a:rect l="l" t="t" r="r" b="b"/>
            <a:pathLst>
              <a:path w="788158" h="788158">
                <a:moveTo>
                  <a:pt x="0" y="0"/>
                </a:moveTo>
                <a:lnTo>
                  <a:pt x="788159" y="0"/>
                </a:lnTo>
                <a:lnTo>
                  <a:pt x="788159" y="788158"/>
                </a:lnTo>
                <a:lnTo>
                  <a:pt x="0" y="78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87701" y="6962796"/>
            <a:ext cx="788158" cy="788158"/>
          </a:xfrm>
          <a:custGeom>
            <a:avLst/>
            <a:gdLst/>
            <a:ahLst/>
            <a:cxnLst/>
            <a:rect l="l" t="t" r="r" b="b"/>
            <a:pathLst>
              <a:path w="788158" h="788158">
                <a:moveTo>
                  <a:pt x="0" y="0"/>
                </a:moveTo>
                <a:lnTo>
                  <a:pt x="788159" y="0"/>
                </a:lnTo>
                <a:lnTo>
                  <a:pt x="788159" y="788158"/>
                </a:lnTo>
                <a:lnTo>
                  <a:pt x="0" y="788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776334" y="762719"/>
            <a:ext cx="5690302" cy="9524281"/>
            <a:chOff x="0" y="0"/>
            <a:chExt cx="7587070" cy="12699041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7334702" cy="12699041"/>
            </a:xfrm>
            <a:custGeom>
              <a:avLst/>
              <a:gdLst/>
              <a:ahLst/>
              <a:cxnLst/>
              <a:rect l="l" t="t" r="r" b="b"/>
              <a:pathLst>
                <a:path w="7334702" h="12699041">
                  <a:moveTo>
                    <a:pt x="7334702" y="0"/>
                  </a:moveTo>
                  <a:lnTo>
                    <a:pt x="0" y="0"/>
                  </a:lnTo>
                  <a:lnTo>
                    <a:pt x="0" y="12699041"/>
                  </a:lnTo>
                  <a:lnTo>
                    <a:pt x="7334702" y="12699041"/>
                  </a:lnTo>
                  <a:lnTo>
                    <a:pt x="733470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3777" r="-30471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5829069" y="842833"/>
              <a:ext cx="1758001" cy="2625846"/>
              <a:chOff x="0" y="0"/>
              <a:chExt cx="544168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4416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544168" h="812800">
                    <a:moveTo>
                      <a:pt x="272084" y="0"/>
                    </a:moveTo>
                    <a:cubicBezTo>
                      <a:pt x="121816" y="0"/>
                      <a:pt x="0" y="181951"/>
                      <a:pt x="0" y="406400"/>
                    </a:cubicBezTo>
                    <a:cubicBezTo>
                      <a:pt x="0" y="630849"/>
                      <a:pt x="121816" y="812800"/>
                      <a:pt x="272084" y="812800"/>
                    </a:cubicBezTo>
                    <a:cubicBezTo>
                      <a:pt x="422352" y="812800"/>
                      <a:pt x="544168" y="630849"/>
                      <a:pt x="544168" y="406400"/>
                    </a:cubicBezTo>
                    <a:cubicBezTo>
                      <a:pt x="544168" y="181951"/>
                      <a:pt x="422352" y="0"/>
                      <a:pt x="272084" y="0"/>
                    </a:cubicBezTo>
                    <a:close/>
                  </a:path>
                </a:pathLst>
              </a:custGeom>
              <a:solidFill>
                <a:srgbClr val="FCDDE3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51016" y="38100"/>
                <a:ext cx="442137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4" name="TextBox 14"/>
          <p:cNvSpPr txBox="1"/>
          <p:nvPr/>
        </p:nvSpPr>
        <p:spPr>
          <a:xfrm>
            <a:off x="5096167" y="1104900"/>
            <a:ext cx="12163133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Importance of Task Management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52485" y="4734387"/>
            <a:ext cx="4191547" cy="184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Boosts Productivity: Focuses on important tasks, increasing output.</a:t>
            </a:r>
          </a:p>
          <a:p>
            <a:pPr algn="l">
              <a:lnSpc>
                <a:spcPts val="3920"/>
              </a:lnSpc>
            </a:pPr>
            <a:endParaRPr lang="en-US" sz="26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52485" y="6915171"/>
            <a:ext cx="4191547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Time Management: Allocates time effectively, meeting deadlines.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91087" y="4734387"/>
            <a:ext cx="4868213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Balance: Attaining a balance between work and personal life.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91087" y="6901007"/>
            <a:ext cx="4304325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Stress: Reducing stress through effective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1938" y="947950"/>
            <a:ext cx="11565913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Users need and behaviour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71027" y="3759510"/>
            <a:ext cx="3640145" cy="1383990"/>
            <a:chOff x="0" y="0"/>
            <a:chExt cx="958721" cy="3645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58721" cy="364508"/>
            </a:xfrm>
            <a:custGeom>
              <a:avLst/>
              <a:gdLst/>
              <a:ahLst/>
              <a:cxnLst/>
              <a:rect l="l" t="t" r="r" b="b"/>
              <a:pathLst>
                <a:path w="958721" h="364508">
                  <a:moveTo>
                    <a:pt x="95707" y="0"/>
                  </a:moveTo>
                  <a:lnTo>
                    <a:pt x="863015" y="0"/>
                  </a:lnTo>
                  <a:cubicBezTo>
                    <a:pt x="915872" y="0"/>
                    <a:pt x="958721" y="42849"/>
                    <a:pt x="958721" y="95707"/>
                  </a:cubicBezTo>
                  <a:lnTo>
                    <a:pt x="958721" y="268801"/>
                  </a:lnTo>
                  <a:cubicBezTo>
                    <a:pt x="958721" y="321658"/>
                    <a:pt x="915872" y="364508"/>
                    <a:pt x="863015" y="364508"/>
                  </a:cubicBezTo>
                  <a:lnTo>
                    <a:pt x="95707" y="364508"/>
                  </a:lnTo>
                  <a:cubicBezTo>
                    <a:pt x="42849" y="364508"/>
                    <a:pt x="0" y="321658"/>
                    <a:pt x="0" y="268801"/>
                  </a:cubicBezTo>
                  <a:lnTo>
                    <a:pt x="0" y="95707"/>
                  </a:lnTo>
                  <a:cubicBezTo>
                    <a:pt x="0" y="42849"/>
                    <a:pt x="42849" y="0"/>
                    <a:pt x="95707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958721" cy="431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53836" y="4150463"/>
            <a:ext cx="3074529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Target users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2452" y="5648325"/>
            <a:ext cx="3545912" cy="3938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Professionals, students, freelancers, and home managers who need a tool to organize tasks and manage deadlines efficiently.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634749" y="3784858"/>
            <a:ext cx="3640145" cy="1383990"/>
            <a:chOff x="0" y="0"/>
            <a:chExt cx="958721" cy="3645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8721" cy="364508"/>
            </a:xfrm>
            <a:custGeom>
              <a:avLst/>
              <a:gdLst/>
              <a:ahLst/>
              <a:cxnLst/>
              <a:rect l="l" t="t" r="r" b="b"/>
              <a:pathLst>
                <a:path w="958721" h="364508">
                  <a:moveTo>
                    <a:pt x="95707" y="0"/>
                  </a:moveTo>
                  <a:lnTo>
                    <a:pt x="863015" y="0"/>
                  </a:lnTo>
                  <a:cubicBezTo>
                    <a:pt x="915872" y="0"/>
                    <a:pt x="958721" y="42849"/>
                    <a:pt x="958721" y="95707"/>
                  </a:cubicBezTo>
                  <a:lnTo>
                    <a:pt x="958721" y="268801"/>
                  </a:lnTo>
                  <a:cubicBezTo>
                    <a:pt x="958721" y="321658"/>
                    <a:pt x="915872" y="364508"/>
                    <a:pt x="863015" y="364508"/>
                  </a:cubicBezTo>
                  <a:lnTo>
                    <a:pt x="95707" y="364508"/>
                  </a:lnTo>
                  <a:cubicBezTo>
                    <a:pt x="42849" y="364508"/>
                    <a:pt x="0" y="321658"/>
                    <a:pt x="0" y="268801"/>
                  </a:cubicBezTo>
                  <a:lnTo>
                    <a:pt x="0" y="95707"/>
                  </a:lnTo>
                  <a:cubicBezTo>
                    <a:pt x="0" y="42849"/>
                    <a:pt x="42849" y="0"/>
                    <a:pt x="95707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958721" cy="431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7557" y="4125115"/>
            <a:ext cx="3074529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Users Needs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40406" y="5852795"/>
            <a:ext cx="3451679" cy="443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Simple task creation, prioritization, progress tracking, device sync, and productivity insights.</a:t>
            </a:r>
          </a:p>
          <a:p>
            <a:pPr algn="ctr">
              <a:lnSpc>
                <a:spcPts val="392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92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9630915" y="3919005"/>
            <a:ext cx="3640145" cy="1383990"/>
            <a:chOff x="0" y="0"/>
            <a:chExt cx="958721" cy="3645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58721" cy="364508"/>
            </a:xfrm>
            <a:custGeom>
              <a:avLst/>
              <a:gdLst/>
              <a:ahLst/>
              <a:cxnLst/>
              <a:rect l="l" t="t" r="r" b="b"/>
              <a:pathLst>
                <a:path w="958721" h="364508">
                  <a:moveTo>
                    <a:pt x="95707" y="0"/>
                  </a:moveTo>
                  <a:lnTo>
                    <a:pt x="863015" y="0"/>
                  </a:lnTo>
                  <a:cubicBezTo>
                    <a:pt x="915872" y="0"/>
                    <a:pt x="958721" y="42849"/>
                    <a:pt x="958721" y="95707"/>
                  </a:cubicBezTo>
                  <a:lnTo>
                    <a:pt x="958721" y="268801"/>
                  </a:lnTo>
                  <a:cubicBezTo>
                    <a:pt x="958721" y="321658"/>
                    <a:pt x="915872" y="364508"/>
                    <a:pt x="863015" y="364508"/>
                  </a:cubicBezTo>
                  <a:lnTo>
                    <a:pt x="95707" y="364508"/>
                  </a:lnTo>
                  <a:cubicBezTo>
                    <a:pt x="42849" y="364508"/>
                    <a:pt x="0" y="321658"/>
                    <a:pt x="0" y="268801"/>
                  </a:cubicBezTo>
                  <a:lnTo>
                    <a:pt x="0" y="95707"/>
                  </a:lnTo>
                  <a:cubicBezTo>
                    <a:pt x="0" y="42849"/>
                    <a:pt x="42849" y="0"/>
                    <a:pt x="95707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958721" cy="431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868733" y="4150463"/>
            <a:ext cx="3074529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Behaviour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91582" y="5852795"/>
            <a:ext cx="3451679" cy="294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Users add, update, and review tasks daily, rely on reminders, and customize views for quick overviews.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537100" y="3784858"/>
            <a:ext cx="3640145" cy="1383990"/>
            <a:chOff x="0" y="0"/>
            <a:chExt cx="958721" cy="36450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58721" cy="364508"/>
            </a:xfrm>
            <a:custGeom>
              <a:avLst/>
              <a:gdLst/>
              <a:ahLst/>
              <a:cxnLst/>
              <a:rect l="l" t="t" r="r" b="b"/>
              <a:pathLst>
                <a:path w="958721" h="364508">
                  <a:moveTo>
                    <a:pt x="95707" y="0"/>
                  </a:moveTo>
                  <a:lnTo>
                    <a:pt x="863015" y="0"/>
                  </a:lnTo>
                  <a:cubicBezTo>
                    <a:pt x="915872" y="0"/>
                    <a:pt x="958721" y="42849"/>
                    <a:pt x="958721" y="95707"/>
                  </a:cubicBezTo>
                  <a:lnTo>
                    <a:pt x="958721" y="268801"/>
                  </a:lnTo>
                  <a:cubicBezTo>
                    <a:pt x="958721" y="321658"/>
                    <a:pt x="915872" y="364508"/>
                    <a:pt x="863015" y="364508"/>
                  </a:cubicBezTo>
                  <a:lnTo>
                    <a:pt x="95707" y="364508"/>
                  </a:lnTo>
                  <a:cubicBezTo>
                    <a:pt x="42849" y="364508"/>
                    <a:pt x="0" y="321658"/>
                    <a:pt x="0" y="268801"/>
                  </a:cubicBezTo>
                  <a:lnTo>
                    <a:pt x="0" y="95707"/>
                  </a:lnTo>
                  <a:cubicBezTo>
                    <a:pt x="0" y="42849"/>
                    <a:pt x="42849" y="0"/>
                    <a:pt x="95707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958721" cy="431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794935" y="4236188"/>
            <a:ext cx="3124475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Motivation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807621" y="5895975"/>
            <a:ext cx="3451679" cy="344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boost productivity, reduce stress, achieve goals, and feel accomplished by staying organized.</a:t>
            </a:r>
          </a:p>
        </p:txBody>
      </p:sp>
      <p:sp>
        <p:nvSpPr>
          <p:cNvPr id="23" name="Freeform 23"/>
          <p:cNvSpPr/>
          <p:nvPr/>
        </p:nvSpPr>
        <p:spPr>
          <a:xfrm>
            <a:off x="-1230092" y="871750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4" y="0"/>
                </a:lnTo>
                <a:lnTo>
                  <a:pt x="2460184" y="2649429"/>
                </a:lnTo>
                <a:lnTo>
                  <a:pt x="0" y="2649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057908" y="3364229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4" y="0"/>
                </a:lnTo>
                <a:lnTo>
                  <a:pt x="2460184" y="2649428"/>
                </a:lnTo>
                <a:lnTo>
                  <a:pt x="0" y="26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80542" y="1254861"/>
            <a:ext cx="7068473" cy="8613442"/>
          </a:xfrm>
          <a:custGeom>
            <a:avLst/>
            <a:gdLst/>
            <a:ahLst/>
            <a:cxnLst/>
            <a:rect l="l" t="t" r="r" b="b"/>
            <a:pathLst>
              <a:path w="7068473" h="8613442">
                <a:moveTo>
                  <a:pt x="0" y="0"/>
                </a:moveTo>
                <a:lnTo>
                  <a:pt x="7068472" y="0"/>
                </a:lnTo>
                <a:lnTo>
                  <a:pt x="7068472" y="8613442"/>
                </a:lnTo>
                <a:lnTo>
                  <a:pt x="0" y="861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4" b="-37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52683" y="280669"/>
            <a:ext cx="4967050" cy="74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Journey Map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4141067"/>
            <a:ext cx="7667455" cy="2157266"/>
            <a:chOff x="0" y="0"/>
            <a:chExt cx="2020741" cy="568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741" cy="568543"/>
            </a:xfrm>
            <a:custGeom>
              <a:avLst/>
              <a:gdLst/>
              <a:ahLst/>
              <a:cxnLst/>
              <a:rect l="l" t="t" r="r" b="b"/>
              <a:pathLst>
                <a:path w="2020741" h="568543">
                  <a:moveTo>
                    <a:pt x="100971" y="0"/>
                  </a:moveTo>
                  <a:lnTo>
                    <a:pt x="1919770" y="0"/>
                  </a:lnTo>
                  <a:cubicBezTo>
                    <a:pt x="1946549" y="0"/>
                    <a:pt x="1972231" y="10638"/>
                    <a:pt x="1991167" y="29574"/>
                  </a:cubicBezTo>
                  <a:cubicBezTo>
                    <a:pt x="2010103" y="48510"/>
                    <a:pt x="2020741" y="74192"/>
                    <a:pt x="2020741" y="100971"/>
                  </a:cubicBezTo>
                  <a:lnTo>
                    <a:pt x="2020741" y="467572"/>
                  </a:lnTo>
                  <a:cubicBezTo>
                    <a:pt x="2020741" y="523336"/>
                    <a:pt x="1975535" y="568543"/>
                    <a:pt x="1919770" y="568543"/>
                  </a:cubicBezTo>
                  <a:lnTo>
                    <a:pt x="100971" y="568543"/>
                  </a:lnTo>
                  <a:cubicBezTo>
                    <a:pt x="45206" y="568543"/>
                    <a:pt x="0" y="523336"/>
                    <a:pt x="0" y="467572"/>
                  </a:cubicBezTo>
                  <a:lnTo>
                    <a:pt x="0" y="100971"/>
                  </a:lnTo>
                  <a:cubicBezTo>
                    <a:pt x="0" y="45206"/>
                    <a:pt x="45206" y="0"/>
                    <a:pt x="100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20741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7054" y="4141067"/>
            <a:ext cx="7020548" cy="2157266"/>
            <a:chOff x="0" y="0"/>
            <a:chExt cx="1850250" cy="568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50250" cy="568543"/>
            </a:xfrm>
            <a:custGeom>
              <a:avLst/>
              <a:gdLst/>
              <a:ahLst/>
              <a:cxnLst/>
              <a:rect l="l" t="t" r="r" b="b"/>
              <a:pathLst>
                <a:path w="1850250" h="568543">
                  <a:moveTo>
                    <a:pt x="110275" y="0"/>
                  </a:moveTo>
                  <a:lnTo>
                    <a:pt x="1739975" y="0"/>
                  </a:lnTo>
                  <a:cubicBezTo>
                    <a:pt x="1769222" y="0"/>
                    <a:pt x="1797271" y="11618"/>
                    <a:pt x="1817951" y="32299"/>
                  </a:cubicBezTo>
                  <a:cubicBezTo>
                    <a:pt x="1838632" y="52979"/>
                    <a:pt x="1850250" y="81028"/>
                    <a:pt x="1850250" y="110275"/>
                  </a:cubicBezTo>
                  <a:lnTo>
                    <a:pt x="1850250" y="458268"/>
                  </a:lnTo>
                  <a:cubicBezTo>
                    <a:pt x="1850250" y="487514"/>
                    <a:pt x="1838632" y="515563"/>
                    <a:pt x="1817951" y="536244"/>
                  </a:cubicBezTo>
                  <a:cubicBezTo>
                    <a:pt x="1797271" y="556925"/>
                    <a:pt x="1769222" y="568543"/>
                    <a:pt x="1739975" y="568543"/>
                  </a:cubicBezTo>
                  <a:lnTo>
                    <a:pt x="110275" y="568543"/>
                  </a:lnTo>
                  <a:cubicBezTo>
                    <a:pt x="81028" y="568543"/>
                    <a:pt x="52979" y="556925"/>
                    <a:pt x="32299" y="536244"/>
                  </a:cubicBezTo>
                  <a:cubicBezTo>
                    <a:pt x="11618" y="515563"/>
                    <a:pt x="0" y="487514"/>
                    <a:pt x="0" y="458268"/>
                  </a:cubicBezTo>
                  <a:lnTo>
                    <a:pt x="0" y="110275"/>
                  </a:lnTo>
                  <a:cubicBezTo>
                    <a:pt x="0" y="81028"/>
                    <a:pt x="11618" y="52979"/>
                    <a:pt x="32299" y="32299"/>
                  </a:cubicBezTo>
                  <a:cubicBezTo>
                    <a:pt x="52979" y="11618"/>
                    <a:pt x="81028" y="0"/>
                    <a:pt x="1102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50250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93601" y="4141067"/>
            <a:ext cx="7667455" cy="2157266"/>
            <a:chOff x="0" y="0"/>
            <a:chExt cx="2020741" cy="5685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0741" cy="568543"/>
            </a:xfrm>
            <a:custGeom>
              <a:avLst/>
              <a:gdLst/>
              <a:ahLst/>
              <a:cxnLst/>
              <a:rect l="l" t="t" r="r" b="b"/>
              <a:pathLst>
                <a:path w="2020741" h="568543">
                  <a:moveTo>
                    <a:pt x="100971" y="0"/>
                  </a:moveTo>
                  <a:lnTo>
                    <a:pt x="1919770" y="0"/>
                  </a:lnTo>
                  <a:cubicBezTo>
                    <a:pt x="1946549" y="0"/>
                    <a:pt x="1972231" y="10638"/>
                    <a:pt x="1991167" y="29574"/>
                  </a:cubicBezTo>
                  <a:cubicBezTo>
                    <a:pt x="2010103" y="48510"/>
                    <a:pt x="2020741" y="74192"/>
                    <a:pt x="2020741" y="100971"/>
                  </a:cubicBezTo>
                  <a:lnTo>
                    <a:pt x="2020741" y="467572"/>
                  </a:lnTo>
                  <a:cubicBezTo>
                    <a:pt x="2020741" y="523336"/>
                    <a:pt x="1975535" y="568543"/>
                    <a:pt x="1919770" y="568543"/>
                  </a:cubicBezTo>
                  <a:lnTo>
                    <a:pt x="100971" y="568543"/>
                  </a:lnTo>
                  <a:cubicBezTo>
                    <a:pt x="45206" y="568543"/>
                    <a:pt x="0" y="523336"/>
                    <a:pt x="0" y="467572"/>
                  </a:cubicBezTo>
                  <a:lnTo>
                    <a:pt x="0" y="100971"/>
                  </a:lnTo>
                  <a:cubicBezTo>
                    <a:pt x="0" y="45206"/>
                    <a:pt x="45206" y="0"/>
                    <a:pt x="100971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20741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6380733"/>
            <a:ext cx="7667455" cy="2157266"/>
            <a:chOff x="0" y="0"/>
            <a:chExt cx="2020741" cy="5685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20741" cy="568543"/>
            </a:xfrm>
            <a:custGeom>
              <a:avLst/>
              <a:gdLst/>
              <a:ahLst/>
              <a:cxnLst/>
              <a:rect l="l" t="t" r="r" b="b"/>
              <a:pathLst>
                <a:path w="2020741" h="568543">
                  <a:moveTo>
                    <a:pt x="100971" y="0"/>
                  </a:moveTo>
                  <a:lnTo>
                    <a:pt x="1919770" y="0"/>
                  </a:lnTo>
                  <a:cubicBezTo>
                    <a:pt x="1946549" y="0"/>
                    <a:pt x="1972231" y="10638"/>
                    <a:pt x="1991167" y="29574"/>
                  </a:cubicBezTo>
                  <a:cubicBezTo>
                    <a:pt x="2010103" y="48510"/>
                    <a:pt x="2020741" y="74192"/>
                    <a:pt x="2020741" y="100971"/>
                  </a:cubicBezTo>
                  <a:lnTo>
                    <a:pt x="2020741" y="467572"/>
                  </a:lnTo>
                  <a:cubicBezTo>
                    <a:pt x="2020741" y="523336"/>
                    <a:pt x="1975535" y="568543"/>
                    <a:pt x="1919770" y="568543"/>
                  </a:cubicBezTo>
                  <a:lnTo>
                    <a:pt x="100971" y="568543"/>
                  </a:lnTo>
                  <a:cubicBezTo>
                    <a:pt x="45206" y="568543"/>
                    <a:pt x="0" y="523336"/>
                    <a:pt x="0" y="467572"/>
                  </a:cubicBezTo>
                  <a:lnTo>
                    <a:pt x="0" y="100971"/>
                  </a:lnTo>
                  <a:cubicBezTo>
                    <a:pt x="0" y="45206"/>
                    <a:pt x="45206" y="0"/>
                    <a:pt x="100971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020741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93601" y="6380733"/>
            <a:ext cx="7667455" cy="2157266"/>
            <a:chOff x="0" y="0"/>
            <a:chExt cx="2020741" cy="5685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741" cy="568543"/>
            </a:xfrm>
            <a:custGeom>
              <a:avLst/>
              <a:gdLst/>
              <a:ahLst/>
              <a:cxnLst/>
              <a:rect l="l" t="t" r="r" b="b"/>
              <a:pathLst>
                <a:path w="2020741" h="568543">
                  <a:moveTo>
                    <a:pt x="100971" y="0"/>
                  </a:moveTo>
                  <a:lnTo>
                    <a:pt x="1919770" y="0"/>
                  </a:lnTo>
                  <a:cubicBezTo>
                    <a:pt x="1946549" y="0"/>
                    <a:pt x="1972231" y="10638"/>
                    <a:pt x="1991167" y="29574"/>
                  </a:cubicBezTo>
                  <a:cubicBezTo>
                    <a:pt x="2010103" y="48510"/>
                    <a:pt x="2020741" y="74192"/>
                    <a:pt x="2020741" y="100971"/>
                  </a:cubicBezTo>
                  <a:lnTo>
                    <a:pt x="2020741" y="467572"/>
                  </a:lnTo>
                  <a:cubicBezTo>
                    <a:pt x="2020741" y="523336"/>
                    <a:pt x="1975535" y="568543"/>
                    <a:pt x="1919770" y="568543"/>
                  </a:cubicBezTo>
                  <a:lnTo>
                    <a:pt x="100971" y="568543"/>
                  </a:lnTo>
                  <a:cubicBezTo>
                    <a:pt x="45206" y="568543"/>
                    <a:pt x="0" y="523336"/>
                    <a:pt x="0" y="467572"/>
                  </a:cubicBezTo>
                  <a:lnTo>
                    <a:pt x="0" y="100971"/>
                  </a:lnTo>
                  <a:cubicBezTo>
                    <a:pt x="0" y="45206"/>
                    <a:pt x="45206" y="0"/>
                    <a:pt x="100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20741" cy="606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627676">
            <a:off x="15266111" y="-812810"/>
            <a:ext cx="2272529" cy="3289187"/>
          </a:xfrm>
          <a:custGeom>
            <a:avLst/>
            <a:gdLst/>
            <a:ahLst/>
            <a:cxnLst/>
            <a:rect l="l" t="t" r="r" b="b"/>
            <a:pathLst>
              <a:path w="2272529" h="3289187">
                <a:moveTo>
                  <a:pt x="0" y="0"/>
                </a:moveTo>
                <a:lnTo>
                  <a:pt x="2272529" y="0"/>
                </a:lnTo>
                <a:lnTo>
                  <a:pt x="2272529" y="3289187"/>
                </a:lnTo>
                <a:lnTo>
                  <a:pt x="0" y="3289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664360">
            <a:off x="558657" y="7242516"/>
            <a:ext cx="1935309" cy="2031335"/>
          </a:xfrm>
          <a:custGeom>
            <a:avLst/>
            <a:gdLst/>
            <a:ahLst/>
            <a:cxnLst/>
            <a:rect l="l" t="t" r="r" b="b"/>
            <a:pathLst>
              <a:path w="1935309" h="2031335">
                <a:moveTo>
                  <a:pt x="0" y="0"/>
                </a:moveTo>
                <a:lnTo>
                  <a:pt x="1935309" y="0"/>
                </a:lnTo>
                <a:lnTo>
                  <a:pt x="1935309" y="2031336"/>
                </a:lnTo>
                <a:lnTo>
                  <a:pt x="0" y="2031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494165" y="1083541"/>
            <a:ext cx="11237049" cy="206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Evaluation Focus AND Criteria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34174" y="4520950"/>
            <a:ext cx="7226882" cy="1461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7"/>
              </a:lnSpc>
            </a:pPr>
            <a:r>
              <a:rPr lang="en-US" sz="25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evaluation checks usability for ease, functionality for smooth performance, aesthetics for visual appeal, and user satisfaction for productivity needs.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53832" y="4531710"/>
            <a:ext cx="6247790" cy="3531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evaluation criteria include task completion time, error rate, user satisfaction, and accessibility compliance.</a:t>
            </a:r>
          </a:p>
          <a:p>
            <a:pPr algn="ctr">
              <a:lnSpc>
                <a:spcPts val="3077"/>
              </a:lnSpc>
            </a:pPr>
            <a:endParaRPr lang="en-US" sz="2798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077"/>
              </a:lnSpc>
            </a:pPr>
            <a:endParaRPr lang="en-US" sz="2798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077"/>
              </a:lnSpc>
            </a:pPr>
            <a:endParaRPr lang="en-US" sz="2798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077"/>
              </a:lnSpc>
            </a:pPr>
            <a:endParaRPr lang="en-US" sz="2798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077"/>
              </a:lnSpc>
            </a:pPr>
            <a:endParaRPr lang="en-US" sz="2798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71015" y="6874860"/>
            <a:ext cx="5112625" cy="118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It also assesses quick performance and accessibility for inclusivity.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057887" y="6679597"/>
            <a:ext cx="6344488" cy="235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798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Together, these criteria ensure a reliable, user-friendly, and inclusive experience while protecting user data and optimizing performance.</a:t>
            </a:r>
          </a:p>
          <a:p>
            <a:pPr algn="ctr">
              <a:lnSpc>
                <a:spcPts val="3077"/>
              </a:lnSpc>
            </a:pPr>
            <a:endParaRPr lang="en-US" sz="2798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077"/>
              </a:lnSpc>
            </a:pPr>
            <a:endParaRPr lang="en-US" sz="2798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028700" y="1028700"/>
            <a:ext cx="2210292" cy="2380314"/>
          </a:xfrm>
          <a:custGeom>
            <a:avLst/>
            <a:gdLst/>
            <a:ahLst/>
            <a:cxnLst/>
            <a:rect l="l" t="t" r="r" b="b"/>
            <a:pathLst>
              <a:path w="2210292" h="2380314">
                <a:moveTo>
                  <a:pt x="0" y="0"/>
                </a:moveTo>
                <a:lnTo>
                  <a:pt x="2210292" y="0"/>
                </a:lnTo>
                <a:lnTo>
                  <a:pt x="2210292" y="2380314"/>
                </a:lnTo>
                <a:lnTo>
                  <a:pt x="0" y="2380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3433515" y="9052349"/>
            <a:ext cx="2210292" cy="2380314"/>
          </a:xfrm>
          <a:custGeom>
            <a:avLst/>
            <a:gdLst/>
            <a:ahLst/>
            <a:cxnLst/>
            <a:rect l="l" t="t" r="r" b="b"/>
            <a:pathLst>
              <a:path w="2210292" h="2380314">
                <a:moveTo>
                  <a:pt x="0" y="0"/>
                </a:moveTo>
                <a:lnTo>
                  <a:pt x="2210292" y="0"/>
                </a:lnTo>
                <a:lnTo>
                  <a:pt x="2210292" y="2380314"/>
                </a:lnTo>
                <a:lnTo>
                  <a:pt x="0" y="2380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632" y="1152357"/>
            <a:ext cx="9624124" cy="125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Evaluation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78189" y="3875147"/>
            <a:ext cx="8373566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Methods Used: User interviews and usability testing identified app pain points and user experiences.</a:t>
            </a:r>
          </a:p>
          <a:p>
            <a:pPr algn="just">
              <a:lnSpc>
                <a:spcPts val="336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36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89" y="5451127"/>
            <a:ext cx="8373566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Participants: A diverse group of 10-15 participants represented various user needs.</a:t>
            </a:r>
          </a:p>
          <a:p>
            <a:pPr algn="just">
              <a:lnSpc>
                <a:spcPts val="336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36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78189" y="7045612"/>
            <a:ext cx="8373566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The goal was to enhance usability and improve the overall user experience.</a:t>
            </a:r>
          </a:p>
          <a:p>
            <a:pPr algn="just">
              <a:lnSpc>
                <a:spcPts val="336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36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36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7632" y="3913247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7632" y="5475892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2.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7632" y="7083712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3.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9258300"/>
            <a:ext cx="17970690" cy="2809662"/>
            <a:chOff x="0" y="0"/>
            <a:chExt cx="4733021" cy="7399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33021" cy="739993"/>
            </a:xfrm>
            <a:custGeom>
              <a:avLst/>
              <a:gdLst/>
              <a:ahLst/>
              <a:cxnLst/>
              <a:rect l="l" t="t" r="r" b="b"/>
              <a:pathLst>
                <a:path w="4733021" h="739993">
                  <a:moveTo>
                    <a:pt x="34465" y="0"/>
                  </a:moveTo>
                  <a:lnTo>
                    <a:pt x="4698557" y="0"/>
                  </a:lnTo>
                  <a:cubicBezTo>
                    <a:pt x="4707697" y="0"/>
                    <a:pt x="4716463" y="3631"/>
                    <a:pt x="4722927" y="10094"/>
                  </a:cubicBezTo>
                  <a:cubicBezTo>
                    <a:pt x="4729390" y="16558"/>
                    <a:pt x="4733021" y="25324"/>
                    <a:pt x="4733021" y="34465"/>
                  </a:cubicBezTo>
                  <a:lnTo>
                    <a:pt x="4733021" y="705529"/>
                  </a:lnTo>
                  <a:cubicBezTo>
                    <a:pt x="4733021" y="714669"/>
                    <a:pt x="4729390" y="723436"/>
                    <a:pt x="4722927" y="729899"/>
                  </a:cubicBezTo>
                  <a:cubicBezTo>
                    <a:pt x="4716463" y="736362"/>
                    <a:pt x="4707697" y="739993"/>
                    <a:pt x="4698557" y="739993"/>
                  </a:cubicBezTo>
                  <a:lnTo>
                    <a:pt x="34465" y="739993"/>
                  </a:lnTo>
                  <a:cubicBezTo>
                    <a:pt x="25324" y="739993"/>
                    <a:pt x="16558" y="736362"/>
                    <a:pt x="10094" y="729899"/>
                  </a:cubicBezTo>
                  <a:cubicBezTo>
                    <a:pt x="3631" y="723436"/>
                    <a:pt x="0" y="714669"/>
                    <a:pt x="0" y="705529"/>
                  </a:cubicBezTo>
                  <a:lnTo>
                    <a:pt x="0" y="34465"/>
                  </a:lnTo>
                  <a:cubicBezTo>
                    <a:pt x="0" y="25324"/>
                    <a:pt x="3631" y="16558"/>
                    <a:pt x="10094" y="10094"/>
                  </a:cubicBezTo>
                  <a:cubicBezTo>
                    <a:pt x="16558" y="3631"/>
                    <a:pt x="25324" y="0"/>
                    <a:pt x="34465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733021" cy="778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070108" y="2814380"/>
            <a:ext cx="3217892" cy="3465422"/>
          </a:xfrm>
          <a:custGeom>
            <a:avLst/>
            <a:gdLst/>
            <a:ahLst/>
            <a:cxnLst/>
            <a:rect l="l" t="t" r="r" b="b"/>
            <a:pathLst>
              <a:path w="3217892" h="3465422">
                <a:moveTo>
                  <a:pt x="0" y="0"/>
                </a:moveTo>
                <a:lnTo>
                  <a:pt x="3217892" y="0"/>
                </a:lnTo>
                <a:lnTo>
                  <a:pt x="3217892" y="3465422"/>
                </a:lnTo>
                <a:lnTo>
                  <a:pt x="0" y="346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430994" y="2911624"/>
            <a:ext cx="4828306" cy="6622365"/>
          </a:xfrm>
          <a:custGeom>
            <a:avLst/>
            <a:gdLst/>
            <a:ahLst/>
            <a:cxnLst/>
            <a:rect l="l" t="t" r="r" b="b"/>
            <a:pathLst>
              <a:path w="4828306" h="6622365">
                <a:moveTo>
                  <a:pt x="0" y="0"/>
                </a:moveTo>
                <a:lnTo>
                  <a:pt x="4828306" y="0"/>
                </a:lnTo>
                <a:lnTo>
                  <a:pt x="4828306" y="6622364"/>
                </a:lnTo>
                <a:lnTo>
                  <a:pt x="0" y="6622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09924" y="-1122008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4" y="0"/>
                </a:lnTo>
                <a:lnTo>
                  <a:pt x="2460184" y="2649428"/>
                </a:lnTo>
                <a:lnTo>
                  <a:pt x="0" y="2649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2191" y="3645422"/>
            <a:ext cx="6579976" cy="2363933"/>
            <a:chOff x="0" y="0"/>
            <a:chExt cx="1732998" cy="622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2998" cy="622600"/>
            </a:xfrm>
            <a:custGeom>
              <a:avLst/>
              <a:gdLst/>
              <a:ahLst/>
              <a:cxnLst/>
              <a:rect l="l" t="t" r="r" b="b"/>
              <a:pathLst>
                <a:path w="1732998" h="622600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92191" y="6325916"/>
            <a:ext cx="6579976" cy="2363933"/>
            <a:chOff x="0" y="0"/>
            <a:chExt cx="1732998" cy="622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2998" cy="622600"/>
            </a:xfrm>
            <a:custGeom>
              <a:avLst/>
              <a:gdLst/>
              <a:ahLst/>
              <a:cxnLst/>
              <a:rect l="l" t="t" r="r" b="b"/>
              <a:pathLst>
                <a:path w="1732998" h="622600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15833" y="3645422"/>
            <a:ext cx="6579976" cy="2363933"/>
            <a:chOff x="0" y="0"/>
            <a:chExt cx="1732998" cy="622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2998" cy="622600"/>
            </a:xfrm>
            <a:custGeom>
              <a:avLst/>
              <a:gdLst/>
              <a:ahLst/>
              <a:cxnLst/>
              <a:rect l="l" t="t" r="r" b="b"/>
              <a:pathLst>
                <a:path w="1732998" h="622600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F8B6B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15833" y="6325916"/>
            <a:ext cx="6579976" cy="2363933"/>
            <a:chOff x="0" y="0"/>
            <a:chExt cx="1732998" cy="622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32998" cy="622600"/>
            </a:xfrm>
            <a:custGeom>
              <a:avLst/>
              <a:gdLst/>
              <a:ahLst/>
              <a:cxnLst/>
              <a:rect l="l" t="t" r="r" b="b"/>
              <a:pathLst>
                <a:path w="1732998" h="622600">
                  <a:moveTo>
                    <a:pt x="52946" y="0"/>
                  </a:moveTo>
                  <a:lnTo>
                    <a:pt x="1680052" y="0"/>
                  </a:lnTo>
                  <a:cubicBezTo>
                    <a:pt x="1694094" y="0"/>
                    <a:pt x="1707561" y="5578"/>
                    <a:pt x="1717490" y="15508"/>
                  </a:cubicBezTo>
                  <a:cubicBezTo>
                    <a:pt x="1727420" y="25437"/>
                    <a:pt x="1732998" y="38904"/>
                    <a:pt x="1732998" y="52946"/>
                  </a:cubicBezTo>
                  <a:lnTo>
                    <a:pt x="1732998" y="569653"/>
                  </a:lnTo>
                  <a:cubicBezTo>
                    <a:pt x="1732998" y="583696"/>
                    <a:pt x="1727420" y="597163"/>
                    <a:pt x="1717490" y="607092"/>
                  </a:cubicBezTo>
                  <a:cubicBezTo>
                    <a:pt x="1707561" y="617021"/>
                    <a:pt x="1694094" y="622600"/>
                    <a:pt x="1680052" y="622600"/>
                  </a:cubicBezTo>
                  <a:lnTo>
                    <a:pt x="52946" y="622600"/>
                  </a:lnTo>
                  <a:cubicBezTo>
                    <a:pt x="38904" y="622600"/>
                    <a:pt x="25437" y="617021"/>
                    <a:pt x="15508" y="607092"/>
                  </a:cubicBezTo>
                  <a:cubicBezTo>
                    <a:pt x="5578" y="597163"/>
                    <a:pt x="0" y="583696"/>
                    <a:pt x="0" y="569653"/>
                  </a:cubicBezTo>
                  <a:lnTo>
                    <a:pt x="0" y="52946"/>
                  </a:lnTo>
                  <a:cubicBezTo>
                    <a:pt x="0" y="38904"/>
                    <a:pt x="5578" y="25437"/>
                    <a:pt x="15508" y="15508"/>
                  </a:cubicBezTo>
                  <a:cubicBezTo>
                    <a:pt x="25437" y="5578"/>
                    <a:pt x="38904" y="0"/>
                    <a:pt x="529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32998" cy="66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445552" y="784388"/>
            <a:ext cx="2678879" cy="2770024"/>
          </a:xfrm>
          <a:custGeom>
            <a:avLst/>
            <a:gdLst/>
            <a:ahLst/>
            <a:cxnLst/>
            <a:rect l="l" t="t" r="r" b="b"/>
            <a:pathLst>
              <a:path w="2678879" h="2770024">
                <a:moveTo>
                  <a:pt x="0" y="0"/>
                </a:moveTo>
                <a:lnTo>
                  <a:pt x="2678880" y="0"/>
                </a:lnTo>
                <a:lnTo>
                  <a:pt x="2678880" y="2770024"/>
                </a:lnTo>
                <a:lnTo>
                  <a:pt x="0" y="2770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87" r="-224693" b="-253429"/>
            </a:stretch>
          </a:blipFill>
        </p:spPr>
      </p:sp>
      <p:sp>
        <p:nvSpPr>
          <p:cNvPr id="15" name="Freeform 15"/>
          <p:cNvSpPr/>
          <p:nvPr/>
        </p:nvSpPr>
        <p:spPr>
          <a:xfrm rot="-304291">
            <a:off x="11784082" y="8805984"/>
            <a:ext cx="2733184" cy="2386312"/>
          </a:xfrm>
          <a:custGeom>
            <a:avLst/>
            <a:gdLst/>
            <a:ahLst/>
            <a:cxnLst/>
            <a:rect l="l" t="t" r="r" b="b"/>
            <a:pathLst>
              <a:path w="2733184" h="2386312">
                <a:moveTo>
                  <a:pt x="0" y="0"/>
                </a:moveTo>
                <a:lnTo>
                  <a:pt x="2733184" y="0"/>
                </a:lnTo>
                <a:lnTo>
                  <a:pt x="2733184" y="2386313"/>
                </a:lnTo>
                <a:lnTo>
                  <a:pt x="0" y="2386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7892" t="-57856" r="-233142" b="-387259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28700" y="1001636"/>
            <a:ext cx="1898268" cy="2044289"/>
          </a:xfrm>
          <a:custGeom>
            <a:avLst/>
            <a:gdLst/>
            <a:ahLst/>
            <a:cxnLst/>
            <a:rect l="l" t="t" r="r" b="b"/>
            <a:pathLst>
              <a:path w="1898268" h="2044289">
                <a:moveTo>
                  <a:pt x="0" y="0"/>
                </a:moveTo>
                <a:lnTo>
                  <a:pt x="1898268" y="0"/>
                </a:lnTo>
                <a:lnTo>
                  <a:pt x="1898268" y="2044289"/>
                </a:lnTo>
                <a:lnTo>
                  <a:pt x="0" y="2044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17" name="Freeform 17"/>
          <p:cNvSpPr/>
          <p:nvPr/>
        </p:nvSpPr>
        <p:spPr>
          <a:xfrm rot="-346610">
            <a:off x="-3431390" y="4634210"/>
            <a:ext cx="5289022" cy="2750291"/>
          </a:xfrm>
          <a:custGeom>
            <a:avLst/>
            <a:gdLst/>
            <a:ahLst/>
            <a:cxnLst/>
            <a:rect l="l" t="t" r="r" b="b"/>
            <a:pathLst>
              <a:path w="5289022" h="2750291">
                <a:moveTo>
                  <a:pt x="0" y="0"/>
                </a:moveTo>
                <a:lnTo>
                  <a:pt x="5289022" y="0"/>
                </a:lnTo>
                <a:lnTo>
                  <a:pt x="5289022" y="2750292"/>
                </a:lnTo>
                <a:lnTo>
                  <a:pt x="0" y="27502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926968" y="1038431"/>
            <a:ext cx="12434063" cy="125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Findings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91445" y="3921244"/>
            <a:ext cx="5898112" cy="321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Most task management apps lack built-in communication, forcing users to switch between apps for task discussions and updates.</a:t>
            </a:r>
          </a:p>
          <a:p>
            <a:pPr algn="ctr">
              <a:lnSpc>
                <a:spcPts val="3500"/>
              </a:lnSpc>
            </a:pPr>
            <a:endParaRPr lang="en-US" sz="27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500"/>
              </a:lnSpc>
            </a:pPr>
            <a:endParaRPr lang="en-US" sz="27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500"/>
              </a:lnSpc>
            </a:pPr>
            <a:endParaRPr lang="en-US" sz="27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891445" y="6698258"/>
            <a:ext cx="5231465" cy="294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Users may miss key updates when notifications lack detail or get lost among others.</a:t>
            </a:r>
          </a:p>
          <a:p>
            <a:pPr algn="ctr">
              <a:lnSpc>
                <a:spcPts val="392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92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3920"/>
              </a:lnSpc>
            </a:pPr>
            <a:endParaRPr lang="en-US" sz="2800" b="1">
              <a:solidFill>
                <a:srgbClr val="1D316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952045" y="4017764"/>
            <a:ext cx="5307553" cy="195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Users often struggle with categorizing tasks based on priority or status (ongoing, completed, etc.).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38999" y="6698258"/>
            <a:ext cx="5733644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Some task management apps don't allow users to personalize or manage their settings easily</a:t>
            </a:r>
          </a:p>
        </p:txBody>
      </p:sp>
      <p:sp>
        <p:nvSpPr>
          <p:cNvPr id="23" name="Freeform 23"/>
          <p:cNvSpPr/>
          <p:nvPr/>
        </p:nvSpPr>
        <p:spPr>
          <a:xfrm>
            <a:off x="6891288" y="9265257"/>
            <a:ext cx="1898268" cy="2044289"/>
          </a:xfrm>
          <a:custGeom>
            <a:avLst/>
            <a:gdLst/>
            <a:ahLst/>
            <a:cxnLst/>
            <a:rect l="l" t="t" r="r" b="b"/>
            <a:pathLst>
              <a:path w="1898268" h="2044289">
                <a:moveTo>
                  <a:pt x="0" y="0"/>
                </a:moveTo>
                <a:lnTo>
                  <a:pt x="1898269" y="0"/>
                </a:lnTo>
                <a:lnTo>
                  <a:pt x="1898269" y="2044289"/>
                </a:lnTo>
                <a:lnTo>
                  <a:pt x="0" y="2044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01884" t="-35465" r="-335790" b="-529166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17970690" cy="2809662"/>
            <a:chOff x="0" y="0"/>
            <a:chExt cx="4733021" cy="7399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3021" cy="739993"/>
            </a:xfrm>
            <a:custGeom>
              <a:avLst/>
              <a:gdLst/>
              <a:ahLst/>
              <a:cxnLst/>
              <a:rect l="l" t="t" r="r" b="b"/>
              <a:pathLst>
                <a:path w="4733021" h="739993">
                  <a:moveTo>
                    <a:pt x="34465" y="0"/>
                  </a:moveTo>
                  <a:lnTo>
                    <a:pt x="4698557" y="0"/>
                  </a:lnTo>
                  <a:cubicBezTo>
                    <a:pt x="4707697" y="0"/>
                    <a:pt x="4716463" y="3631"/>
                    <a:pt x="4722927" y="10094"/>
                  </a:cubicBezTo>
                  <a:cubicBezTo>
                    <a:pt x="4729390" y="16558"/>
                    <a:pt x="4733021" y="25324"/>
                    <a:pt x="4733021" y="34465"/>
                  </a:cubicBezTo>
                  <a:lnTo>
                    <a:pt x="4733021" y="705529"/>
                  </a:lnTo>
                  <a:cubicBezTo>
                    <a:pt x="4733021" y="714669"/>
                    <a:pt x="4729390" y="723436"/>
                    <a:pt x="4722927" y="729899"/>
                  </a:cubicBezTo>
                  <a:cubicBezTo>
                    <a:pt x="4716463" y="736362"/>
                    <a:pt x="4707697" y="739993"/>
                    <a:pt x="4698557" y="739993"/>
                  </a:cubicBezTo>
                  <a:lnTo>
                    <a:pt x="34465" y="739993"/>
                  </a:lnTo>
                  <a:cubicBezTo>
                    <a:pt x="25324" y="739993"/>
                    <a:pt x="16558" y="736362"/>
                    <a:pt x="10094" y="729899"/>
                  </a:cubicBezTo>
                  <a:cubicBezTo>
                    <a:pt x="3631" y="723436"/>
                    <a:pt x="0" y="714669"/>
                    <a:pt x="0" y="705529"/>
                  </a:cubicBezTo>
                  <a:lnTo>
                    <a:pt x="0" y="34465"/>
                  </a:lnTo>
                  <a:cubicBezTo>
                    <a:pt x="0" y="25324"/>
                    <a:pt x="3631" y="16558"/>
                    <a:pt x="10094" y="10094"/>
                  </a:cubicBezTo>
                  <a:cubicBezTo>
                    <a:pt x="16558" y="3631"/>
                    <a:pt x="25324" y="0"/>
                    <a:pt x="34465" y="0"/>
                  </a:cubicBezTo>
                  <a:close/>
                </a:path>
              </a:pathLst>
            </a:custGeom>
            <a:solidFill>
              <a:srgbClr val="DC5C6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33021" cy="778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87731" y="-1393462"/>
            <a:ext cx="3217892" cy="3465422"/>
          </a:xfrm>
          <a:custGeom>
            <a:avLst/>
            <a:gdLst/>
            <a:ahLst/>
            <a:cxnLst/>
            <a:rect l="l" t="t" r="r" b="b"/>
            <a:pathLst>
              <a:path w="3217892" h="3465422">
                <a:moveTo>
                  <a:pt x="0" y="0"/>
                </a:moveTo>
                <a:lnTo>
                  <a:pt x="3217892" y="0"/>
                </a:lnTo>
                <a:lnTo>
                  <a:pt x="3217892" y="3465423"/>
                </a:lnTo>
                <a:lnTo>
                  <a:pt x="0" y="3465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34531" y="8595768"/>
            <a:ext cx="2460184" cy="2649428"/>
          </a:xfrm>
          <a:custGeom>
            <a:avLst/>
            <a:gdLst/>
            <a:ahLst/>
            <a:cxnLst/>
            <a:rect l="l" t="t" r="r" b="b"/>
            <a:pathLst>
              <a:path w="2460184" h="2649428">
                <a:moveTo>
                  <a:pt x="0" y="0"/>
                </a:moveTo>
                <a:lnTo>
                  <a:pt x="2460184" y="0"/>
                </a:lnTo>
                <a:lnTo>
                  <a:pt x="2460184" y="2649428"/>
                </a:lnTo>
                <a:lnTo>
                  <a:pt x="0" y="2649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1884" t="-35465" r="-335790" b="-52916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54426" y="2748945"/>
            <a:ext cx="2859194" cy="6133287"/>
          </a:xfrm>
          <a:custGeom>
            <a:avLst/>
            <a:gdLst/>
            <a:ahLst/>
            <a:cxnLst/>
            <a:rect l="l" t="t" r="r" b="b"/>
            <a:pathLst>
              <a:path w="2859194" h="6133287">
                <a:moveTo>
                  <a:pt x="0" y="0"/>
                </a:moveTo>
                <a:lnTo>
                  <a:pt x="2859194" y="0"/>
                </a:lnTo>
                <a:lnTo>
                  <a:pt x="2859194" y="6133286"/>
                </a:lnTo>
                <a:lnTo>
                  <a:pt x="0" y="61332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940691" y="2748945"/>
            <a:ext cx="2706885" cy="6115554"/>
          </a:xfrm>
          <a:custGeom>
            <a:avLst/>
            <a:gdLst/>
            <a:ahLst/>
            <a:cxnLst/>
            <a:rect l="l" t="t" r="r" b="b"/>
            <a:pathLst>
              <a:path w="2706885" h="6115554">
                <a:moveTo>
                  <a:pt x="0" y="0"/>
                </a:moveTo>
                <a:lnTo>
                  <a:pt x="2706884" y="0"/>
                </a:lnTo>
                <a:lnTo>
                  <a:pt x="2706884" y="6115554"/>
                </a:lnTo>
                <a:lnTo>
                  <a:pt x="0" y="6115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86837" y="2735182"/>
            <a:ext cx="2672463" cy="6143079"/>
          </a:xfrm>
          <a:custGeom>
            <a:avLst/>
            <a:gdLst/>
            <a:ahLst/>
            <a:cxnLst/>
            <a:rect l="l" t="t" r="r" b="b"/>
            <a:pathLst>
              <a:path w="2672463" h="6143079">
                <a:moveTo>
                  <a:pt x="0" y="0"/>
                </a:moveTo>
                <a:lnTo>
                  <a:pt x="2672463" y="0"/>
                </a:lnTo>
                <a:lnTo>
                  <a:pt x="2672463" y="6143079"/>
                </a:lnTo>
                <a:lnTo>
                  <a:pt x="0" y="61430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12786" y="76200"/>
            <a:ext cx="13742476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Proposed Design Improvement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97939" y="2748945"/>
            <a:ext cx="4127812" cy="567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6"/>
              </a:lnSpc>
            </a:pPr>
            <a:r>
              <a:rPr lang="en-US" sz="3446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This app combines both task management and a chat/messaging system. It has screens dedicated to messages and group chats, allowing users to discuss tasks within the same app.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796570"/>
            <a:ext cx="970307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93122" y="3234578"/>
            <a:ext cx="2949786" cy="6327336"/>
          </a:xfrm>
          <a:custGeom>
            <a:avLst/>
            <a:gdLst/>
            <a:ahLst/>
            <a:cxnLst/>
            <a:rect l="l" t="t" r="r" b="b"/>
            <a:pathLst>
              <a:path w="2949786" h="6327336">
                <a:moveTo>
                  <a:pt x="0" y="0"/>
                </a:moveTo>
                <a:lnTo>
                  <a:pt x="2949786" y="0"/>
                </a:lnTo>
                <a:lnTo>
                  <a:pt x="2949786" y="6327336"/>
                </a:lnTo>
                <a:lnTo>
                  <a:pt x="0" y="6327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19183" y="3234578"/>
            <a:ext cx="3207405" cy="6327336"/>
          </a:xfrm>
          <a:custGeom>
            <a:avLst/>
            <a:gdLst/>
            <a:ahLst/>
            <a:cxnLst/>
            <a:rect l="l" t="t" r="r" b="b"/>
            <a:pathLst>
              <a:path w="3207405" h="6327336">
                <a:moveTo>
                  <a:pt x="0" y="0"/>
                </a:moveTo>
                <a:lnTo>
                  <a:pt x="3207406" y="0"/>
                </a:lnTo>
                <a:lnTo>
                  <a:pt x="3207406" y="6327336"/>
                </a:lnTo>
                <a:lnTo>
                  <a:pt x="0" y="6327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70425" y="3234578"/>
            <a:ext cx="2946978" cy="6327336"/>
          </a:xfrm>
          <a:custGeom>
            <a:avLst/>
            <a:gdLst/>
            <a:ahLst/>
            <a:cxnLst/>
            <a:rect l="l" t="t" r="r" b="b"/>
            <a:pathLst>
              <a:path w="2946978" h="6327336">
                <a:moveTo>
                  <a:pt x="0" y="0"/>
                </a:moveTo>
                <a:lnTo>
                  <a:pt x="2946979" y="0"/>
                </a:lnTo>
                <a:lnTo>
                  <a:pt x="2946979" y="6327336"/>
                </a:lnTo>
                <a:lnTo>
                  <a:pt x="0" y="63273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47339" y="76200"/>
            <a:ext cx="17155921" cy="225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8799">
                <a:solidFill>
                  <a:srgbClr val="1D3163"/>
                </a:solidFill>
                <a:latin typeface="Bungee"/>
                <a:ea typeface="Bungee"/>
                <a:cs typeface="Bungee"/>
                <a:sym typeface="Bungee"/>
              </a:rPr>
              <a:t>Proposed Design Improvement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0838" y="3015503"/>
            <a:ext cx="727591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2.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3065" y="3167903"/>
            <a:ext cx="4971085" cy="477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1"/>
              </a:lnSpc>
              <a:spcBef>
                <a:spcPct val="0"/>
              </a:spcBef>
            </a:pPr>
            <a:r>
              <a:rPr lang="en-US" sz="3393" b="1">
                <a:solidFill>
                  <a:srgbClr val="1D31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app has a clear breakdown of tasks (e.g., "Completed Tasks" and "Ongoing Projects") and allows for detailed task management through categories and labels.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649</Words>
  <Application>Microsoft Office PowerPoint</Application>
  <PresentationFormat>Custom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Bungee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Cute Illustration Time Management Presentation</dc:title>
  <cp:lastModifiedBy>Khushi Patil</cp:lastModifiedBy>
  <cp:revision>2</cp:revision>
  <dcterms:created xsi:type="dcterms:W3CDTF">2006-08-16T00:00:00Z</dcterms:created>
  <dcterms:modified xsi:type="dcterms:W3CDTF">2024-10-26T12:16:28Z</dcterms:modified>
  <dc:identifier>DAGUjhMu9_s</dc:identifier>
</cp:coreProperties>
</file>