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4" r:id="rId4"/>
    <p:sldId id="259" r:id="rId5"/>
    <p:sldId id="260" r:id="rId6"/>
    <p:sldId id="268" r:id="rId7"/>
    <p:sldId id="272" r:id="rId8"/>
    <p:sldId id="273" r:id="rId9"/>
    <p:sldId id="261" r:id="rId10"/>
    <p:sldId id="262" r:id="rId11"/>
    <p:sldId id="263"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CD8C2-ED11-4C5D-BFB1-2B23E3BBFC8B}" type="datetimeFigureOut">
              <a:rPr lang="en-IN" smtClean="0"/>
              <a:pPr/>
              <a:t>05-08-2024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237F36-709B-4BED-A067-C7DB16BA189A}" type="slidenum">
              <a:rPr lang="en-IN" smtClean="0"/>
              <a:pPr/>
              <a:t>‹#›</a:t>
            </a:fld>
            <a:endParaRPr lang="en-IN"/>
          </a:p>
        </p:txBody>
      </p:sp>
    </p:spTree>
    <p:extLst>
      <p:ext uri="{BB962C8B-B14F-4D97-AF65-F5344CB8AC3E}">
        <p14:creationId xmlns:p14="http://schemas.microsoft.com/office/powerpoint/2010/main" val="50439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1F149D-99AF-45BB-ABC3-58683FFD90C6}" type="datetime1">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501300-095F-4A13-8FEE-77BEF445D1D3}" type="datetime1">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0E4BD7-22C4-42BE-A446-DFA5AC31AEA6}" type="datetime1">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82287-1201-4AEC-93A1-298EA39A9375}" type="datetime1">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DDF01-AF14-44B4-B231-5834625290C8}" type="datetime1">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81CB93-E85F-48F0-A873-D8A8B4487B68}" type="datetime1">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AA1CF4-5C47-46C2-B16B-EC68C2886AF6}" type="datetime1">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00B47-DE37-4D28-921D-26A3E50EE9B6}" type="datetime1">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C3920-9B00-4EBD-A49A-4A2B7EFBBA0A}" type="datetime1">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127F4-3D3F-41A1-9CE5-E10FBCE341DD}" type="datetime1">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49F8B-CFB6-4CAF-AE12-F536ECF927D5}" type="datetime1">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6AC88-235D-4C54-8AF1-559125BB8EDA}" type="datetime1">
              <a:rPr lang="en-US" smtClean="0"/>
              <a:t>8/5/2024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search?q=MS-LESION+SEGMENTATION+IN+MRI+WITH+RANDOM+FORESTS&amp;rlz=1C1UEAD_enIN1048IN1048&amp;oq=MS-LESION+SEGMENTATION+IN+MRI+WITH+RANDOM+FORESTS&amp;gs_lcrp=EgZjaHJvbWUyBggAEEUYOTIGCAEQRRg8MgYIAhBFGD3SAQgxNDgwajBqN6gCALACAA&amp;sourceid=chrome&amp;ie=UTF-8" TargetMode="External"/><Relationship Id="rId2" Type="http://schemas.openxmlformats.org/officeDocument/2006/relationships/hyperlink" Target="https://www.sciencedirect.com/science/article/pii/S2352914820305591#:~:text=Results,65%25%20sensitivity%2C%20on%20average." TargetMode="External"/><Relationship Id="rId1" Type="http://schemas.openxmlformats.org/officeDocument/2006/relationships/slideLayout" Target="../slideLayouts/slideLayout2.xml"/><Relationship Id="rId5" Type="http://schemas.openxmlformats.org/officeDocument/2006/relationships/hyperlink" Target="https://www.ncbi.nlm.nih.gov/books/NBK499849/" TargetMode="External"/><Relationship Id="rId4" Type="http://schemas.openxmlformats.org/officeDocument/2006/relationships/hyperlink" Target="https://pubmed.ncbi.nlm.nih.gov/3055500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438400"/>
            <a:ext cx="7696200" cy="228600"/>
          </a:xfrm>
        </p:spPr>
        <p:txBody>
          <a:bodyPr>
            <a:noAutofit/>
          </a:bodyPr>
          <a:lstStyle/>
          <a:p>
            <a:r>
              <a:rPr lang="en-IN" sz="2000" b="1" dirty="0">
                <a:latin typeface="Times New Roman" panose="02020603050405020304" pitchFamily="18" charset="0"/>
                <a:cs typeface="Times New Roman" pitchFamily="18" charset="0"/>
              </a:rPr>
              <a:t>Presentation (Review-I)</a:t>
            </a:r>
            <a:br>
              <a:rPr lang="en-IN" sz="2000" b="1" dirty="0">
                <a:latin typeface="Times New Roman" panose="02020603050405020304" pitchFamily="18" charset="0"/>
                <a:cs typeface="Times New Roman" pitchFamily="18" charset="0"/>
              </a:rPr>
            </a:br>
            <a:r>
              <a:rPr lang="en-IN" sz="2000" b="1" dirty="0">
                <a:latin typeface="Times New Roman" panose="02020603050405020304" pitchFamily="18" charset="0"/>
                <a:cs typeface="Times New Roman" pitchFamily="18" charset="0"/>
              </a:rPr>
              <a:t>on</a:t>
            </a:r>
            <a:br>
              <a:rPr lang="en-IN" sz="2000" b="1" dirty="0">
                <a:latin typeface="Times New Roman" panose="02020603050405020304" pitchFamily="18" charset="0"/>
                <a:cs typeface="Times New Roman" pitchFamily="18" charset="0"/>
              </a:rPr>
            </a:br>
            <a:r>
              <a:rPr lang="en-IN" sz="2400" b="1" dirty="0">
                <a:latin typeface="Times New Roman" panose="02020603050405020304" pitchFamily="18" charset="0"/>
                <a:cs typeface="Times New Roman" panose="02020603050405020304" pitchFamily="18" charset="0"/>
              </a:rPr>
              <a:t>Lesion Detection And Segmentation of multiple Sclerosis using deep learning</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itchFamily="18" charset="0"/>
              </a:rPr>
              <a:t>By</a:t>
            </a:r>
            <a:br>
              <a:rPr lang="en-IN" sz="1800" b="1" dirty="0">
                <a:latin typeface="Times New Roman" panose="02020603050405020304" pitchFamily="18" charset="0"/>
                <a:cs typeface="Times New Roman" pitchFamily="18" charset="0"/>
              </a:rPr>
            </a:br>
            <a:r>
              <a:rPr lang="en-IN" sz="1800" b="1" dirty="0" err="1">
                <a:latin typeface="Times New Roman" panose="02020603050405020304" pitchFamily="18" charset="0"/>
                <a:cs typeface="Times New Roman" pitchFamily="18" charset="0"/>
              </a:rPr>
              <a:t>Anannya</a:t>
            </a:r>
            <a:r>
              <a:rPr lang="en-IN" sz="1800" b="1" dirty="0">
                <a:latin typeface="Times New Roman" panose="02020603050405020304" pitchFamily="18" charset="0"/>
                <a:cs typeface="Times New Roman" pitchFamily="18" charset="0"/>
              </a:rPr>
              <a:t> </a:t>
            </a:r>
            <a:r>
              <a:rPr lang="en-IN" sz="1800" b="1" dirty="0" err="1">
                <a:latin typeface="Times New Roman" panose="02020603050405020304" pitchFamily="18" charset="0"/>
                <a:cs typeface="Times New Roman" pitchFamily="18" charset="0"/>
              </a:rPr>
              <a:t>Londhe</a:t>
            </a:r>
            <a:r>
              <a:rPr lang="en-IN" sz="1800" b="1" dirty="0">
                <a:latin typeface="Times New Roman" panose="02020603050405020304" pitchFamily="18" charset="0"/>
                <a:cs typeface="Times New Roman" pitchFamily="18" charset="0"/>
              </a:rPr>
              <a:t> 70012100223</a:t>
            </a:r>
            <a:br>
              <a:rPr lang="en-IN" sz="1800" b="1" dirty="0">
                <a:latin typeface="Times New Roman" panose="02020603050405020304" pitchFamily="18" charset="0"/>
                <a:cs typeface="Times New Roman" pitchFamily="18" charset="0"/>
              </a:rPr>
            </a:br>
            <a:r>
              <a:rPr lang="en-IN" sz="1800" b="1" dirty="0">
                <a:latin typeface="Times New Roman" panose="02020603050405020304" pitchFamily="18" charset="0"/>
                <a:cs typeface="Times New Roman" pitchFamily="18" charset="0"/>
              </a:rPr>
              <a:t>Pallavi Dangane 70012100227</a:t>
            </a:r>
            <a:br>
              <a:rPr lang="en-IN" sz="1800" b="1" dirty="0">
                <a:latin typeface="Times New Roman" panose="02020603050405020304" pitchFamily="18" charset="0"/>
                <a:cs typeface="Times New Roman" pitchFamily="18" charset="0"/>
              </a:rPr>
            </a:br>
            <a:r>
              <a:rPr lang="en-IN" sz="1800" b="1" dirty="0">
                <a:latin typeface="Times New Roman" panose="02020603050405020304" pitchFamily="18" charset="0"/>
                <a:cs typeface="Times New Roman" pitchFamily="18" charset="0"/>
              </a:rPr>
              <a:t>Khushi Patil 70012100165</a:t>
            </a:r>
            <a:br>
              <a:rPr lang="en-IN" sz="2000" b="1" dirty="0">
                <a:latin typeface="Times New Roman" panose="02020603050405020304" pitchFamily="18" charset="0"/>
                <a:cs typeface="Times New Roman" pitchFamily="18" charset="0"/>
              </a:rPr>
            </a:br>
            <a:br>
              <a:rPr lang="en-IN" sz="2000" b="1" dirty="0">
                <a:latin typeface="Times New Roman" panose="02020603050405020304" pitchFamily="18" charset="0"/>
                <a:cs typeface="Times New Roman" pitchFamily="18" charset="0"/>
              </a:rPr>
            </a:br>
            <a:r>
              <a:rPr lang="en-IN" sz="2000" b="1" dirty="0">
                <a:latin typeface="Times New Roman" panose="02020603050405020304" pitchFamily="18" charset="0"/>
                <a:cs typeface="Times New Roman" pitchFamily="18" charset="0"/>
              </a:rPr>
              <a:t>Under the Guidance of</a:t>
            </a:r>
            <a:br>
              <a:rPr lang="en-IN" sz="2000" b="1" dirty="0">
                <a:latin typeface="Times New Roman" panose="02020603050405020304" pitchFamily="18" charset="0"/>
                <a:cs typeface="Times New Roman" pitchFamily="18" charset="0"/>
              </a:rPr>
            </a:br>
            <a:r>
              <a:rPr lang="en-IN" sz="2000" b="1" dirty="0">
                <a:latin typeface="Times New Roman" panose="02020603050405020304" pitchFamily="18" charset="0"/>
                <a:cs typeface="Times New Roman" pitchFamily="18" charset="0"/>
              </a:rPr>
              <a:t>Prof. Pravin </a:t>
            </a:r>
            <a:r>
              <a:rPr lang="en-IN" sz="2000" b="1" dirty="0" err="1">
                <a:latin typeface="Times New Roman" panose="02020603050405020304" pitchFamily="18" charset="0"/>
                <a:cs typeface="Times New Roman" pitchFamily="18" charset="0"/>
              </a:rPr>
              <a:t>Landage</a:t>
            </a:r>
            <a:r>
              <a:rPr lang="en-IN" sz="2000" b="1" dirty="0">
                <a:latin typeface="Times New Roman" panose="02020603050405020304" pitchFamily="18" charset="0"/>
                <a:cs typeface="Times New Roman" pitchFamily="18" charset="0"/>
              </a:rPr>
              <a:t> Sir</a:t>
            </a:r>
            <a:br>
              <a:rPr lang="en-IN" sz="2000" b="1" dirty="0">
                <a:latin typeface="Times New Roman" panose="02020603050405020304" pitchFamily="18" charset="0"/>
                <a:cs typeface="Times New Roman" pitchFamily="18" charset="0"/>
              </a:rPr>
            </a:br>
            <a:endParaRPr lang="en-IN" sz="2000" b="1" dirty="0">
              <a:latin typeface="Times New Roman" panose="02020603050405020304" pitchFamily="18" charset="0"/>
              <a:cs typeface="Times New Roman" pitchFamily="18" charset="0"/>
            </a:endParaRPr>
          </a:p>
        </p:txBody>
      </p:sp>
      <p:pic>
        <p:nvPicPr>
          <p:cNvPr id="1027" name="Picture 3" descr="C:\Users\kunal\Pictures\nmims.png"/>
          <p:cNvPicPr>
            <a:picLocks noChangeAspect="1" noChangeArrowheads="1"/>
          </p:cNvPicPr>
          <p:nvPr/>
        </p:nvPicPr>
        <p:blipFill>
          <a:blip r:embed="rId2" cstate="print"/>
          <a:srcRect/>
          <a:stretch>
            <a:fillRect/>
          </a:stretch>
        </p:blipFill>
        <p:spPr bwMode="auto">
          <a:xfrm>
            <a:off x="4038600" y="4419600"/>
            <a:ext cx="1057275" cy="1209675"/>
          </a:xfrm>
          <a:prstGeom prst="rect">
            <a:avLst/>
          </a:prstGeom>
          <a:noFill/>
        </p:spPr>
      </p:pic>
      <p:sp>
        <p:nvSpPr>
          <p:cNvPr id="6" name="TextBox 5"/>
          <p:cNvSpPr txBox="1"/>
          <p:nvPr/>
        </p:nvSpPr>
        <p:spPr>
          <a:xfrm>
            <a:off x="1219200" y="5380672"/>
            <a:ext cx="6781800" cy="1477328"/>
          </a:xfrm>
          <a:prstGeom prst="rect">
            <a:avLst/>
          </a:prstGeom>
          <a:noFill/>
        </p:spPr>
        <p:txBody>
          <a:bodyPr wrap="square" rtlCol="0">
            <a:spAutoFit/>
          </a:bodyPr>
          <a:lstStyle/>
          <a:p>
            <a:pPr algn="ctr"/>
            <a:endParaRPr lang="en-IN" b="1" dirty="0">
              <a:latin typeface="Times New Roman" pitchFamily="18" charset="0"/>
              <a:cs typeface="Times New Roman" pitchFamily="18" charset="0"/>
            </a:endParaRPr>
          </a:p>
          <a:p>
            <a:pPr algn="ctr"/>
            <a:r>
              <a:rPr lang="en-IN" b="1" dirty="0">
                <a:latin typeface="Times New Roman" pitchFamily="18" charset="0"/>
                <a:cs typeface="Times New Roman" pitchFamily="18" charset="0"/>
              </a:rPr>
              <a:t>Information Technology Department</a:t>
            </a:r>
          </a:p>
          <a:p>
            <a:pPr algn="ctr"/>
            <a:r>
              <a:rPr lang="en-IN" b="1" dirty="0">
                <a:latin typeface="Times New Roman" pitchFamily="18" charset="0"/>
                <a:cs typeface="Times New Roman" pitchFamily="18" charset="0"/>
              </a:rPr>
              <a:t>(or Department of Artificial Intelligence and Machine Learning)</a:t>
            </a:r>
          </a:p>
          <a:p>
            <a:pPr algn="ctr"/>
            <a:r>
              <a:rPr lang="en-IN" b="1" dirty="0">
                <a:latin typeface="Times New Roman" pitchFamily="18" charset="0"/>
                <a:cs typeface="Times New Roman" pitchFamily="18" charset="0"/>
              </a:rPr>
              <a:t>MPSTME, </a:t>
            </a:r>
            <a:r>
              <a:rPr lang="en-IN" b="1" dirty="0" err="1">
                <a:latin typeface="Times New Roman" pitchFamily="18" charset="0"/>
                <a:cs typeface="Times New Roman" pitchFamily="18" charset="0"/>
              </a:rPr>
              <a:t>Shirpur</a:t>
            </a:r>
            <a:endParaRPr lang="en-IN" b="1" dirty="0">
              <a:latin typeface="Times New Roman" pitchFamily="18" charset="0"/>
              <a:cs typeface="Times New Roman" pitchFamily="18" charset="0"/>
            </a:endParaRPr>
          </a:p>
          <a:p>
            <a:pPr algn="ctr"/>
            <a:r>
              <a:rPr lang="en-IN" b="1" dirty="0">
                <a:latin typeface="Times New Roman" pitchFamily="18" charset="0"/>
                <a:cs typeface="Times New Roman" pitchFamily="18" charset="0"/>
              </a:rPr>
              <a:t>Academic Year: 2024-25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
        <p:nvSpPr>
          <p:cNvPr id="3" name="Date Placeholder 2"/>
          <p:cNvSpPr>
            <a:spLocks noGrp="1"/>
          </p:cNvSpPr>
          <p:nvPr>
            <p:ph type="dt" sz="half" idx="10"/>
          </p:nvPr>
        </p:nvSpPr>
        <p:spPr/>
        <p:txBody>
          <a:bodyPr/>
          <a:lstStyle/>
          <a:p>
            <a:fld id="{FAB89397-B28C-465C-9FAC-28077D338C9C}" type="datetime1">
              <a:rPr lang="en-US" smtClean="0"/>
              <a:t>8/5/2024</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A591-EE3F-6526-CA65-07C5AE13EF5F}"/>
              </a:ext>
            </a:extLst>
          </p:cNvPr>
          <p:cNvSpPr>
            <a:spLocks noGrp="1"/>
          </p:cNvSpPr>
          <p:nvPr>
            <p:ph type="title"/>
          </p:nvPr>
        </p:nvSpPr>
        <p:spPr/>
        <p:txBody>
          <a:bodyPr>
            <a:normAutofit/>
          </a:bodyPr>
          <a:lstStyle/>
          <a:p>
            <a:r>
              <a:rPr lang="en-IN" sz="4400" dirty="0">
                <a:latin typeface="Times New Roman" pitchFamily="18" charset="0"/>
                <a:cs typeface="Times New Roman" pitchFamily="18" charset="0"/>
              </a:rPr>
              <a:t>Proposed Solution </a:t>
            </a:r>
            <a:endParaRPr lang="en-IN" dirty="0"/>
          </a:p>
        </p:txBody>
      </p:sp>
      <p:sp>
        <p:nvSpPr>
          <p:cNvPr id="3" name="Content Placeholder 2">
            <a:extLst>
              <a:ext uri="{FF2B5EF4-FFF2-40B4-BE49-F238E27FC236}">
                <a16:creationId xmlns:a16="http://schemas.microsoft.com/office/drawing/2014/main" id="{B8777846-6098-A303-6579-FAD914028D27}"/>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DC4B3ED9-D8CF-001B-EBA5-F02D00BE841A}"/>
              </a:ext>
            </a:extLst>
          </p:cNvPr>
          <p:cNvSpPr>
            <a:spLocks noGrp="1"/>
          </p:cNvSpPr>
          <p:nvPr>
            <p:ph type="dt" sz="half" idx="10"/>
          </p:nvPr>
        </p:nvSpPr>
        <p:spPr/>
        <p:txBody>
          <a:bodyPr/>
          <a:lstStyle/>
          <a:p>
            <a:fld id="{9EA82287-1201-4AEC-93A1-298EA39A9375}" type="datetime1">
              <a:rPr lang="en-US" smtClean="0"/>
              <a:t>8/5/2024</a:t>
            </a:fld>
            <a:endParaRPr lang="en-US"/>
          </a:p>
        </p:txBody>
      </p:sp>
      <p:sp>
        <p:nvSpPr>
          <p:cNvPr id="5" name="Slide Number Placeholder 4">
            <a:extLst>
              <a:ext uri="{FF2B5EF4-FFF2-40B4-BE49-F238E27FC236}">
                <a16:creationId xmlns:a16="http://schemas.microsoft.com/office/drawing/2014/main" id="{91961858-D1D6-2EE5-2137-34FC8215B570}"/>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6167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007E-2EAA-405D-38EF-855FF61F4822}"/>
              </a:ext>
            </a:extLst>
          </p:cNvPr>
          <p:cNvSpPr>
            <a:spLocks noGrp="1"/>
          </p:cNvSpPr>
          <p:nvPr>
            <p:ph type="title"/>
          </p:nvPr>
        </p:nvSpPr>
        <p:spPr/>
        <p:txBody>
          <a:bodyPr>
            <a:normAutofit/>
          </a:bodyPr>
          <a:lstStyle/>
          <a:p>
            <a:r>
              <a:rPr lang="en-IN" sz="4400" dirty="0">
                <a:latin typeface="Times New Roman" pitchFamily="18" charset="0"/>
                <a:cs typeface="Times New Roman" pitchFamily="18" charset="0"/>
              </a:rPr>
              <a:t>References</a:t>
            </a:r>
            <a:endParaRPr lang="en-IN" dirty="0"/>
          </a:p>
        </p:txBody>
      </p:sp>
      <p:sp>
        <p:nvSpPr>
          <p:cNvPr id="3" name="Content Placeholder 2">
            <a:extLst>
              <a:ext uri="{FF2B5EF4-FFF2-40B4-BE49-F238E27FC236}">
                <a16:creationId xmlns:a16="http://schemas.microsoft.com/office/drawing/2014/main" id="{25299822-619B-74B4-1EB9-1562570DE6DF}"/>
              </a:ext>
            </a:extLst>
          </p:cNvPr>
          <p:cNvSpPr>
            <a:spLocks noGrp="1"/>
          </p:cNvSpPr>
          <p:nvPr>
            <p:ph idx="1"/>
          </p:nvPr>
        </p:nvSpPr>
        <p:spPr>
          <a:xfrm>
            <a:off x="533400" y="1295400"/>
            <a:ext cx="8153400" cy="4830763"/>
          </a:xfrm>
        </p:spPr>
        <p:txBody>
          <a:bodyPr>
            <a:noAutofit/>
          </a:bodyPr>
          <a:lstStyle/>
          <a:p>
            <a:pPr marL="0" indent="0">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[1</a:t>
            </a:r>
            <a:r>
              <a:rPr lang="en-IN" sz="16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1600" u="sng"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Ozdemir</a:t>
            </a:r>
            <a:r>
              <a:rPr lang="en-IN" sz="16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Cetin , Volkan </a:t>
            </a:r>
            <a:r>
              <a:rPr lang="en-IN" sz="1600" u="sng"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Seymen</a:t>
            </a:r>
            <a:r>
              <a:rPr lang="en-IN" sz="16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 Unal </a:t>
            </a:r>
            <a:r>
              <a:rPr lang="en-IN" sz="1600" u="sng"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Sakoglu</a:t>
            </a:r>
            <a:endParaRPr lang="en-IN" sz="16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0" indent="0">
              <a:buNone/>
            </a:pPr>
            <a:r>
              <a:rPr lang="en-US" sz="2000" b="0" i="0" u="sng" dirty="0">
                <a:solidFill>
                  <a:srgbClr val="0000FF"/>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Multiple sclerosis lesion detection in multimodal MRI using simple clustering-based segmentation and classification</a:t>
            </a:r>
          </a:p>
          <a:p>
            <a:pPr marL="0" indent="0">
              <a:buNone/>
            </a:pPr>
            <a:r>
              <a:rPr lang="en-IN" sz="16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1100" b="0" i="0" u="sng" strike="noStrike" dirty="0">
                <a:solidFill>
                  <a:srgbClr val="0000FF"/>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Informatics in Medicine Unlocked</a:t>
            </a:r>
            <a:r>
              <a:rPr lang="en-US" sz="1100" u="sng" dirty="0">
                <a:solidFill>
                  <a:srgbClr val="0000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1100" b="0" i="0" u="sng" strike="noStrike" dirty="0">
                <a:solidFill>
                  <a:srgbClr val="0000FF"/>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Volume 20</a:t>
            </a:r>
            <a:r>
              <a:rPr lang="en-US" sz="1100" b="0" i="0" u="sng" dirty="0">
                <a:solidFill>
                  <a:srgbClr val="0000FF"/>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2020, 100409</a:t>
            </a:r>
            <a:endParaRPr lang="en-US" sz="1100" b="0" i="0" u="sng" dirty="0">
              <a:solidFill>
                <a:srgbClr val="0000FF"/>
              </a:solidFill>
              <a:effectLst/>
              <a:latin typeface="Times New Roman" panose="02020603050405020304" pitchFamily="18" charset="0"/>
              <a:cs typeface="Times New Roman" panose="02020603050405020304" pitchFamily="18" charset="0"/>
            </a:endParaRPr>
          </a:p>
          <a:p>
            <a:pPr marL="0" indent="0">
              <a:buNone/>
            </a:pPr>
            <a:endParaRPr lang="en-US" sz="1100" u="sng" dirty="0">
              <a:solidFill>
                <a:srgbClr val="1F1F1F"/>
              </a:solidFill>
              <a:latin typeface="Times New Roman" panose="02020603050405020304" pitchFamily="18" charset="0"/>
              <a:cs typeface="Times New Roman" panose="02020603050405020304" pitchFamily="18" charset="0"/>
            </a:endParaRPr>
          </a:p>
          <a:p>
            <a:pPr marL="0" indent="0">
              <a:buNone/>
            </a:pPr>
            <a:r>
              <a:rPr lang="en-IN" sz="1600" b="0" i="0" u="none" strike="noStrike" baseline="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[2] </a:t>
            </a:r>
            <a:r>
              <a:rPr lang="en-IN" sz="1600" b="0" i="0" u="none" strike="noStrike" baseline="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Oskar Maier</a:t>
            </a:r>
            <a:r>
              <a:rPr lang="en-IN" sz="160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r>
              <a:rPr lang="en-IN" sz="1600" b="0" i="0" u="none" strike="noStrike" baseline="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Heinz </a:t>
            </a:r>
            <a:r>
              <a:rPr lang="en-IN" sz="1600" b="0" i="0" u="none" strike="noStrike" baseline="0" dirty="0" err="1">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Handels</a:t>
            </a:r>
            <a:endParaRPr lang="en-IN" sz="1600" b="0" i="0" u="none" strike="noStrike" baseline="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0" indent="0">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MS-LESION SEGMENTATION IN MRI WITH RANDOM FORESTS</a:t>
            </a:r>
            <a:endParaRPr lang="en-US" sz="2000" b="0" i="0" u="sng" dirty="0">
              <a:solidFill>
                <a:srgbClr val="0000FF"/>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0" indent="0" algn="l">
              <a:buNone/>
            </a:pPr>
            <a:r>
              <a:rPr lang="en-IN" sz="1100" b="0" i="0" u="none" strike="noStrike" baseline="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Institute for Medical Informatics, </a:t>
            </a:r>
            <a:r>
              <a:rPr lang="en-IN" sz="1100" b="0" i="0" u="none" strike="noStrike" baseline="0" dirty="0" err="1">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Universit¨at</a:t>
            </a:r>
            <a:r>
              <a:rPr lang="en-IN" sz="1100" b="0" i="0" u="none" strike="noStrike" baseline="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IN" sz="1100" b="0" i="0" u="none" strike="noStrike" baseline="0" dirty="0" err="1">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zu</a:t>
            </a:r>
            <a:r>
              <a:rPr lang="en-IN" sz="1100" b="0" i="0" u="none" strike="noStrike" baseline="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IN" sz="1100" b="0" i="0" u="none" strike="noStrike" baseline="0" dirty="0" err="1">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L¨ubeck</a:t>
            </a:r>
            <a:r>
              <a:rPr lang="en-US" sz="110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100" b="0" i="0" u="none" strike="noStrike" baseline="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Graduate School for Computing in Medicine and Life Sciences, </a:t>
            </a:r>
            <a:r>
              <a:rPr lang="en-US" sz="1100" b="0" i="0" u="none" strike="noStrike" baseline="0" dirty="0" err="1">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Universit¨at</a:t>
            </a:r>
            <a:r>
              <a:rPr lang="en-US" sz="1100" b="0" i="0" u="none" strike="noStrike" baseline="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100" b="0" i="0" u="none" strike="noStrike" baseline="0" dirty="0" err="1">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zu</a:t>
            </a:r>
            <a:r>
              <a:rPr lang="en-US" sz="1100" b="0" i="0" u="none" strike="noStrike" baseline="0"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100" b="0" i="0" u="none" strike="noStrike" baseline="0" dirty="0" err="1">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L¨ubeck</a:t>
            </a:r>
            <a:endParaRPr lang="en-US" sz="1100" b="0" i="0" u="none" strike="noStrike" baseline="0" dirty="0">
              <a:solidFill>
                <a:srgbClr val="0000FF"/>
              </a:solidFill>
              <a:latin typeface="Times New Roman" panose="02020603050405020304" pitchFamily="18" charset="0"/>
              <a:cs typeface="Times New Roman" panose="02020603050405020304" pitchFamily="18" charset="0"/>
            </a:endParaRPr>
          </a:p>
          <a:p>
            <a:pPr marL="0" indent="0" algn="l">
              <a:buNone/>
            </a:pP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[3]</a:t>
            </a:r>
            <a:r>
              <a:rPr lang="en-IN" sz="1600"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Sergi</a:t>
            </a:r>
            <a:r>
              <a:rPr lang="en-IN" sz="16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Valverde, Mostafa Salem, Mariano Cabezas, Deborah Pareto, Joan C. </a:t>
            </a:r>
            <a:r>
              <a:rPr lang="en-IN" sz="1600"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Vilanova</a:t>
            </a:r>
            <a:r>
              <a:rPr lang="en-IN" sz="16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sz="1600"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Lluís</a:t>
            </a:r>
            <a:r>
              <a:rPr lang="en-IN" sz="16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sz="1600"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Ramió-Torrentà</a:t>
            </a:r>
            <a:r>
              <a:rPr lang="en-IN" sz="16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sz="1600"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Àlex</a:t>
            </a:r>
            <a:r>
              <a:rPr lang="en-IN" sz="16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sz="1600"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Rovira</a:t>
            </a:r>
            <a:r>
              <a:rPr lang="en-IN" sz="16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Joaquim Salvi, </a:t>
            </a:r>
            <a:r>
              <a:rPr lang="en-IN" sz="1600"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Arnau</a:t>
            </a:r>
            <a:r>
              <a:rPr lang="en-IN" sz="16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Oliver, Xavier </a:t>
            </a:r>
            <a:r>
              <a:rPr lang="en-IN" sz="1600"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Lladó</a:t>
            </a:r>
            <a:endParaRPr lang="en-IN" sz="16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endParaRPr>
          </a:p>
          <a:p>
            <a:pPr marL="0" indent="0" algn="l">
              <a:buNone/>
            </a:pPr>
            <a:r>
              <a:rPr lang="en-US" sz="2000" b="0" i="0" dirty="0">
                <a:solidFill>
                  <a:srgbClr val="0000FF"/>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One-shot domain adaptation in multiple sclerosis lesion segmentation using convolutional neural networks</a:t>
            </a:r>
            <a:br>
              <a:rPr lang="en-US" sz="1600" b="0" i="0" dirty="0">
                <a:solidFill>
                  <a:srgbClr val="0000FF"/>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br>
            <a:r>
              <a:rPr lang="en-US" sz="1100" b="0" i="0" dirty="0">
                <a:solidFill>
                  <a:srgbClr val="0000FF"/>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National Library of Medicine, National Center for Biotechnology Information</a:t>
            </a:r>
            <a:endParaRPr lang="en-US" sz="1100" b="0" i="0" dirty="0">
              <a:solidFill>
                <a:srgbClr val="0000FF"/>
              </a:solidFill>
              <a:effectLst/>
              <a:latin typeface="Times New Roman" panose="02020603050405020304" pitchFamily="18" charset="0"/>
              <a:cs typeface="Times New Roman" panose="02020603050405020304" pitchFamily="18" charset="0"/>
            </a:endParaRPr>
          </a:p>
          <a:p>
            <a:pPr marL="0" indent="0" algn="l">
              <a:buNone/>
            </a:pP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600" b="0" i="0" dirty="0">
                <a:effectLst/>
                <a:highlight>
                  <a:srgbClr val="FFFFFF"/>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[4] </a:t>
            </a:r>
            <a:r>
              <a:rPr lang="en-IN" sz="1600" b="0" i="0" dirty="0">
                <a:solidFill>
                  <a:srgbClr val="0000FF"/>
                </a:solidFill>
                <a:effectLst/>
                <a:highlight>
                  <a:srgbClr val="FFFFFF"/>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Dawood </a:t>
            </a:r>
            <a:r>
              <a:rPr lang="en-IN" sz="1600" b="0" i="0" dirty="0" err="1">
                <a:solidFill>
                  <a:srgbClr val="0000FF"/>
                </a:solidFill>
                <a:effectLst/>
                <a:highlight>
                  <a:srgbClr val="FFFFFF"/>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Tafti</a:t>
            </a:r>
            <a:r>
              <a:rPr lang="en-IN" sz="1600" b="0" i="0" dirty="0">
                <a:solidFill>
                  <a:srgbClr val="0000FF"/>
                </a:solidFill>
                <a:effectLst/>
                <a:highlight>
                  <a:srgbClr val="FFFFFF"/>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IN" sz="1600" b="0" i="0" dirty="0" err="1">
                <a:solidFill>
                  <a:srgbClr val="0000FF"/>
                </a:solidFill>
                <a:effectLst/>
                <a:highlight>
                  <a:srgbClr val="FFFFFF"/>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Moavia</a:t>
            </a:r>
            <a:r>
              <a:rPr lang="en-IN" sz="1600" b="0" i="0" dirty="0">
                <a:solidFill>
                  <a:srgbClr val="0000FF"/>
                </a:solidFill>
                <a:effectLst/>
                <a:highlight>
                  <a:srgbClr val="FFFFFF"/>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Ehsan; Kathryn L. </a:t>
            </a:r>
            <a:r>
              <a:rPr lang="en-IN" sz="1600" b="0" i="0" dirty="0" err="1">
                <a:solidFill>
                  <a:srgbClr val="0000FF"/>
                </a:solidFill>
                <a:effectLst/>
                <a:highlight>
                  <a:srgbClr val="FFFFFF"/>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Xixis</a:t>
            </a:r>
            <a:endParaRPr lang="en-IN" sz="1600" b="0" i="0" dirty="0">
              <a:solidFill>
                <a:srgbClr val="0000FF"/>
              </a:solidFill>
              <a:effectLst/>
              <a:highlight>
                <a:srgbClr val="FFFFFF"/>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marL="0" indent="0">
              <a:buNone/>
            </a:pPr>
            <a:r>
              <a:rPr lang="en-IN" sz="2000" i="0" dirty="0">
                <a:solidFill>
                  <a:srgbClr val="0000FF"/>
                </a:solidFill>
                <a:effectLst/>
                <a:highlight>
                  <a:srgbClr val="FFFFFF"/>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Multiple Sclerosis</a:t>
            </a:r>
          </a:p>
          <a:p>
            <a:pPr marL="0" indent="0">
              <a:buNone/>
            </a:pPr>
            <a:r>
              <a:rPr lang="en-US" sz="1100" b="0" i="0" dirty="0">
                <a:solidFill>
                  <a:srgbClr val="0000FF"/>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National Library of Medicine, National Center for Biotechnology Information</a:t>
            </a:r>
            <a:endParaRPr lang="en-IN" sz="110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0000DA1-328E-F89C-F8AD-7CE4755B6DCD}"/>
              </a:ext>
            </a:extLst>
          </p:cNvPr>
          <p:cNvSpPr>
            <a:spLocks noGrp="1"/>
          </p:cNvSpPr>
          <p:nvPr>
            <p:ph type="dt" sz="half" idx="10"/>
          </p:nvPr>
        </p:nvSpPr>
        <p:spPr/>
        <p:txBody>
          <a:bodyPr/>
          <a:lstStyle/>
          <a:p>
            <a:fld id="{9EA82287-1201-4AEC-93A1-298EA39A9375}" type="datetime1">
              <a:rPr lang="en-US" smtClean="0"/>
              <a:t>8/5/2024</a:t>
            </a:fld>
            <a:endParaRPr lang="en-US"/>
          </a:p>
        </p:txBody>
      </p:sp>
      <p:sp>
        <p:nvSpPr>
          <p:cNvPr id="5" name="Slide Number Placeholder 4">
            <a:extLst>
              <a:ext uri="{FF2B5EF4-FFF2-40B4-BE49-F238E27FC236}">
                <a16:creationId xmlns:a16="http://schemas.microsoft.com/office/drawing/2014/main" id="{870BC53A-9EE4-FDB6-A759-D3E7C3927CC0}"/>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2004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3DB0-5874-3A12-B0E9-3AE368006F4F}"/>
              </a:ext>
            </a:extLst>
          </p:cNvPr>
          <p:cNvSpPr>
            <a:spLocks noGrp="1"/>
          </p:cNvSpPr>
          <p:nvPr>
            <p:ph type="ctrTitle"/>
          </p:nvPr>
        </p:nvSpPr>
        <p:spPr/>
        <p:txBody>
          <a:bodyPr/>
          <a:lstStyle/>
          <a:p>
            <a:r>
              <a:rPr lang="en-IN" dirty="0"/>
              <a:t>THANK YOU!!</a:t>
            </a:r>
          </a:p>
        </p:txBody>
      </p:sp>
      <p:sp>
        <p:nvSpPr>
          <p:cNvPr id="4" name="Date Placeholder 3">
            <a:extLst>
              <a:ext uri="{FF2B5EF4-FFF2-40B4-BE49-F238E27FC236}">
                <a16:creationId xmlns:a16="http://schemas.microsoft.com/office/drawing/2014/main" id="{55FDE400-55EC-FD15-5A78-2579B8324ED9}"/>
              </a:ext>
            </a:extLst>
          </p:cNvPr>
          <p:cNvSpPr>
            <a:spLocks noGrp="1"/>
          </p:cNvSpPr>
          <p:nvPr>
            <p:ph type="dt" sz="half" idx="10"/>
          </p:nvPr>
        </p:nvSpPr>
        <p:spPr/>
        <p:txBody>
          <a:bodyPr/>
          <a:lstStyle/>
          <a:p>
            <a:fld id="{D21F149D-99AF-45BB-ABC3-58683FFD90C6}" type="datetime1">
              <a:rPr lang="en-US" smtClean="0"/>
              <a:t>8/5/2024</a:t>
            </a:fld>
            <a:endParaRPr lang="en-US"/>
          </a:p>
        </p:txBody>
      </p:sp>
      <p:sp>
        <p:nvSpPr>
          <p:cNvPr id="5" name="Slide Number Placeholder 4">
            <a:extLst>
              <a:ext uri="{FF2B5EF4-FFF2-40B4-BE49-F238E27FC236}">
                <a16:creationId xmlns:a16="http://schemas.microsoft.com/office/drawing/2014/main" id="{FB833D09-0187-26C9-3F9F-FBFE64FF6195}"/>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56804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C101-FD18-71D1-3F5E-4A62AB46DDB7}"/>
              </a:ext>
            </a:extLst>
          </p:cNvPr>
          <p:cNvSpPr>
            <a:spLocks noGrp="1"/>
          </p:cNvSpPr>
          <p:nvPr>
            <p:ph type="title"/>
          </p:nvPr>
        </p:nvSpPr>
        <p:spPr>
          <a:xfrm>
            <a:off x="457200" y="0"/>
            <a:ext cx="8229600" cy="715962"/>
          </a:xfrm>
        </p:spPr>
        <p:txBody>
          <a:bodyPr>
            <a:normAutofit/>
          </a:bodyPr>
          <a:lstStyle/>
          <a:p>
            <a:r>
              <a:rPr lang="en-IN" sz="3200" dirty="0">
                <a:latin typeface="Times New Roman" pitchFamily="18" charset="0"/>
                <a:cs typeface="Times New Roman" pitchFamily="18" charset="0"/>
              </a:rPr>
              <a:t>Problem statement</a:t>
            </a:r>
            <a:endParaRPr lang="en-IN" sz="3200" dirty="0"/>
          </a:p>
        </p:txBody>
      </p:sp>
      <p:sp>
        <p:nvSpPr>
          <p:cNvPr id="3" name="Content Placeholder 2">
            <a:extLst>
              <a:ext uri="{FF2B5EF4-FFF2-40B4-BE49-F238E27FC236}">
                <a16:creationId xmlns:a16="http://schemas.microsoft.com/office/drawing/2014/main" id="{A44C7B4C-C520-6F03-7091-B6D30068DB8F}"/>
              </a:ext>
            </a:extLst>
          </p:cNvPr>
          <p:cNvSpPr>
            <a:spLocks noGrp="1"/>
          </p:cNvSpPr>
          <p:nvPr>
            <p:ph idx="1"/>
          </p:nvPr>
        </p:nvSpPr>
        <p:spPr>
          <a:xfrm>
            <a:off x="609600" y="990600"/>
            <a:ext cx="8229600" cy="4525963"/>
          </a:xfrm>
        </p:spPr>
        <p:txBody>
          <a:bodyPr/>
          <a:lstStyle/>
          <a:p>
            <a:pPr marL="0" indent="0" algn="ctr">
              <a:buNone/>
            </a:pPr>
            <a:r>
              <a:rPr lang="en-IN" dirty="0">
                <a:latin typeface="Times New Roman" panose="02020603050405020304" pitchFamily="18" charset="0"/>
                <a:cs typeface="Times New Roman" panose="02020603050405020304" pitchFamily="18" charset="0"/>
              </a:rPr>
              <a:t>   Lesion Detection And Segmentation of multiple Sclerosis</a:t>
            </a:r>
          </a:p>
          <a:p>
            <a:pPr marL="0" indent="0" algn="ctr">
              <a:buNone/>
            </a:pPr>
            <a:endParaRPr lang="en-IN" sz="900" dirty="0">
              <a:latin typeface="Times New Roman" panose="02020603050405020304" pitchFamily="18" charset="0"/>
              <a:cs typeface="Times New Roman" panose="02020603050405020304" pitchFamily="18" charset="0"/>
            </a:endParaRPr>
          </a:p>
          <a:p>
            <a:pPr marL="0" indent="0" algn="ctr">
              <a:buNone/>
            </a:pPr>
            <a:endParaRPr lang="en-IN" sz="9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What is Multiple Sclerosis?</a:t>
            </a:r>
          </a:p>
          <a:p>
            <a:pPr marL="0" indent="0">
              <a:buNone/>
            </a:pPr>
            <a:r>
              <a:rPr lang="en-IN" sz="1600" dirty="0">
                <a:latin typeface="Times New Roman" panose="02020603050405020304" pitchFamily="18" charset="0"/>
                <a:cs typeface="Times New Roman" panose="02020603050405020304" pitchFamily="18" charset="0"/>
              </a:rPr>
              <a:t>Multiple sclerosis (MS) is a disease where the immune system attacks the central nervous system (CNS), causing nerve damage and leading to symptoms like inflammation and neurodegeneration. Diagnosing MS involves clinical exams, MRI scans, and lab tests based on the 2017 McDonald criteria. MRI is crucial for identifying MS lesions, making automated lesion detection important for tracking the disease.</a:t>
            </a:r>
          </a:p>
        </p:txBody>
      </p:sp>
      <p:sp>
        <p:nvSpPr>
          <p:cNvPr id="4" name="Date Placeholder 3">
            <a:extLst>
              <a:ext uri="{FF2B5EF4-FFF2-40B4-BE49-F238E27FC236}">
                <a16:creationId xmlns:a16="http://schemas.microsoft.com/office/drawing/2014/main" id="{0EF1C4CA-6611-CCA2-6A9E-6151EABCE03C}"/>
              </a:ext>
            </a:extLst>
          </p:cNvPr>
          <p:cNvSpPr>
            <a:spLocks noGrp="1"/>
          </p:cNvSpPr>
          <p:nvPr>
            <p:ph type="dt" sz="half" idx="10"/>
          </p:nvPr>
        </p:nvSpPr>
        <p:spPr/>
        <p:txBody>
          <a:bodyPr/>
          <a:lstStyle/>
          <a:p>
            <a:fld id="{9EA82287-1201-4AEC-93A1-298EA39A9375}" type="datetime1">
              <a:rPr lang="en-US" smtClean="0"/>
              <a:t>8/5/2024</a:t>
            </a:fld>
            <a:endParaRPr lang="en-US"/>
          </a:p>
        </p:txBody>
      </p:sp>
      <p:sp>
        <p:nvSpPr>
          <p:cNvPr id="5" name="Slide Number Placeholder 4">
            <a:extLst>
              <a:ext uri="{FF2B5EF4-FFF2-40B4-BE49-F238E27FC236}">
                <a16:creationId xmlns:a16="http://schemas.microsoft.com/office/drawing/2014/main" id="{91A09496-C67E-69AB-9BB3-D783014ACA6A}"/>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547212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03600-9449-FE63-68F4-2C65CC4641AD}"/>
              </a:ext>
            </a:extLst>
          </p:cNvPr>
          <p:cNvSpPr>
            <a:spLocks noGrp="1"/>
          </p:cNvSpPr>
          <p:nvPr>
            <p:ph idx="1"/>
          </p:nvPr>
        </p:nvSpPr>
        <p:spPr>
          <a:xfrm>
            <a:off x="228600" y="186303"/>
            <a:ext cx="8229600" cy="4525963"/>
          </a:xfrm>
        </p:spPr>
        <p:txBody>
          <a:bodyPr/>
          <a:lstStyle/>
          <a:p>
            <a:pPr marL="0" indent="0">
              <a:buNone/>
            </a:pPr>
            <a:r>
              <a:rPr lang="en-IN" dirty="0">
                <a:latin typeface="Times New Roman" panose="02020603050405020304" pitchFamily="18" charset="0"/>
                <a:cs typeface="Times New Roman" panose="02020603050405020304" pitchFamily="18" charset="0"/>
              </a:rPr>
              <a:t>      What is Lesion Detection and segmentation?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384EE49-7607-7FD1-E540-D135E19CB69B}"/>
              </a:ext>
            </a:extLst>
          </p:cNvPr>
          <p:cNvSpPr>
            <a:spLocks noGrp="1"/>
          </p:cNvSpPr>
          <p:nvPr>
            <p:ph type="dt" sz="half" idx="10"/>
          </p:nvPr>
        </p:nvSpPr>
        <p:spPr/>
        <p:txBody>
          <a:bodyPr/>
          <a:lstStyle/>
          <a:p>
            <a:fld id="{9EA82287-1201-4AEC-93A1-298EA39A9375}" type="datetime1">
              <a:rPr lang="en-US" smtClean="0"/>
              <a:t>8/5/2024</a:t>
            </a:fld>
            <a:endParaRPr lang="en-US"/>
          </a:p>
        </p:txBody>
      </p:sp>
      <p:sp>
        <p:nvSpPr>
          <p:cNvPr id="5" name="Slide Number Placeholder 4">
            <a:extLst>
              <a:ext uri="{FF2B5EF4-FFF2-40B4-BE49-F238E27FC236}">
                <a16:creationId xmlns:a16="http://schemas.microsoft.com/office/drawing/2014/main" id="{F28D27B1-B975-6660-A24C-26EC3CAE8BCC}"/>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8" name="Rectangle 1">
            <a:extLst>
              <a:ext uri="{FF2B5EF4-FFF2-40B4-BE49-F238E27FC236}">
                <a16:creationId xmlns:a16="http://schemas.microsoft.com/office/drawing/2014/main" id="{B6C18E6E-34C9-E757-CFE8-DC96C9EAB3B1}"/>
              </a:ext>
            </a:extLst>
          </p:cNvPr>
          <p:cNvSpPr>
            <a:spLocks noChangeArrowheads="1"/>
          </p:cNvSpPr>
          <p:nvPr/>
        </p:nvSpPr>
        <p:spPr bwMode="auto">
          <a:xfrm>
            <a:off x="533400" y="972182"/>
            <a:ext cx="75819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Lesion Detection</a:t>
            </a:r>
          </a:p>
          <a:p>
            <a:r>
              <a:rPr lang="en-US" dirty="0">
                <a:latin typeface="Times New Roman" panose="02020603050405020304" pitchFamily="18" charset="0"/>
                <a:cs typeface="Times New Roman" panose="02020603050405020304" pitchFamily="18" charset="0"/>
              </a:rPr>
              <a:t>The process of identifying abnormal areas, or lesions, in medical images (such as MRI scans). These lesions can indicate the presence of diseases or conditions.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Lesion Segmentation</a:t>
            </a:r>
          </a:p>
          <a:p>
            <a:r>
              <a:rPr lang="en-US" dirty="0">
                <a:latin typeface="Times New Roman" panose="02020603050405020304" pitchFamily="18" charset="0"/>
                <a:cs typeface="Times New Roman" panose="02020603050405020304" pitchFamily="18" charset="0"/>
              </a:rPr>
              <a:t>The process of delineating or marking the exact boundaries of the lesions identified in the images. This involves separating the lesion from the surrounding healthy tissue.</a:t>
            </a:r>
          </a:p>
        </p:txBody>
      </p:sp>
      <p:pic>
        <p:nvPicPr>
          <p:cNvPr id="2" name="Picture 3" descr="Brain tumor segmentation based on deep learning and an attention mechanism using  MRI multi-modalities brain images | Scientific Reports">
            <a:extLst>
              <a:ext uri="{FF2B5EF4-FFF2-40B4-BE49-F238E27FC236}">
                <a16:creationId xmlns:a16="http://schemas.microsoft.com/office/drawing/2014/main" id="{CA9AE7A3-1092-5D2F-A802-004ECFB7CD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4595" y="3041879"/>
            <a:ext cx="5168405" cy="3679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41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5C80-482B-926F-9C03-EA2AF70BDBB1}"/>
              </a:ext>
            </a:extLst>
          </p:cNvPr>
          <p:cNvSpPr>
            <a:spLocks noGrp="1"/>
          </p:cNvSpPr>
          <p:nvPr>
            <p:ph type="title"/>
          </p:nvPr>
        </p:nvSpPr>
        <p:spPr/>
        <p:txBody>
          <a:bodyPr>
            <a:normAutofit/>
          </a:bodyPr>
          <a:lstStyle/>
          <a:p>
            <a:r>
              <a:rPr lang="en-IN" sz="4400" dirty="0">
                <a:latin typeface="Times New Roman" pitchFamily="18" charset="0"/>
                <a:cs typeface="Times New Roman" pitchFamily="18" charset="0"/>
              </a:rPr>
              <a:t>Application and Scope</a:t>
            </a:r>
            <a:endParaRPr lang="en-IN" dirty="0"/>
          </a:p>
        </p:txBody>
      </p:sp>
      <p:sp>
        <p:nvSpPr>
          <p:cNvPr id="4" name="Date Placeholder 3">
            <a:extLst>
              <a:ext uri="{FF2B5EF4-FFF2-40B4-BE49-F238E27FC236}">
                <a16:creationId xmlns:a16="http://schemas.microsoft.com/office/drawing/2014/main" id="{6D7389D4-2BCA-9FAC-3FA2-9413C8F4A51D}"/>
              </a:ext>
            </a:extLst>
          </p:cNvPr>
          <p:cNvSpPr>
            <a:spLocks noGrp="1"/>
          </p:cNvSpPr>
          <p:nvPr>
            <p:ph type="dt" sz="half" idx="10"/>
          </p:nvPr>
        </p:nvSpPr>
        <p:spPr/>
        <p:txBody>
          <a:bodyPr/>
          <a:lstStyle/>
          <a:p>
            <a:fld id="{9EA82287-1201-4AEC-93A1-298EA39A9375}" type="datetime1">
              <a:rPr lang="en-US" smtClean="0"/>
              <a:t>8/5/2024</a:t>
            </a:fld>
            <a:endParaRPr lang="en-US"/>
          </a:p>
        </p:txBody>
      </p:sp>
      <p:sp>
        <p:nvSpPr>
          <p:cNvPr id="5" name="Slide Number Placeholder 4">
            <a:extLst>
              <a:ext uri="{FF2B5EF4-FFF2-40B4-BE49-F238E27FC236}">
                <a16:creationId xmlns:a16="http://schemas.microsoft.com/office/drawing/2014/main" id="{EF50859B-9895-02EA-156F-9E63B46A8670}"/>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7" name="Rectangle 2">
            <a:extLst>
              <a:ext uri="{FF2B5EF4-FFF2-40B4-BE49-F238E27FC236}">
                <a16:creationId xmlns:a16="http://schemas.microsoft.com/office/drawing/2014/main" id="{1E015934-07C1-F0F6-D03D-C0D198CACB9E}"/>
              </a:ext>
            </a:extLst>
          </p:cNvPr>
          <p:cNvSpPr>
            <a:spLocks noGrp="1" noChangeArrowheads="1"/>
          </p:cNvSpPr>
          <p:nvPr>
            <p:ph idx="1"/>
          </p:nvPr>
        </p:nvSpPr>
        <p:spPr bwMode="auto">
          <a:xfrm>
            <a:off x="609600" y="1891099"/>
            <a:ext cx="76200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Clinical Diagnosis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Automated lesion detection and localization in MRI scans.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Accelerated diagnostic process and reduced radiologist workload.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Quantification and Monitoring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Accurate lesion segmentation for volume quantification.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Assessment of disease progression through volume and number changes.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Research and Development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Analysis of large MRI datasets to discover new patterns and biomarkers.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Evaluation of new drug and therapy efficacy in clinical trials.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74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02B4-3C7A-80A1-736E-767FD525AD50}"/>
              </a:ext>
            </a:extLst>
          </p:cNvPr>
          <p:cNvSpPr>
            <a:spLocks noGrp="1"/>
          </p:cNvSpPr>
          <p:nvPr>
            <p:ph type="title"/>
          </p:nvPr>
        </p:nvSpPr>
        <p:spPr/>
        <p:txBody>
          <a:bodyPr>
            <a:normAutofit/>
          </a:bodyPr>
          <a:lstStyle/>
          <a:p>
            <a:r>
              <a:rPr lang="en-IN" sz="2800" dirty="0">
                <a:latin typeface="Times New Roman" pitchFamily="18" charset="0"/>
                <a:cs typeface="Times New Roman" pitchFamily="18" charset="0"/>
              </a:rPr>
              <a:t>Detailed Literature Review</a:t>
            </a:r>
            <a:endParaRPr lang="en-IN" sz="2800" dirty="0"/>
          </a:p>
        </p:txBody>
      </p:sp>
      <p:sp>
        <p:nvSpPr>
          <p:cNvPr id="3" name="Content Placeholder 2">
            <a:extLst>
              <a:ext uri="{FF2B5EF4-FFF2-40B4-BE49-F238E27FC236}">
                <a16:creationId xmlns:a16="http://schemas.microsoft.com/office/drawing/2014/main" id="{9EA325B2-724F-B5FC-6477-04BAB5EC5988}"/>
              </a:ext>
            </a:extLst>
          </p:cNvPr>
          <p:cNvSpPr>
            <a:spLocks noGrp="1"/>
          </p:cNvSpPr>
          <p:nvPr>
            <p:ph idx="1"/>
          </p:nvPr>
        </p:nvSpPr>
        <p:spPr>
          <a:xfrm>
            <a:off x="457200" y="1295400"/>
            <a:ext cx="8229600" cy="4830763"/>
          </a:xfrm>
        </p:spPr>
        <p:txBody>
          <a:bodyPr>
            <a:normAutofit/>
          </a:bodyPr>
          <a:lstStyle/>
          <a:p>
            <a:pPr marL="0" indent="0" algn="ctr">
              <a:buNone/>
            </a:pPr>
            <a:r>
              <a:rPr lang="en-US" sz="2800" b="1" i="0" dirty="0">
                <a:solidFill>
                  <a:srgbClr val="1F1F1F"/>
                </a:solidFill>
                <a:effectLst/>
                <a:latin typeface="Times New Roman" panose="02020603050405020304" pitchFamily="18" charset="0"/>
                <a:cs typeface="Times New Roman" panose="02020603050405020304" pitchFamily="18" charset="0"/>
              </a:rPr>
              <a:t>Multiple sclerosis lesion detection in multimodal MRI using simple clustering-based segmentation and classification</a:t>
            </a:r>
          </a:p>
          <a:p>
            <a:pPr marL="0" indent="0" algn="ctr">
              <a:buNone/>
            </a:pPr>
            <a:endParaRPr lang="en-US" b="1" i="0" dirty="0">
              <a:solidFill>
                <a:srgbClr val="1F1F1F"/>
              </a:solidFill>
              <a:effectLst/>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Challenges:</a:t>
            </a:r>
          </a:p>
          <a:p>
            <a:pPr>
              <a:buFont typeface="+mj-lt"/>
              <a:buAutoNum type="arabicPeriod"/>
            </a:pPr>
            <a:r>
              <a:rPr lang="en-US" sz="2400" dirty="0">
                <a:latin typeface="Times New Roman" panose="02020603050405020304" pitchFamily="18" charset="0"/>
                <a:cs typeface="Times New Roman" panose="02020603050405020304" pitchFamily="18" charset="0"/>
              </a:rPr>
              <a:t>Brain parts and lesions often have similar intensity values, complicating accurate segmentation.</a:t>
            </a:r>
          </a:p>
          <a:p>
            <a:pPr>
              <a:buFont typeface="+mj-lt"/>
              <a:buAutoNum type="arabicPeriod"/>
            </a:pPr>
            <a:r>
              <a:rPr lang="en-US" sz="2400" dirty="0">
                <a:latin typeface="Times New Roman" panose="02020603050405020304" pitchFamily="18" charset="0"/>
                <a:cs typeface="Times New Roman" panose="02020603050405020304" pitchFamily="18" charset="0"/>
              </a:rPr>
              <a:t>Variability in MRI scans across different subjects can affect consistency in lesion detection.</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9A9C5E5-DD68-38AD-BA0C-89FFEE33C956}"/>
              </a:ext>
            </a:extLst>
          </p:cNvPr>
          <p:cNvSpPr>
            <a:spLocks noGrp="1"/>
          </p:cNvSpPr>
          <p:nvPr>
            <p:ph type="dt" sz="half" idx="10"/>
          </p:nvPr>
        </p:nvSpPr>
        <p:spPr/>
        <p:txBody>
          <a:bodyPr/>
          <a:lstStyle/>
          <a:p>
            <a:fld id="{9EA82287-1201-4AEC-93A1-298EA39A9375}" type="datetime1">
              <a:rPr lang="en-US" smtClean="0"/>
              <a:t>8/5/2024</a:t>
            </a:fld>
            <a:endParaRPr lang="en-US"/>
          </a:p>
        </p:txBody>
      </p:sp>
      <p:sp>
        <p:nvSpPr>
          <p:cNvPr id="5" name="Slide Number Placeholder 4">
            <a:extLst>
              <a:ext uri="{FF2B5EF4-FFF2-40B4-BE49-F238E27FC236}">
                <a16:creationId xmlns:a16="http://schemas.microsoft.com/office/drawing/2014/main" id="{D8B7C7DC-FC13-1B0E-2459-49B61EB02DD2}"/>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47204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1E6F-E2AD-8E9D-5BFD-4CA9B8EF9372}"/>
              </a:ext>
            </a:extLst>
          </p:cNvPr>
          <p:cNvSpPr>
            <a:spLocks noGrp="1"/>
          </p:cNvSpPr>
          <p:nvPr>
            <p:ph type="title"/>
          </p:nvPr>
        </p:nvSpPr>
        <p:spPr>
          <a:xfrm>
            <a:off x="457200" y="274638"/>
            <a:ext cx="8229600" cy="258762"/>
          </a:xfrm>
        </p:spPr>
        <p:txBody>
          <a:bodyPr>
            <a:normAutofit fontScale="90000"/>
          </a:bodyPr>
          <a:lstStyle/>
          <a:p>
            <a:endParaRPr lang="en-IN" dirty="0"/>
          </a:p>
        </p:txBody>
      </p:sp>
      <p:sp>
        <p:nvSpPr>
          <p:cNvPr id="4" name="Date Placeholder 3">
            <a:extLst>
              <a:ext uri="{FF2B5EF4-FFF2-40B4-BE49-F238E27FC236}">
                <a16:creationId xmlns:a16="http://schemas.microsoft.com/office/drawing/2014/main" id="{D788ECCE-B284-B719-C566-1E2C13A5DED4}"/>
              </a:ext>
            </a:extLst>
          </p:cNvPr>
          <p:cNvSpPr>
            <a:spLocks noGrp="1"/>
          </p:cNvSpPr>
          <p:nvPr>
            <p:ph type="dt" sz="half" idx="10"/>
          </p:nvPr>
        </p:nvSpPr>
        <p:spPr/>
        <p:txBody>
          <a:bodyPr/>
          <a:lstStyle/>
          <a:p>
            <a:fld id="{9EA82287-1201-4AEC-93A1-298EA39A9375}" type="datetime1">
              <a:rPr lang="en-US" smtClean="0"/>
              <a:t>8/5/2024</a:t>
            </a:fld>
            <a:endParaRPr lang="en-US"/>
          </a:p>
        </p:txBody>
      </p:sp>
      <p:sp>
        <p:nvSpPr>
          <p:cNvPr id="5" name="Slide Number Placeholder 4">
            <a:extLst>
              <a:ext uri="{FF2B5EF4-FFF2-40B4-BE49-F238E27FC236}">
                <a16:creationId xmlns:a16="http://schemas.microsoft.com/office/drawing/2014/main" id="{FA1A9B1E-BF13-1B28-71CF-64D9B4564AE6}"/>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2050" name="Picture 2">
            <a:extLst>
              <a:ext uri="{FF2B5EF4-FFF2-40B4-BE49-F238E27FC236}">
                <a16:creationId xmlns:a16="http://schemas.microsoft.com/office/drawing/2014/main" id="{5FF7114A-44BB-A9B9-6BAD-7884787370A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990600"/>
            <a:ext cx="4343400" cy="536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04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111D-C307-F7C7-09AA-86B2BA110A12}"/>
              </a:ext>
            </a:extLst>
          </p:cNvPr>
          <p:cNvSpPr>
            <a:spLocks noGrp="1"/>
          </p:cNvSpPr>
          <p:nvPr>
            <p:ph type="title"/>
          </p:nvPr>
        </p:nvSpPr>
        <p:spPr>
          <a:xfrm>
            <a:off x="533400" y="1311274"/>
            <a:ext cx="8153400" cy="365125"/>
          </a:xfrm>
        </p:spPr>
        <p:txBody>
          <a:bodyPr>
            <a:noAutofit/>
          </a:bodyPr>
          <a:lstStyle/>
          <a:p>
            <a:r>
              <a:rPr lang="en-US" sz="2800" b="1" i="0" dirty="0">
                <a:solidFill>
                  <a:srgbClr val="1F1F1F"/>
                </a:solidFill>
                <a:effectLst/>
                <a:latin typeface="Times New Roman" panose="02020603050405020304" pitchFamily="18" charset="0"/>
                <a:cs typeface="Times New Roman" panose="02020603050405020304" pitchFamily="18" charset="0"/>
              </a:rPr>
              <a:t>One-shot domain adaptation in multiple sclerosis lesion segmentation using convolutional neural networks</a:t>
            </a:r>
            <a:br>
              <a:rPr lang="en-US" sz="2800" b="1" i="0" dirty="0">
                <a:solidFill>
                  <a:srgbClr val="1F1F1F"/>
                </a:solidFill>
                <a:effectLst/>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A9CB9F6-4D30-918B-0AAE-AAFD520E4593}"/>
              </a:ext>
            </a:extLst>
          </p:cNvPr>
          <p:cNvSpPr>
            <a:spLocks noGrp="1"/>
          </p:cNvSpPr>
          <p:nvPr>
            <p:ph type="dt" sz="half" idx="10"/>
          </p:nvPr>
        </p:nvSpPr>
        <p:spPr/>
        <p:txBody>
          <a:bodyPr/>
          <a:lstStyle/>
          <a:p>
            <a:fld id="{9EA82287-1201-4AEC-93A1-298EA39A9375}" type="datetime1">
              <a:rPr lang="en-US" smtClean="0"/>
              <a:t>8/5/2024</a:t>
            </a:fld>
            <a:endParaRPr lang="en-US"/>
          </a:p>
        </p:txBody>
      </p:sp>
      <p:sp>
        <p:nvSpPr>
          <p:cNvPr id="5" name="Slide Number Placeholder 4">
            <a:extLst>
              <a:ext uri="{FF2B5EF4-FFF2-40B4-BE49-F238E27FC236}">
                <a16:creationId xmlns:a16="http://schemas.microsoft.com/office/drawing/2014/main" id="{E503E22F-8B2B-1BCD-8746-062DD83043CA}"/>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1030" name="Picture 6" descr="Fig. 1">
            <a:extLst>
              <a:ext uri="{FF2B5EF4-FFF2-40B4-BE49-F238E27FC236}">
                <a16:creationId xmlns:a16="http://schemas.microsoft.com/office/drawing/2014/main" id="{B1379760-2BD5-8BDE-B0B6-E0D4141C1B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2467303"/>
            <a:ext cx="8635999"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71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FAB2-51BB-AD6F-050D-4F0BEB67BC7F}"/>
              </a:ext>
            </a:extLst>
          </p:cNvPr>
          <p:cNvSpPr>
            <a:spLocks noGrp="1"/>
          </p:cNvSpPr>
          <p:nvPr>
            <p:ph type="title"/>
          </p:nvPr>
        </p:nvSpPr>
        <p:spPr>
          <a:xfrm>
            <a:off x="304800" y="762000"/>
            <a:ext cx="8382000" cy="655638"/>
          </a:xfrm>
        </p:spPr>
        <p:txBody>
          <a:bodyPr>
            <a:noAutofit/>
          </a:bodyPr>
          <a:lstStyle/>
          <a:p>
            <a:r>
              <a:rPr kumimoji="0" lang="en-US" altLang="en-US" sz="32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Automatic MS Lesion Segmentation with Random Forests</a:t>
            </a:r>
            <a:br>
              <a:rPr kumimoji="0" lang="en-US" altLang="en-US" sz="32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2BF635-C8C3-E228-2EB9-2D62F9FED3B1}"/>
              </a:ext>
            </a:extLst>
          </p:cNvPr>
          <p:cNvSpPr>
            <a:spLocks noGrp="1"/>
          </p:cNvSpPr>
          <p:nvPr>
            <p:ph type="dt" sz="half" idx="10"/>
          </p:nvPr>
        </p:nvSpPr>
        <p:spPr/>
        <p:txBody>
          <a:bodyPr/>
          <a:lstStyle/>
          <a:p>
            <a:fld id="{9EA82287-1201-4AEC-93A1-298EA39A9375}" type="datetime1">
              <a:rPr lang="en-US" smtClean="0"/>
              <a:t>8/5/2024</a:t>
            </a:fld>
            <a:endParaRPr lang="en-US"/>
          </a:p>
        </p:txBody>
      </p:sp>
      <p:sp>
        <p:nvSpPr>
          <p:cNvPr id="5" name="Slide Number Placeholder 4">
            <a:extLst>
              <a:ext uri="{FF2B5EF4-FFF2-40B4-BE49-F238E27FC236}">
                <a16:creationId xmlns:a16="http://schemas.microsoft.com/office/drawing/2014/main" id="{84B8A179-8FC8-C605-5363-F351131E378F}"/>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1">
            <a:extLst>
              <a:ext uri="{FF2B5EF4-FFF2-40B4-BE49-F238E27FC236}">
                <a16:creationId xmlns:a16="http://schemas.microsoft.com/office/drawing/2014/main" id="{DBDB0247-A949-0675-1757-E9B708C3C5B1}"/>
              </a:ext>
            </a:extLst>
          </p:cNvPr>
          <p:cNvSpPr>
            <a:spLocks noGrp="1" noChangeArrowheads="1"/>
          </p:cNvSpPr>
          <p:nvPr>
            <p:ph idx="1"/>
          </p:nvPr>
        </p:nvSpPr>
        <p:spPr bwMode="auto">
          <a:xfrm>
            <a:off x="457200" y="1666659"/>
            <a:ext cx="8001000" cy="4667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Problem:</a:t>
            </a: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Manual segmentation of MS lesions in MRI scans is time-consuming, suffers from high intra- and inter-rater variability, and limits consistent disease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Automatic segmentation using Random Forests (RF), a machine learning technique, offers improved reproducibility and consistency.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Method:</a:t>
            </a:r>
            <a:endPar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Trains RFs on features extracted from multi-spectral MRI data (FLAIR, MPRAGE, T2w, PD) including intensity values, local histograms, and spatial location.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Achieves performance near inter-rater quality in terms of Dice's Coefficient, lesion true positive rate, lesion false positive rate, and lesion average symmetric surface distance.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Shows promise for longitudinal disease monitoring through future incorporation of longitudinal correspondence.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1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BDB5-2384-CF94-8F60-90C31DB61B0B}"/>
              </a:ext>
            </a:extLst>
          </p:cNvPr>
          <p:cNvSpPr>
            <a:spLocks noGrp="1"/>
          </p:cNvSpPr>
          <p:nvPr>
            <p:ph type="title"/>
          </p:nvPr>
        </p:nvSpPr>
        <p:spPr/>
        <p:txBody>
          <a:bodyPr>
            <a:normAutofit/>
          </a:bodyPr>
          <a:lstStyle/>
          <a:p>
            <a:r>
              <a:rPr lang="en-IN" sz="4400" dirty="0">
                <a:latin typeface="Times New Roman" pitchFamily="18" charset="0"/>
                <a:cs typeface="Times New Roman" pitchFamily="18" charset="0"/>
              </a:rPr>
              <a:t>Research Gaps Identified</a:t>
            </a:r>
            <a:endParaRPr lang="en-IN" dirty="0"/>
          </a:p>
        </p:txBody>
      </p:sp>
      <p:sp>
        <p:nvSpPr>
          <p:cNvPr id="3" name="Content Placeholder 2">
            <a:extLst>
              <a:ext uri="{FF2B5EF4-FFF2-40B4-BE49-F238E27FC236}">
                <a16:creationId xmlns:a16="http://schemas.microsoft.com/office/drawing/2014/main" id="{C2E9BC17-352F-750A-0B38-781EE5DE641F}"/>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Determining the optimal patch size that balances local detail and global context remains challenging.</a:t>
            </a:r>
          </a:p>
          <a:p>
            <a:pPr marL="0" indent="0">
              <a:buNone/>
            </a:pPr>
            <a:r>
              <a:rPr lang="en-US" sz="1800" dirty="0">
                <a:latin typeface="Times New Roman" panose="02020603050405020304" pitchFamily="18" charset="0"/>
                <a:cs typeface="Times New Roman" panose="02020603050405020304" pitchFamily="18" charset="0"/>
              </a:rPr>
              <a:t>         - Smaller patches: May miss broader contextual information.</a:t>
            </a:r>
          </a:p>
          <a:p>
            <a:pPr marL="0" indent="0">
              <a:buNone/>
            </a:pPr>
            <a:r>
              <a:rPr lang="en-US" sz="1800" dirty="0">
                <a:latin typeface="Times New Roman" panose="02020603050405020304" pitchFamily="18" charset="0"/>
                <a:cs typeface="Times New Roman" panose="02020603050405020304" pitchFamily="18" charset="0"/>
              </a:rPr>
              <a:t>         - Larger patches: Can be computationally expensive and dilute local details.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Random Forests can be biased towards the majority class in imbalanced datasets.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Standard clustering algorithms often ignore spatial relationships between pixels or voxels, which is crucial for medical image analysis.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Medical images are often high-dimensional, making traditional clustering algorithms inefficient and prone to the curse of dimensionality.</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8D1BDF2-D05C-FF6F-49CB-7D4C7901AFF0}"/>
              </a:ext>
            </a:extLst>
          </p:cNvPr>
          <p:cNvSpPr>
            <a:spLocks noGrp="1"/>
          </p:cNvSpPr>
          <p:nvPr>
            <p:ph type="dt" sz="half" idx="10"/>
          </p:nvPr>
        </p:nvSpPr>
        <p:spPr/>
        <p:txBody>
          <a:bodyPr/>
          <a:lstStyle/>
          <a:p>
            <a:fld id="{9EA82287-1201-4AEC-93A1-298EA39A9375}" type="datetime1">
              <a:rPr lang="en-US" smtClean="0"/>
              <a:t>8/5/2024</a:t>
            </a:fld>
            <a:endParaRPr lang="en-US"/>
          </a:p>
        </p:txBody>
      </p:sp>
      <p:sp>
        <p:nvSpPr>
          <p:cNvPr id="5" name="Slide Number Placeholder 4">
            <a:extLst>
              <a:ext uri="{FF2B5EF4-FFF2-40B4-BE49-F238E27FC236}">
                <a16:creationId xmlns:a16="http://schemas.microsoft.com/office/drawing/2014/main" id="{9AEFFAAC-5D62-8B35-7DEE-7BFB3649F90C}"/>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720802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1358</TotalTime>
  <Words>761</Words>
  <Application>Microsoft Office PowerPoint</Application>
  <PresentationFormat>On-screen Show (4:3)</PresentationFormat>
  <Paragraphs>102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Presentation (Review-I) on Lesion Detection And Segmentation of multiple Sclerosis using deep learning  By Anannya Londhe 70012100223 Pallavi Dangane 70012100227 Khushi Patil 70012100165  Under the Guidance of Prof. Pravin Landage Sir </vt:lpstr>
      <vt:lpstr>Problem statement</vt:lpstr>
      <vt:lpstr>PowerPoint Presentation</vt:lpstr>
      <vt:lpstr>Application and Scope</vt:lpstr>
      <vt:lpstr>Detailed Literature Review</vt:lpstr>
      <vt:lpstr>PowerPoint Presentation</vt:lpstr>
      <vt:lpstr>One-shot domain adaptation in multiple sclerosis lesion segmentation using convolutional neural networks </vt:lpstr>
      <vt:lpstr>Automatic MS Lesion Segmentation with Random Forests </vt:lpstr>
      <vt:lpstr>Research Gaps Identified</vt:lpstr>
      <vt:lpstr>Proposed Solution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“TITLE OF PROJECT”  By NAME OF STUDENT    Under the Guidance of NAME OF GUIDE</dc:title>
  <dc:creator>kunal</dc:creator>
  <cp:lastModifiedBy>Pallavi Dangane - 70012100227</cp:lastModifiedBy>
  <cp:revision>38</cp:revision>
  <dcterms:created xsi:type="dcterms:W3CDTF">2006-08-16T00:00:00Z</dcterms:created>
  <dcterms:modified xsi:type="dcterms:W3CDTF">2024-08-05T06:16:53Z</dcterms:modified>
</cp:coreProperties>
</file>