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6" r:id="rId1"/>
  </p:sldMasterIdLst>
  <p:sldIdLst>
    <p:sldId id="256" r:id="rId2"/>
    <p:sldId id="257" r:id="rId3"/>
    <p:sldId id="258" r:id="rId4"/>
    <p:sldId id="259" r:id="rId5"/>
    <p:sldId id="260" r:id="rId6"/>
    <p:sldId id="263" r:id="rId7"/>
    <p:sldId id="266" r:id="rId8"/>
    <p:sldId id="279" r:id="rId9"/>
    <p:sldId id="281" r:id="rId10"/>
    <p:sldId id="280" r:id="rId11"/>
    <p:sldId id="275" r:id="rId12"/>
    <p:sldId id="278" r:id="rId13"/>
    <p:sldId id="277" r:id="rId14"/>
    <p:sldId id="27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743ED4-33DC-4F3A-8E2E-7067347BE558}" v="3" dt="2022-12-08T07:37:00.4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3" d="100"/>
          <a:sy n="93" d="100"/>
        </p:scale>
        <p:origin x="30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ya Vardhan Sharma" userId="62f39212a8b8f7e7" providerId="LiveId" clId="{63743ED4-33DC-4F3A-8E2E-7067347BE558}"/>
    <pc:docChg chg="undo custSel addSld delSld modSld">
      <pc:chgData name="Aditya Vardhan Sharma" userId="62f39212a8b8f7e7" providerId="LiveId" clId="{63743ED4-33DC-4F3A-8E2E-7067347BE558}" dt="2022-12-08T08:17:50.150" v="260" actId="2696"/>
      <pc:docMkLst>
        <pc:docMk/>
      </pc:docMkLst>
      <pc:sldChg chg="modSp del mod">
        <pc:chgData name="Aditya Vardhan Sharma" userId="62f39212a8b8f7e7" providerId="LiveId" clId="{63743ED4-33DC-4F3A-8E2E-7067347BE558}" dt="2022-12-08T08:17:50.150" v="260" actId="2696"/>
        <pc:sldMkLst>
          <pc:docMk/>
          <pc:sldMk cId="1852216612" sldId="274"/>
        </pc:sldMkLst>
        <pc:spChg chg="mod">
          <ac:chgData name="Aditya Vardhan Sharma" userId="62f39212a8b8f7e7" providerId="LiveId" clId="{63743ED4-33DC-4F3A-8E2E-7067347BE558}" dt="2022-12-08T07:31:41.658" v="127" actId="21"/>
          <ac:spMkLst>
            <pc:docMk/>
            <pc:sldMk cId="1852216612" sldId="274"/>
            <ac:spMk id="2" creationId="{9A8A34CD-6E0D-6B19-4407-F0E8B824CED5}"/>
          </ac:spMkLst>
        </pc:spChg>
        <pc:spChg chg="mod">
          <ac:chgData name="Aditya Vardhan Sharma" userId="62f39212a8b8f7e7" providerId="LiveId" clId="{63743ED4-33DC-4F3A-8E2E-7067347BE558}" dt="2022-12-08T07:31:31.221" v="125" actId="27636"/>
          <ac:spMkLst>
            <pc:docMk/>
            <pc:sldMk cId="1852216612" sldId="274"/>
            <ac:spMk id="3" creationId="{146265DF-6C2F-64E5-BEDE-DB92B5F39184}"/>
          </ac:spMkLst>
        </pc:spChg>
        <pc:spChg chg="mod">
          <ac:chgData name="Aditya Vardhan Sharma" userId="62f39212a8b8f7e7" providerId="LiveId" clId="{63743ED4-33DC-4F3A-8E2E-7067347BE558}" dt="2022-12-08T07:31:31.223" v="126" actId="27636"/>
          <ac:spMkLst>
            <pc:docMk/>
            <pc:sldMk cId="1852216612" sldId="274"/>
            <ac:spMk id="4" creationId="{DD610154-F8F8-C6A7-C516-858A8AACA1BC}"/>
          </ac:spMkLst>
        </pc:spChg>
      </pc:sldChg>
      <pc:sldChg chg="modSp mod">
        <pc:chgData name="Aditya Vardhan Sharma" userId="62f39212a8b8f7e7" providerId="LiveId" clId="{63743ED4-33DC-4F3A-8E2E-7067347BE558}" dt="2022-12-08T07:40:19.334" v="259" actId="1076"/>
        <pc:sldMkLst>
          <pc:docMk/>
          <pc:sldMk cId="2409670760" sldId="275"/>
        </pc:sldMkLst>
        <pc:spChg chg="mod">
          <ac:chgData name="Aditya Vardhan Sharma" userId="62f39212a8b8f7e7" providerId="LiveId" clId="{63743ED4-33DC-4F3A-8E2E-7067347BE558}" dt="2022-12-08T07:40:19.334" v="259" actId="1076"/>
          <ac:spMkLst>
            <pc:docMk/>
            <pc:sldMk cId="2409670760" sldId="275"/>
            <ac:spMk id="2" creationId="{65802BC3-25E5-8317-BE56-D0BA85438BF0}"/>
          </ac:spMkLst>
        </pc:spChg>
        <pc:picChg chg="mod">
          <ac:chgData name="Aditya Vardhan Sharma" userId="62f39212a8b8f7e7" providerId="LiveId" clId="{63743ED4-33DC-4F3A-8E2E-7067347BE558}" dt="2022-12-08T07:40:11.227" v="258" actId="1076"/>
          <ac:picMkLst>
            <pc:docMk/>
            <pc:sldMk cId="2409670760" sldId="275"/>
            <ac:picMk id="9" creationId="{497DBCAB-2DDB-FDC6-496A-34E6C4DDC36F}"/>
          </ac:picMkLst>
        </pc:picChg>
      </pc:sldChg>
      <pc:sldChg chg="addSp delSp modSp mod">
        <pc:chgData name="Aditya Vardhan Sharma" userId="62f39212a8b8f7e7" providerId="LiveId" clId="{63743ED4-33DC-4F3A-8E2E-7067347BE558}" dt="2022-12-08T07:32:47.833" v="144" actId="22"/>
        <pc:sldMkLst>
          <pc:docMk/>
          <pc:sldMk cId="3198082696" sldId="277"/>
        </pc:sldMkLst>
        <pc:spChg chg="add del mod">
          <ac:chgData name="Aditya Vardhan Sharma" userId="62f39212a8b8f7e7" providerId="LiveId" clId="{63743ED4-33DC-4F3A-8E2E-7067347BE558}" dt="2022-12-08T07:32:47.833" v="144" actId="22"/>
          <ac:spMkLst>
            <pc:docMk/>
            <pc:sldMk cId="3198082696" sldId="277"/>
            <ac:spMk id="4" creationId="{2529E0F9-45B0-0CAA-3263-C233F212E0D4}"/>
          </ac:spMkLst>
        </pc:spChg>
      </pc:sldChg>
      <pc:sldChg chg="addSp delSp modSp new mod setBg">
        <pc:chgData name="Aditya Vardhan Sharma" userId="62f39212a8b8f7e7" providerId="LiveId" clId="{63743ED4-33DC-4F3A-8E2E-7067347BE558}" dt="2022-12-08T07:27:12.001" v="59" actId="14100"/>
        <pc:sldMkLst>
          <pc:docMk/>
          <pc:sldMk cId="1066941303" sldId="278"/>
        </pc:sldMkLst>
        <pc:spChg chg="mod">
          <ac:chgData name="Aditya Vardhan Sharma" userId="62f39212a8b8f7e7" providerId="LiveId" clId="{63743ED4-33DC-4F3A-8E2E-7067347BE558}" dt="2022-12-08T07:27:06.516" v="58" actId="26606"/>
          <ac:spMkLst>
            <pc:docMk/>
            <pc:sldMk cId="1066941303" sldId="278"/>
            <ac:spMk id="2" creationId="{704E2D40-3DCD-3F7C-B3EB-AFE32D5F3054}"/>
          </ac:spMkLst>
        </pc:spChg>
        <pc:spChg chg="add del">
          <ac:chgData name="Aditya Vardhan Sharma" userId="62f39212a8b8f7e7" providerId="LiveId" clId="{63743ED4-33DC-4F3A-8E2E-7067347BE558}" dt="2022-12-08T07:27:06.516" v="58" actId="26606"/>
          <ac:spMkLst>
            <pc:docMk/>
            <pc:sldMk cId="1066941303" sldId="278"/>
            <ac:spMk id="13" creationId="{989BE678-777B-482A-A616-FEDC47B162E5}"/>
          </ac:spMkLst>
        </pc:spChg>
        <pc:spChg chg="add del">
          <ac:chgData name="Aditya Vardhan Sharma" userId="62f39212a8b8f7e7" providerId="LiveId" clId="{63743ED4-33DC-4F3A-8E2E-7067347BE558}" dt="2022-12-08T07:27:06.516" v="58" actId="26606"/>
          <ac:spMkLst>
            <pc:docMk/>
            <pc:sldMk cId="1066941303" sldId="278"/>
            <ac:spMk id="19" creationId="{D28BE0C3-2102-4820-B88B-A448B1840D14}"/>
          </ac:spMkLst>
        </pc:spChg>
        <pc:spChg chg="add del">
          <ac:chgData name="Aditya Vardhan Sharma" userId="62f39212a8b8f7e7" providerId="LiveId" clId="{63743ED4-33DC-4F3A-8E2E-7067347BE558}" dt="2022-12-08T07:27:06.516" v="58" actId="26606"/>
          <ac:spMkLst>
            <pc:docMk/>
            <pc:sldMk cId="1066941303" sldId="278"/>
            <ac:spMk id="21" creationId="{F3F4807A-5068-4492-8025-D75F320E908D}"/>
          </ac:spMkLst>
        </pc:spChg>
        <pc:spChg chg="add del">
          <ac:chgData name="Aditya Vardhan Sharma" userId="62f39212a8b8f7e7" providerId="LiveId" clId="{63743ED4-33DC-4F3A-8E2E-7067347BE558}" dt="2022-12-08T07:27:06.516" v="58" actId="26606"/>
          <ac:spMkLst>
            <pc:docMk/>
            <pc:sldMk cId="1066941303" sldId="278"/>
            <ac:spMk id="23" creationId="{B24996F8-180C-4DCB-8A26-DFA336CDEFBC}"/>
          </ac:spMkLst>
        </pc:spChg>
        <pc:spChg chg="add del">
          <ac:chgData name="Aditya Vardhan Sharma" userId="62f39212a8b8f7e7" providerId="LiveId" clId="{63743ED4-33DC-4F3A-8E2E-7067347BE558}" dt="2022-12-08T07:27:06.516" v="58" actId="26606"/>
          <ac:spMkLst>
            <pc:docMk/>
            <pc:sldMk cId="1066941303" sldId="278"/>
            <ac:spMk id="25" creationId="{630182B0-3559-41D5-9EBC-0BD86BEDAD09}"/>
          </ac:spMkLst>
        </pc:spChg>
        <pc:picChg chg="add mod">
          <ac:chgData name="Aditya Vardhan Sharma" userId="62f39212a8b8f7e7" providerId="LiveId" clId="{63743ED4-33DC-4F3A-8E2E-7067347BE558}" dt="2022-12-08T07:27:12.001" v="59" actId="14100"/>
          <ac:picMkLst>
            <pc:docMk/>
            <pc:sldMk cId="1066941303" sldId="278"/>
            <ac:picMk id="4" creationId="{DAC1E5F8-8C99-3AFE-C5B3-1940EED92F01}"/>
          </ac:picMkLst>
        </pc:picChg>
        <pc:picChg chg="add del">
          <ac:chgData name="Aditya Vardhan Sharma" userId="62f39212a8b8f7e7" providerId="LiveId" clId="{63743ED4-33DC-4F3A-8E2E-7067347BE558}" dt="2022-12-08T07:27:06.516" v="58" actId="26606"/>
          <ac:picMkLst>
            <pc:docMk/>
            <pc:sldMk cId="1066941303" sldId="278"/>
            <ac:picMk id="9" creationId="{DF19BAF3-7E20-4B9D-B544-BABAEEA1FA75}"/>
          </ac:picMkLst>
        </pc:picChg>
        <pc:picChg chg="add del">
          <ac:chgData name="Aditya Vardhan Sharma" userId="62f39212a8b8f7e7" providerId="LiveId" clId="{63743ED4-33DC-4F3A-8E2E-7067347BE558}" dt="2022-12-08T07:27:06.516" v="58" actId="26606"/>
          <ac:picMkLst>
            <pc:docMk/>
            <pc:sldMk cId="1066941303" sldId="278"/>
            <ac:picMk id="11" creationId="{950648F4-ABCD-4DF0-8641-76CFB2354721}"/>
          </ac:picMkLst>
        </pc:picChg>
        <pc:picChg chg="add del">
          <ac:chgData name="Aditya Vardhan Sharma" userId="62f39212a8b8f7e7" providerId="LiveId" clId="{63743ED4-33DC-4F3A-8E2E-7067347BE558}" dt="2022-12-08T07:27:06.516" v="58" actId="26606"/>
          <ac:picMkLst>
            <pc:docMk/>
            <pc:sldMk cId="1066941303" sldId="278"/>
            <ac:picMk id="15" creationId="{CF1EB4BD-9C7E-4AA3-9681-C7EB0DA6250B}"/>
          </ac:picMkLst>
        </pc:picChg>
        <pc:picChg chg="add del">
          <ac:chgData name="Aditya Vardhan Sharma" userId="62f39212a8b8f7e7" providerId="LiveId" clId="{63743ED4-33DC-4F3A-8E2E-7067347BE558}" dt="2022-12-08T07:27:06.516" v="58" actId="26606"/>
          <ac:picMkLst>
            <pc:docMk/>
            <pc:sldMk cId="1066941303" sldId="278"/>
            <ac:picMk id="17" creationId="{94AAE3AA-3759-4D28-B0EF-575F25A5146C}"/>
          </ac:picMkLst>
        </pc:picChg>
      </pc:sldChg>
      <pc:sldChg chg="addSp modSp new mod">
        <pc:chgData name="Aditya Vardhan Sharma" userId="62f39212a8b8f7e7" providerId="LiveId" clId="{63743ED4-33DC-4F3A-8E2E-7067347BE558}" dt="2022-12-08T07:39:58.223" v="257" actId="115"/>
        <pc:sldMkLst>
          <pc:docMk/>
          <pc:sldMk cId="3476419974" sldId="279"/>
        </pc:sldMkLst>
        <pc:spChg chg="mod">
          <ac:chgData name="Aditya Vardhan Sharma" userId="62f39212a8b8f7e7" providerId="LiveId" clId="{63743ED4-33DC-4F3A-8E2E-7067347BE558}" dt="2022-12-08T07:36:51.732" v="160" actId="21"/>
          <ac:spMkLst>
            <pc:docMk/>
            <pc:sldMk cId="3476419974" sldId="279"/>
            <ac:spMk id="2" creationId="{9AAC3EB7-9FD8-8706-68B5-9C2F0C584F2F}"/>
          </ac:spMkLst>
        </pc:spChg>
        <pc:spChg chg="add mod">
          <ac:chgData name="Aditya Vardhan Sharma" userId="62f39212a8b8f7e7" providerId="LiveId" clId="{63743ED4-33DC-4F3A-8E2E-7067347BE558}" dt="2022-12-08T07:39:33.379" v="253" actId="1076"/>
          <ac:spMkLst>
            <pc:docMk/>
            <pc:sldMk cId="3476419974" sldId="279"/>
            <ac:spMk id="3" creationId="{37006825-D1C2-57F2-64E4-00CC5D73D4AE}"/>
          </ac:spMkLst>
        </pc:spChg>
        <pc:spChg chg="add mod">
          <ac:chgData name="Aditya Vardhan Sharma" userId="62f39212a8b8f7e7" providerId="LiveId" clId="{63743ED4-33DC-4F3A-8E2E-7067347BE558}" dt="2022-12-08T07:39:58.223" v="257" actId="115"/>
          <ac:spMkLst>
            <pc:docMk/>
            <pc:sldMk cId="3476419974" sldId="279"/>
            <ac:spMk id="4" creationId="{9AAAFF02-BEE6-AEE7-5771-DEF905EC427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12/22/2022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15497125"/>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12/22/2022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30291382"/>
      </p:ext>
    </p:extLst>
  </p:cSld>
  <p:clrMapOvr>
    <a:masterClrMapping/>
  </p:clrMapOvr>
  <p:transition spd="slow">
    <p:push dir="u"/>
  </p:transition>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12/22/2022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35139115"/>
      </p:ext>
    </p:extLst>
  </p:cSld>
  <p:clrMapOvr>
    <a:masterClrMapping/>
  </p:clrMapOvr>
  <p:transition spd="slow">
    <p:push dir="u"/>
  </p:transition>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12/22/2022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83513577"/>
      </p:ext>
    </p:extLst>
  </p:cSld>
  <p:clrMapOvr>
    <a:masterClrMapping/>
  </p:clrMapOvr>
  <p:transition spd="slow">
    <p:push dir="u"/>
  </p:transition>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12/22/2022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6811800"/>
      </p:ext>
    </p:extLst>
  </p:cSld>
  <p:clrMapOvr>
    <a:masterClrMapping/>
  </p:clrMapOvr>
  <p:transition spd="slow">
    <p:push dir="u"/>
  </p:transition>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BE451C3-0FF4-47C4-B829-773ADF60F88C}" type="datetimeFigureOut">
              <a:rPr lang="en-US" smtClean="0"/>
              <a:t>12/22/2022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2557756"/>
      </p:ext>
    </p:extLst>
  </p:cSld>
  <p:clrMapOvr>
    <a:masterClrMapping/>
  </p:clrMapOvr>
  <p:transition spd="slow">
    <p:push dir="u"/>
  </p:transition>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BE451C3-0FF4-47C4-B829-773ADF60F88C}" type="datetimeFigureOut">
              <a:rPr lang="en-US" smtClean="0"/>
              <a:t>12/22/2022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2882959"/>
      </p:ext>
    </p:extLst>
  </p:cSld>
  <p:clrMapOvr>
    <a:masterClrMapping/>
  </p:clrMapOvr>
  <p:transition spd="slow">
    <p:push dir="u"/>
  </p:transition>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12/22/2022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18057085"/>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12/22/2022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0081181"/>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9C9CA7B-DFD4-44B5-8C60-D14B8CD1FB59}" type="datetimeFigureOut">
              <a:rPr lang="en-US" smtClean="0"/>
              <a:t>12/22/2022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0607029"/>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12/22/2022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30147509"/>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12/22/2022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9113911"/>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12/22/2022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7818928"/>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AA18ACC-A947-437B-A130-35BD54FDF1E9}" type="datetimeFigureOut">
              <a:rPr lang="en-US" smtClean="0"/>
              <a:t>12/22/2022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0606533"/>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C8D7E02-BCB8-4D50-A234-369438C08659}" type="datetimeFigureOut">
              <a:rPr lang="en-US" smtClean="0"/>
              <a:t>12/22/2022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2393800"/>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6E86A4C-8E40-4F87-A4F0-01A0687C5742}" type="datetimeFigureOut">
              <a:rPr lang="en-US" smtClean="0"/>
              <a:t>12/22/2022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01204896"/>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12/22/2022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67271557"/>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BE451C3-0FF4-47C4-B829-773ADF60F88C}" type="datetimeFigureOut">
              <a:rPr lang="en-US" smtClean="0"/>
              <a:t>12/22/2022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1468262"/>
      </p:ext>
    </p:extLst>
  </p:cSld>
  <p:clrMap bg1="dk1" tx1="lt1" bg2="dk2" tx2="lt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 id="2147483791" r:id="rId15"/>
    <p:sldLayoutId id="2147483792" r:id="rId16"/>
    <p:sldLayoutId id="2147483793" r:id="rId17"/>
  </p:sldLayoutIdLst>
  <p:transition spd="slow">
    <p:push dir="u"/>
  </p:transition>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tinyurl.com/2eb3m9vc" TargetMode="External"/><Relationship Id="rId2" Type="http://schemas.openxmlformats.org/officeDocument/2006/relationships/hyperlink" Target="https://tinyurl.com/2qdzdu2x" TargetMode="External"/><Relationship Id="rId1" Type="http://schemas.openxmlformats.org/officeDocument/2006/relationships/slideLayout" Target="../slideLayouts/slideLayout7.xml"/><Relationship Id="rId5" Type="http://schemas.openxmlformats.org/officeDocument/2006/relationships/hyperlink" Target="http://www.researchgate.com/" TargetMode="External"/><Relationship Id="rId4" Type="http://schemas.openxmlformats.org/officeDocument/2006/relationships/hyperlink" Target="http://suraj1693.blogspot.com/2013/11/program-for-bankers-algorithm-for.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FEB83-9BBF-54AF-1868-339B0D7480A0}"/>
              </a:ext>
            </a:extLst>
          </p:cNvPr>
          <p:cNvSpPr>
            <a:spLocks noGrp="1"/>
          </p:cNvSpPr>
          <p:nvPr>
            <p:ph type="ctrTitle"/>
          </p:nvPr>
        </p:nvSpPr>
        <p:spPr>
          <a:xfrm>
            <a:off x="389125" y="3405996"/>
            <a:ext cx="6512565" cy="851989"/>
          </a:xfrm>
        </p:spPr>
        <p:txBody>
          <a:bodyPr/>
          <a:lstStyle/>
          <a:p>
            <a:r>
              <a:rPr lang="en-IN" dirty="0"/>
              <a:t>Banker’s Algorithm</a:t>
            </a:r>
          </a:p>
        </p:txBody>
      </p:sp>
      <p:sp>
        <p:nvSpPr>
          <p:cNvPr id="3" name="Subtitle 2">
            <a:extLst>
              <a:ext uri="{FF2B5EF4-FFF2-40B4-BE49-F238E27FC236}">
                <a16:creationId xmlns:a16="http://schemas.microsoft.com/office/drawing/2014/main" id="{6D0631EC-B9E9-AE12-B680-1C99C35FA24E}"/>
              </a:ext>
            </a:extLst>
          </p:cNvPr>
          <p:cNvSpPr>
            <a:spLocks noGrp="1"/>
          </p:cNvSpPr>
          <p:nvPr>
            <p:ph type="subTitle" idx="1"/>
          </p:nvPr>
        </p:nvSpPr>
        <p:spPr>
          <a:xfrm>
            <a:off x="8475206" y="4784348"/>
            <a:ext cx="3608093" cy="1959638"/>
          </a:xfrm>
        </p:spPr>
        <p:txBody>
          <a:bodyPr>
            <a:normAutofit fontScale="77500" lnSpcReduction="20000"/>
          </a:bodyPr>
          <a:lstStyle/>
          <a:p>
            <a:r>
              <a:rPr lang="en-IN" sz="2300" b="1" u="sng" dirty="0">
                <a:solidFill>
                  <a:schemeClr val="accent4">
                    <a:lumMod val="40000"/>
                    <a:lumOff val="60000"/>
                  </a:schemeClr>
                </a:solidFill>
              </a:rPr>
              <a:t>Group members</a:t>
            </a:r>
          </a:p>
          <a:p>
            <a:endParaRPr lang="en-IN" dirty="0"/>
          </a:p>
          <a:p>
            <a:r>
              <a:rPr lang="en-IN" dirty="0"/>
              <a:t>Aditya Vardhan Sharma</a:t>
            </a:r>
          </a:p>
          <a:p>
            <a:r>
              <a:rPr lang="en-IN" dirty="0"/>
              <a:t>Lakshay  magotra</a:t>
            </a:r>
          </a:p>
          <a:p>
            <a:r>
              <a:rPr lang="en-IN" dirty="0"/>
              <a:t>Akhilesh sharma</a:t>
            </a:r>
          </a:p>
          <a:p>
            <a:r>
              <a:rPr lang="en-IN" dirty="0"/>
              <a:t>khushi</a:t>
            </a:r>
          </a:p>
        </p:txBody>
      </p:sp>
      <p:pic>
        <p:nvPicPr>
          <p:cNvPr id="6" name="Picture 5">
            <a:extLst>
              <a:ext uri="{FF2B5EF4-FFF2-40B4-BE49-F238E27FC236}">
                <a16:creationId xmlns:a16="http://schemas.microsoft.com/office/drawing/2014/main" id="{69D026F2-3749-C46E-93C1-C7290F94AE85}"/>
              </a:ext>
            </a:extLst>
          </p:cNvPr>
          <p:cNvPicPr>
            <a:picLocks noChangeAspect="1"/>
          </p:cNvPicPr>
          <p:nvPr/>
        </p:nvPicPr>
        <p:blipFill>
          <a:blip r:embed="rId2"/>
          <a:stretch>
            <a:fillRect/>
          </a:stretch>
        </p:blipFill>
        <p:spPr>
          <a:xfrm>
            <a:off x="3645408" y="197328"/>
            <a:ext cx="4572009" cy="1612395"/>
          </a:xfrm>
          <a:prstGeom prst="rect">
            <a:avLst/>
          </a:prstGeom>
        </p:spPr>
      </p:pic>
      <p:sp>
        <p:nvSpPr>
          <p:cNvPr id="4" name="TextBox 3"/>
          <p:cNvSpPr txBox="1"/>
          <p:nvPr/>
        </p:nvSpPr>
        <p:spPr>
          <a:xfrm rot="10800000" flipH="1" flipV="1">
            <a:off x="8612040" y="1809723"/>
            <a:ext cx="3471259" cy="369332"/>
          </a:xfrm>
          <a:prstGeom prst="rect">
            <a:avLst/>
          </a:prstGeom>
          <a:noFill/>
        </p:spPr>
        <p:txBody>
          <a:bodyPr wrap="square" rtlCol="0">
            <a:spAutoFit/>
          </a:bodyPr>
          <a:lstStyle/>
          <a:p>
            <a:r>
              <a:rPr lang="en-IN" dirty="0"/>
              <a:t>PROBLEM STATEMENT :- 6</a:t>
            </a:r>
          </a:p>
        </p:txBody>
      </p:sp>
    </p:spTree>
    <p:extLst>
      <p:ext uri="{BB962C8B-B14F-4D97-AF65-F5344CB8AC3E}">
        <p14:creationId xmlns:p14="http://schemas.microsoft.com/office/powerpoint/2010/main" val="368893792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2466" y="222423"/>
            <a:ext cx="11112843" cy="9140964"/>
          </a:xfrm>
          <a:prstGeom prst="rect">
            <a:avLst/>
          </a:prstGeom>
          <a:noFill/>
        </p:spPr>
        <p:txBody>
          <a:bodyPr wrap="square" rtlCol="0">
            <a:spAutoFit/>
          </a:bodyPr>
          <a:lstStyle/>
          <a:p>
            <a:r>
              <a:rPr lang="en-IN" sz="2800" b="1" dirty="0" smtClean="0"/>
              <a:t>FLOWCHART</a:t>
            </a:r>
          </a:p>
          <a:p>
            <a:endParaRPr lang="en-IN" sz="2800" b="1" dirty="0"/>
          </a:p>
          <a:p>
            <a:endParaRPr lang="en-IN" sz="2800" b="1" dirty="0" smtClean="0"/>
          </a:p>
          <a:p>
            <a:endParaRPr lang="en-IN" sz="2800" b="1" dirty="0"/>
          </a:p>
          <a:p>
            <a:endParaRPr lang="en-IN" sz="2800" b="1" dirty="0" smtClean="0"/>
          </a:p>
          <a:p>
            <a:endParaRPr lang="en-IN" sz="2800" b="1" dirty="0"/>
          </a:p>
          <a:p>
            <a:endParaRPr lang="en-IN" sz="2800" b="1" dirty="0" smtClean="0"/>
          </a:p>
          <a:p>
            <a:endParaRPr lang="en-IN" sz="2800" b="1" dirty="0"/>
          </a:p>
          <a:p>
            <a:endParaRPr lang="en-IN" sz="2800" b="1" dirty="0" smtClean="0"/>
          </a:p>
          <a:p>
            <a:endParaRPr lang="en-IN" sz="2800" b="1" dirty="0"/>
          </a:p>
          <a:p>
            <a:endParaRPr lang="en-IN" sz="2800" b="1" dirty="0" smtClean="0"/>
          </a:p>
          <a:p>
            <a:endParaRPr lang="en-IN" sz="2800" b="1" dirty="0"/>
          </a:p>
          <a:p>
            <a:endParaRPr lang="en-IN" sz="2800" b="1" dirty="0" smtClean="0"/>
          </a:p>
          <a:p>
            <a:endParaRPr lang="en-IN" sz="2800" b="1" dirty="0" smtClean="0"/>
          </a:p>
          <a:p>
            <a:r>
              <a:rPr lang="en-IN" sz="2000" b="1" dirty="0" smtClean="0"/>
              <a:t>                                                                                  fig 1.3[4]</a:t>
            </a:r>
          </a:p>
          <a:p>
            <a:endParaRPr lang="en-IN" sz="2800" b="1" dirty="0" smtClean="0"/>
          </a:p>
          <a:p>
            <a:endParaRPr lang="en-IN" sz="2800" b="1" dirty="0"/>
          </a:p>
          <a:p>
            <a:endParaRPr lang="en-IN" sz="2800" b="1" dirty="0" smtClean="0"/>
          </a:p>
          <a:p>
            <a:endParaRPr lang="en-IN" sz="2800" b="1" dirty="0"/>
          </a:p>
          <a:p>
            <a:endParaRPr lang="en-IN" sz="2800" b="1" dirty="0" smtClean="0"/>
          </a:p>
          <a:p>
            <a:endParaRPr lang="en-IN" sz="2800" b="1" dirty="0"/>
          </a:p>
        </p:txBody>
      </p:sp>
      <p:pic>
        <p:nvPicPr>
          <p:cNvPr id="6" name="Picture 5" descr="Diagram&#10;&#10;Description automatically generated"/>
          <p:cNvPicPr/>
          <p:nvPr/>
        </p:nvPicPr>
        <p:blipFill>
          <a:blip r:embed="rId2">
            <a:extLst>
              <a:ext uri="{28A0092B-C50C-407E-A947-70E740481C1C}">
                <a14:useLocalDpi xmlns:a14="http://schemas.microsoft.com/office/drawing/2010/main" val="0"/>
              </a:ext>
            </a:extLst>
          </a:blip>
          <a:srcRect/>
          <a:stretch>
            <a:fillRect/>
          </a:stretch>
        </p:blipFill>
        <p:spPr bwMode="auto">
          <a:xfrm>
            <a:off x="296563" y="972064"/>
            <a:ext cx="4440194" cy="5544066"/>
          </a:xfrm>
          <a:prstGeom prst="rect">
            <a:avLst/>
          </a:prstGeom>
          <a:noFill/>
          <a:ln>
            <a:noFill/>
          </a:ln>
        </p:spPr>
      </p:pic>
    </p:spTree>
    <p:extLst>
      <p:ext uri="{BB962C8B-B14F-4D97-AF65-F5344CB8AC3E}">
        <p14:creationId xmlns:p14="http://schemas.microsoft.com/office/powerpoint/2010/main" val="2788851684"/>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802BC3-25E5-8317-BE56-D0BA85438BF0}"/>
              </a:ext>
            </a:extLst>
          </p:cNvPr>
          <p:cNvSpPr txBox="1"/>
          <p:nvPr/>
        </p:nvSpPr>
        <p:spPr>
          <a:xfrm>
            <a:off x="254833" y="219618"/>
            <a:ext cx="11001829" cy="1938992"/>
          </a:xfrm>
          <a:prstGeom prst="rect">
            <a:avLst/>
          </a:prstGeom>
          <a:noFill/>
        </p:spPr>
        <p:txBody>
          <a:bodyPr wrap="square" rtlCol="0">
            <a:spAutoFit/>
          </a:bodyPr>
          <a:lstStyle/>
          <a:p>
            <a:r>
              <a:rPr lang="en-US" sz="4000" b="1" u="sng" dirty="0"/>
              <a:t>IMPLEMENTATION:</a:t>
            </a:r>
          </a:p>
          <a:p>
            <a:r>
              <a:rPr lang="en-US" sz="4000" dirty="0"/>
              <a:t> Safe State</a:t>
            </a:r>
          </a:p>
          <a:p>
            <a:endParaRPr lang="en-US" sz="4000" b="1" u="sng" dirty="0"/>
          </a:p>
        </p:txBody>
      </p:sp>
      <p:pic>
        <p:nvPicPr>
          <p:cNvPr id="9" name="Picture 8">
            <a:extLst>
              <a:ext uri="{FF2B5EF4-FFF2-40B4-BE49-F238E27FC236}">
                <a16:creationId xmlns:a16="http://schemas.microsoft.com/office/drawing/2014/main" id="{497DBCAB-2DDB-FDC6-496A-34E6C4DDC36F}"/>
              </a:ext>
            </a:extLst>
          </p:cNvPr>
          <p:cNvPicPr>
            <a:picLocks noChangeAspect="1"/>
          </p:cNvPicPr>
          <p:nvPr/>
        </p:nvPicPr>
        <p:blipFill>
          <a:blip r:embed="rId2"/>
          <a:stretch>
            <a:fillRect/>
          </a:stretch>
        </p:blipFill>
        <p:spPr>
          <a:xfrm>
            <a:off x="254833" y="1776271"/>
            <a:ext cx="7221809" cy="4796917"/>
          </a:xfrm>
          <a:prstGeom prst="rect">
            <a:avLst/>
          </a:prstGeom>
        </p:spPr>
      </p:pic>
    </p:spTree>
    <p:extLst>
      <p:ext uri="{BB962C8B-B14F-4D97-AF65-F5344CB8AC3E}">
        <p14:creationId xmlns:p14="http://schemas.microsoft.com/office/powerpoint/2010/main" val="24096707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E2D40-3DCD-3F7C-B3EB-AFE32D5F3054}"/>
              </a:ext>
            </a:extLst>
          </p:cNvPr>
          <p:cNvSpPr>
            <a:spLocks noGrp="1"/>
          </p:cNvSpPr>
          <p:nvPr>
            <p:ph type="title"/>
          </p:nvPr>
        </p:nvSpPr>
        <p:spPr/>
        <p:txBody>
          <a:bodyPr/>
          <a:lstStyle/>
          <a:p>
            <a:r>
              <a:rPr lang="en-US" dirty="0"/>
              <a:t>Unsafe Sequence</a:t>
            </a:r>
          </a:p>
        </p:txBody>
      </p:sp>
      <p:pic>
        <p:nvPicPr>
          <p:cNvPr id="4" name="Picture 3" descr="Text&#10;&#10;Description automatically generated">
            <a:extLst>
              <a:ext uri="{FF2B5EF4-FFF2-40B4-BE49-F238E27FC236}">
                <a16:creationId xmlns:a16="http://schemas.microsoft.com/office/drawing/2014/main" id="{DAC1E5F8-8C99-3AFE-C5B3-1940EED92F01}"/>
              </a:ext>
            </a:extLst>
          </p:cNvPr>
          <p:cNvPicPr>
            <a:picLocks noChangeAspect="1"/>
          </p:cNvPicPr>
          <p:nvPr/>
        </p:nvPicPr>
        <p:blipFill>
          <a:blip r:embed="rId2"/>
          <a:stretch>
            <a:fillRect/>
          </a:stretch>
        </p:blipFill>
        <p:spPr>
          <a:xfrm>
            <a:off x="582195" y="1366557"/>
            <a:ext cx="8434389" cy="5038725"/>
          </a:xfrm>
          <a:prstGeom prst="rect">
            <a:avLst/>
          </a:prstGeom>
        </p:spPr>
      </p:pic>
    </p:spTree>
    <p:extLst>
      <p:ext uri="{BB962C8B-B14F-4D97-AF65-F5344CB8AC3E}">
        <p14:creationId xmlns:p14="http://schemas.microsoft.com/office/powerpoint/2010/main" val="1066941303"/>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035D22-67E9-1E45-E879-F118757935B6}"/>
              </a:ext>
            </a:extLst>
          </p:cNvPr>
          <p:cNvSpPr txBox="1"/>
          <p:nvPr/>
        </p:nvSpPr>
        <p:spPr>
          <a:xfrm>
            <a:off x="101600" y="355600"/>
            <a:ext cx="10007600" cy="3908762"/>
          </a:xfrm>
          <a:prstGeom prst="rect">
            <a:avLst/>
          </a:prstGeom>
          <a:noFill/>
        </p:spPr>
        <p:txBody>
          <a:bodyPr wrap="square" rtlCol="0">
            <a:spAutoFit/>
          </a:bodyPr>
          <a:lstStyle/>
          <a:p>
            <a:r>
              <a:rPr lang="en-US" sz="3200" b="1" u="sng" dirty="0"/>
              <a:t>References:</a:t>
            </a:r>
            <a:endParaRPr lang="en-US" b="1" u="sng" dirty="0"/>
          </a:p>
          <a:p>
            <a:endParaRPr lang="en-US" dirty="0"/>
          </a:p>
          <a:p>
            <a:endParaRPr lang="en-US" dirty="0"/>
          </a:p>
          <a:p>
            <a:r>
              <a:rPr lang="en-US" dirty="0"/>
              <a:t>1 - </a:t>
            </a:r>
            <a:r>
              <a:rPr lang="en-US" dirty="0">
                <a:hlinkClick r:id="rId2"/>
              </a:rPr>
              <a:t>https://tinyurl.com/2qdzdu2x</a:t>
            </a:r>
            <a:endParaRPr lang="en-US" dirty="0"/>
          </a:p>
          <a:p>
            <a:endParaRPr lang="en-US" dirty="0"/>
          </a:p>
          <a:p>
            <a:endParaRPr lang="en-US" dirty="0"/>
          </a:p>
          <a:p>
            <a:r>
              <a:rPr lang="en-US" dirty="0"/>
              <a:t>2 - </a:t>
            </a:r>
            <a:r>
              <a:rPr lang="en-US" dirty="0">
                <a:hlinkClick r:id="rId3"/>
              </a:rPr>
              <a:t>https://tinyurl.com/2eb3m9vc</a:t>
            </a:r>
            <a:endParaRPr lang="en-US" dirty="0"/>
          </a:p>
          <a:p>
            <a:endParaRPr lang="en-US" dirty="0"/>
          </a:p>
          <a:p>
            <a:endParaRPr lang="en-US" dirty="0"/>
          </a:p>
          <a:p>
            <a:r>
              <a:rPr lang="en-US" dirty="0" smtClean="0"/>
              <a:t>3-  Code </a:t>
            </a:r>
            <a:r>
              <a:rPr lang="en-US" dirty="0"/>
              <a:t>- </a:t>
            </a:r>
            <a:r>
              <a:rPr lang="en-US" dirty="0">
                <a:hlinkClick r:id="rId4"/>
              </a:rPr>
              <a:t>http://</a:t>
            </a:r>
            <a:r>
              <a:rPr lang="en-US" dirty="0" smtClean="0">
                <a:hlinkClick r:id="rId4"/>
              </a:rPr>
              <a:t>suraj1693.blogspot.com/2013/11/program-for-bankers-algorithm- for.html</a:t>
            </a:r>
            <a:endParaRPr lang="en-US" dirty="0"/>
          </a:p>
          <a:p>
            <a:endParaRPr lang="en-US" dirty="0"/>
          </a:p>
          <a:p>
            <a:r>
              <a:rPr lang="en-US" dirty="0" smtClean="0"/>
              <a:t>4-       </a:t>
            </a:r>
            <a:r>
              <a:rPr lang="en-US" dirty="0" smtClean="0">
                <a:hlinkClick r:id="rId5"/>
              </a:rPr>
              <a:t>www.researchgate.com</a:t>
            </a:r>
            <a:r>
              <a:rPr lang="en-US" dirty="0" smtClean="0"/>
              <a:t> </a:t>
            </a:r>
            <a:endParaRPr lang="en-US" dirty="0"/>
          </a:p>
        </p:txBody>
      </p:sp>
    </p:spTree>
    <p:extLst>
      <p:ext uri="{BB962C8B-B14F-4D97-AF65-F5344CB8AC3E}">
        <p14:creationId xmlns:p14="http://schemas.microsoft.com/office/powerpoint/2010/main" val="319808269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F918D-376C-5330-4B93-6E153CA81AC0}"/>
              </a:ext>
            </a:extLst>
          </p:cNvPr>
          <p:cNvSpPr>
            <a:spLocks noGrp="1"/>
          </p:cNvSpPr>
          <p:nvPr>
            <p:ph type="title"/>
          </p:nvPr>
        </p:nvSpPr>
        <p:spPr>
          <a:xfrm>
            <a:off x="2917596" y="2455689"/>
            <a:ext cx="9404723" cy="1400530"/>
          </a:xfrm>
        </p:spPr>
        <p:txBody>
          <a:bodyPr/>
          <a:lstStyle/>
          <a:p>
            <a:r>
              <a:rPr lang="en-US" sz="8000" b="1" u="sng" dirty="0"/>
              <a:t>THANK YOU</a:t>
            </a:r>
          </a:p>
        </p:txBody>
      </p:sp>
    </p:spTree>
    <p:extLst>
      <p:ext uri="{BB962C8B-B14F-4D97-AF65-F5344CB8AC3E}">
        <p14:creationId xmlns:p14="http://schemas.microsoft.com/office/powerpoint/2010/main" val="284742960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C0A43-75B5-7792-48BD-200E1133DE58}"/>
              </a:ext>
            </a:extLst>
          </p:cNvPr>
          <p:cNvSpPr>
            <a:spLocks noGrp="1"/>
          </p:cNvSpPr>
          <p:nvPr>
            <p:ph type="title"/>
          </p:nvPr>
        </p:nvSpPr>
        <p:spPr>
          <a:xfrm>
            <a:off x="782595" y="-784539"/>
            <a:ext cx="9976022" cy="2283824"/>
          </a:xfrm>
        </p:spPr>
        <p:txBody>
          <a:bodyPr/>
          <a:lstStyle/>
          <a:p>
            <a:pPr algn="ctr"/>
            <a:r>
              <a:rPr lang="en-IN" b="1" u="sng" dirty="0"/>
              <a:t>Problem Statement</a:t>
            </a:r>
          </a:p>
        </p:txBody>
      </p:sp>
      <p:sp>
        <p:nvSpPr>
          <p:cNvPr id="3" name="Text Placeholder 2">
            <a:extLst>
              <a:ext uri="{FF2B5EF4-FFF2-40B4-BE49-F238E27FC236}">
                <a16:creationId xmlns:a16="http://schemas.microsoft.com/office/drawing/2014/main" id="{9E52DA35-5D8C-F7E9-36E9-C7E3054B802F}"/>
              </a:ext>
            </a:extLst>
          </p:cNvPr>
          <p:cNvSpPr>
            <a:spLocks noGrp="1"/>
          </p:cNvSpPr>
          <p:nvPr>
            <p:ph type="body" idx="1"/>
          </p:nvPr>
        </p:nvSpPr>
        <p:spPr>
          <a:xfrm>
            <a:off x="667265" y="1499285"/>
            <a:ext cx="10700951" cy="2611395"/>
          </a:xfrm>
        </p:spPr>
        <p:txBody>
          <a:bodyPr>
            <a:normAutofit/>
          </a:bodyPr>
          <a:lstStyle/>
          <a:p>
            <a:endParaRPr lang="en-IN" dirty="0"/>
          </a:p>
          <a:p>
            <a:pPr marL="342900" indent="-342900">
              <a:buFont typeface="Wingdings" panose="05000000000000000000" pitchFamily="2" charset="2"/>
              <a:buChar char="q"/>
            </a:pPr>
            <a:endParaRPr lang="en-IN" b="1" dirty="0"/>
          </a:p>
          <a:p>
            <a:pPr marL="342900" indent="-342900">
              <a:buFont typeface="Wingdings" panose="05000000000000000000" pitchFamily="2" charset="2"/>
              <a:buChar char="q"/>
            </a:pPr>
            <a:endParaRPr lang="en-IN" b="1" dirty="0"/>
          </a:p>
          <a:p>
            <a:pPr marL="342900" indent="-342900">
              <a:buFont typeface="Wingdings" panose="05000000000000000000" pitchFamily="2" charset="2"/>
              <a:buChar char="q"/>
            </a:pPr>
            <a:endParaRPr lang="en-IN" b="1" dirty="0"/>
          </a:p>
          <a:p>
            <a:pPr algn="ctr"/>
            <a:r>
              <a:rPr lang="en-IN" sz="2400" b="1" dirty="0">
                <a:solidFill>
                  <a:schemeClr val="tx1"/>
                </a:solidFill>
              </a:rPr>
              <a:t>To implement the most representative banker’s algorithm for deadlock avoidance</a:t>
            </a:r>
          </a:p>
        </p:txBody>
      </p:sp>
    </p:spTree>
    <p:extLst>
      <p:ext uri="{BB962C8B-B14F-4D97-AF65-F5344CB8AC3E}">
        <p14:creationId xmlns:p14="http://schemas.microsoft.com/office/powerpoint/2010/main" val="1983489281"/>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552A8-7DF1-88C5-DE7B-141C64BAC242}"/>
              </a:ext>
            </a:extLst>
          </p:cNvPr>
          <p:cNvSpPr>
            <a:spLocks noGrp="1"/>
          </p:cNvSpPr>
          <p:nvPr>
            <p:ph type="title"/>
          </p:nvPr>
        </p:nvSpPr>
        <p:spPr>
          <a:xfrm>
            <a:off x="631836" y="831658"/>
            <a:ext cx="9404723" cy="1400530"/>
          </a:xfrm>
        </p:spPr>
        <p:txBody>
          <a:bodyPr/>
          <a:lstStyle/>
          <a:p>
            <a:r>
              <a:rPr lang="en-IN" b="1" u="sng" dirty="0"/>
              <a:t>What is Deadlock?</a:t>
            </a:r>
          </a:p>
        </p:txBody>
      </p:sp>
      <p:sp>
        <p:nvSpPr>
          <p:cNvPr id="3" name="Content Placeholder 2">
            <a:extLst>
              <a:ext uri="{FF2B5EF4-FFF2-40B4-BE49-F238E27FC236}">
                <a16:creationId xmlns:a16="http://schemas.microsoft.com/office/drawing/2014/main" id="{47C9AE8C-EFC5-566F-D06F-692AD6AAF95A}"/>
              </a:ext>
            </a:extLst>
          </p:cNvPr>
          <p:cNvSpPr>
            <a:spLocks noGrp="1"/>
          </p:cNvSpPr>
          <p:nvPr>
            <p:ph idx="1"/>
          </p:nvPr>
        </p:nvSpPr>
        <p:spPr>
          <a:xfrm>
            <a:off x="6013622" y="2099781"/>
            <a:ext cx="5935579" cy="4106332"/>
          </a:xfrm>
        </p:spPr>
        <p:txBody>
          <a:bodyPr>
            <a:normAutofit/>
          </a:bodyPr>
          <a:lstStyle/>
          <a:p>
            <a:r>
              <a:rPr lang="en-IN" sz="2400" dirty="0">
                <a:latin typeface="Arial" panose="020B0604020202020204" pitchFamily="34" charset="0"/>
                <a:cs typeface="Arial" panose="020B0604020202020204" pitchFamily="34" charset="0"/>
              </a:rPr>
              <a:t>Deadlock is a situation where a set of processes are blocked because each process is holding a resource and waiting for another resource acquired by some other process.</a:t>
            </a:r>
          </a:p>
          <a:p>
            <a:endParaRPr lang="en-IN" sz="2400" dirty="0">
              <a:latin typeface="Arial" panose="020B0604020202020204" pitchFamily="34" charset="0"/>
              <a:cs typeface="Arial" panose="020B0604020202020204" pitchFamily="34" charset="0"/>
            </a:endParaRPr>
          </a:p>
          <a:p>
            <a:endParaRPr lang="en-IN" sz="2400" dirty="0">
              <a:latin typeface="Arial" panose="020B0604020202020204" pitchFamily="34" charset="0"/>
              <a:cs typeface="Arial" panose="020B0604020202020204" pitchFamily="34" charset="0"/>
            </a:endParaRPr>
          </a:p>
          <a:p>
            <a:pPr marL="0" indent="0">
              <a:buNone/>
            </a:pPr>
            <a:endParaRPr lang="en-IN" sz="2400" dirty="0">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C4B8B1A1-4623-D786-9347-AFB9A5A1FD6F}"/>
              </a:ext>
            </a:extLst>
          </p:cNvPr>
          <p:cNvPicPr>
            <a:picLocks noChangeAspect="1"/>
          </p:cNvPicPr>
          <p:nvPr/>
        </p:nvPicPr>
        <p:blipFill>
          <a:blip r:embed="rId2"/>
          <a:stretch>
            <a:fillRect/>
          </a:stretch>
        </p:blipFill>
        <p:spPr>
          <a:xfrm>
            <a:off x="310560" y="2099781"/>
            <a:ext cx="5464163" cy="4239348"/>
          </a:xfrm>
          <a:prstGeom prst="rect">
            <a:avLst/>
          </a:prstGeom>
        </p:spPr>
      </p:pic>
      <p:sp>
        <p:nvSpPr>
          <p:cNvPr id="4" name="TextBox 3">
            <a:extLst>
              <a:ext uri="{FF2B5EF4-FFF2-40B4-BE49-F238E27FC236}">
                <a16:creationId xmlns:a16="http://schemas.microsoft.com/office/drawing/2014/main" id="{69A1C4D0-8885-6AB4-05BA-8307A1F9CFA6}"/>
              </a:ext>
            </a:extLst>
          </p:cNvPr>
          <p:cNvSpPr txBox="1"/>
          <p:nvPr/>
        </p:nvSpPr>
        <p:spPr>
          <a:xfrm>
            <a:off x="1045029" y="6339129"/>
            <a:ext cx="3570514" cy="369332"/>
          </a:xfrm>
          <a:prstGeom prst="rect">
            <a:avLst/>
          </a:prstGeom>
          <a:noFill/>
        </p:spPr>
        <p:txBody>
          <a:bodyPr wrap="square" rtlCol="0">
            <a:spAutoFit/>
          </a:bodyPr>
          <a:lstStyle/>
          <a:p>
            <a:pPr algn="ctr"/>
            <a:r>
              <a:rPr lang="en-US" dirty="0"/>
              <a:t>Fig 1.1[1]</a:t>
            </a:r>
          </a:p>
        </p:txBody>
      </p:sp>
    </p:spTree>
    <p:extLst>
      <p:ext uri="{BB962C8B-B14F-4D97-AF65-F5344CB8AC3E}">
        <p14:creationId xmlns:p14="http://schemas.microsoft.com/office/powerpoint/2010/main" val="99025511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4D42F-87C7-2998-4B1C-495B81A3A159}"/>
              </a:ext>
            </a:extLst>
          </p:cNvPr>
          <p:cNvSpPr>
            <a:spLocks noGrp="1"/>
          </p:cNvSpPr>
          <p:nvPr>
            <p:ph type="title"/>
          </p:nvPr>
        </p:nvSpPr>
        <p:spPr>
          <a:xfrm>
            <a:off x="616681" y="477431"/>
            <a:ext cx="9404723" cy="1400530"/>
          </a:xfrm>
        </p:spPr>
        <p:txBody>
          <a:bodyPr/>
          <a:lstStyle/>
          <a:p>
            <a:r>
              <a:rPr lang="en-IN" b="1" u="sng" dirty="0"/>
              <a:t>A Real-World Example</a:t>
            </a:r>
          </a:p>
        </p:txBody>
      </p:sp>
      <p:sp>
        <p:nvSpPr>
          <p:cNvPr id="3" name="Content Placeholder 2">
            <a:extLst>
              <a:ext uri="{FF2B5EF4-FFF2-40B4-BE49-F238E27FC236}">
                <a16:creationId xmlns:a16="http://schemas.microsoft.com/office/drawing/2014/main" id="{5BF200DF-0E91-EBF1-1EFD-D9F8FD80BE29}"/>
              </a:ext>
            </a:extLst>
          </p:cNvPr>
          <p:cNvSpPr>
            <a:spLocks noGrp="1"/>
          </p:cNvSpPr>
          <p:nvPr>
            <p:ph idx="1"/>
          </p:nvPr>
        </p:nvSpPr>
        <p:spPr>
          <a:xfrm>
            <a:off x="701873" y="2043327"/>
            <a:ext cx="4427699" cy="3416300"/>
          </a:xfrm>
        </p:spPr>
        <p:txBody>
          <a:bodyPr>
            <a:normAutofit fontScale="92500" lnSpcReduction="20000"/>
          </a:bodyPr>
          <a:lstStyle/>
          <a:p>
            <a:r>
              <a:rPr lang="en-IN" sz="2000" dirty="0">
                <a:latin typeface="Arial" panose="020B0604020202020204" pitchFamily="34" charset="0"/>
                <a:cs typeface="Arial" panose="020B0604020202020204" pitchFamily="34" charset="0"/>
              </a:rPr>
              <a:t>A real world example would be traffic, which is going only in one direction.</a:t>
            </a:r>
          </a:p>
          <a:p>
            <a:r>
              <a:rPr lang="en-IN" sz="2000" dirty="0">
                <a:latin typeface="Arial" panose="020B0604020202020204" pitchFamily="34" charset="0"/>
                <a:cs typeface="Arial" panose="020B0604020202020204" pitchFamily="34" charset="0"/>
              </a:rPr>
              <a:t>Here, a bridge is considered a resource.</a:t>
            </a:r>
          </a:p>
          <a:p>
            <a:r>
              <a:rPr lang="en-IN" sz="2000" dirty="0">
                <a:latin typeface="Arial" panose="020B0604020202020204" pitchFamily="34" charset="0"/>
                <a:cs typeface="Arial" panose="020B0604020202020204" pitchFamily="34" charset="0"/>
              </a:rPr>
              <a:t>So, when Deadlock happens, it can be easily resolved if one car backs up.</a:t>
            </a:r>
          </a:p>
          <a:p>
            <a:r>
              <a:rPr lang="en-IN" sz="2000" dirty="0">
                <a:latin typeface="Arial" panose="020B0604020202020204" pitchFamily="34" charset="0"/>
                <a:cs typeface="Arial" panose="020B0604020202020204" pitchFamily="34" charset="0"/>
              </a:rPr>
              <a:t>Several cars may have to be backed up if a deadlock situation occurs.</a:t>
            </a:r>
          </a:p>
          <a:p>
            <a:r>
              <a:rPr lang="en-IN" sz="2000" dirty="0">
                <a:latin typeface="Arial" panose="020B0604020202020204" pitchFamily="34" charset="0"/>
                <a:cs typeface="Arial" panose="020B0604020202020204" pitchFamily="34" charset="0"/>
              </a:rPr>
              <a:t>So starvation is possible.</a:t>
            </a:r>
          </a:p>
        </p:txBody>
      </p:sp>
      <p:pic>
        <p:nvPicPr>
          <p:cNvPr id="4" name="Picture 3">
            <a:extLst>
              <a:ext uri="{FF2B5EF4-FFF2-40B4-BE49-F238E27FC236}">
                <a16:creationId xmlns:a16="http://schemas.microsoft.com/office/drawing/2014/main" id="{AD1B95AE-9CF8-5377-DC63-E07208C58C37}"/>
              </a:ext>
            </a:extLst>
          </p:cNvPr>
          <p:cNvPicPr>
            <a:picLocks noChangeAspect="1"/>
          </p:cNvPicPr>
          <p:nvPr/>
        </p:nvPicPr>
        <p:blipFill>
          <a:blip r:embed="rId2"/>
          <a:stretch>
            <a:fillRect/>
          </a:stretch>
        </p:blipFill>
        <p:spPr>
          <a:xfrm>
            <a:off x="5303866" y="2025436"/>
            <a:ext cx="6416841" cy="2616116"/>
          </a:xfrm>
          <a:prstGeom prst="rect">
            <a:avLst/>
          </a:prstGeom>
        </p:spPr>
      </p:pic>
      <p:sp>
        <p:nvSpPr>
          <p:cNvPr id="6" name="TextBox 5">
            <a:extLst>
              <a:ext uri="{FF2B5EF4-FFF2-40B4-BE49-F238E27FC236}">
                <a16:creationId xmlns:a16="http://schemas.microsoft.com/office/drawing/2014/main" id="{4B175D5A-4C9E-4A6E-3F7B-CFE6147B42C1}"/>
              </a:ext>
            </a:extLst>
          </p:cNvPr>
          <p:cNvSpPr txBox="1"/>
          <p:nvPr/>
        </p:nvSpPr>
        <p:spPr>
          <a:xfrm>
            <a:off x="7906868" y="4641552"/>
            <a:ext cx="3084286" cy="369332"/>
          </a:xfrm>
          <a:prstGeom prst="rect">
            <a:avLst/>
          </a:prstGeom>
          <a:noFill/>
        </p:spPr>
        <p:txBody>
          <a:bodyPr wrap="square" rtlCol="0">
            <a:spAutoFit/>
          </a:bodyPr>
          <a:lstStyle/>
          <a:p>
            <a:r>
              <a:rPr lang="en-US" dirty="0"/>
              <a:t>Fig 1.2[2]</a:t>
            </a:r>
          </a:p>
        </p:txBody>
      </p:sp>
    </p:spTree>
    <p:extLst>
      <p:ext uri="{BB962C8B-B14F-4D97-AF65-F5344CB8AC3E}">
        <p14:creationId xmlns:p14="http://schemas.microsoft.com/office/powerpoint/2010/main" val="1981070156"/>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148C6-5ED5-9C75-1708-596AE8B4E9B2}"/>
              </a:ext>
            </a:extLst>
          </p:cNvPr>
          <p:cNvSpPr>
            <a:spLocks noGrp="1"/>
          </p:cNvSpPr>
          <p:nvPr>
            <p:ph type="title"/>
          </p:nvPr>
        </p:nvSpPr>
        <p:spPr>
          <a:xfrm>
            <a:off x="1154954" y="559809"/>
            <a:ext cx="9404723" cy="1400530"/>
          </a:xfrm>
        </p:spPr>
        <p:txBody>
          <a:bodyPr/>
          <a:lstStyle/>
          <a:p>
            <a:r>
              <a:rPr lang="en-IN" b="1" u="sng" dirty="0"/>
              <a:t>The(3) Conditions for Deadlock</a:t>
            </a:r>
          </a:p>
        </p:txBody>
      </p:sp>
      <p:sp>
        <p:nvSpPr>
          <p:cNvPr id="3" name="Content Placeholder 2">
            <a:extLst>
              <a:ext uri="{FF2B5EF4-FFF2-40B4-BE49-F238E27FC236}">
                <a16:creationId xmlns:a16="http://schemas.microsoft.com/office/drawing/2014/main" id="{94CD12C3-5EA1-14DE-898B-B6A0405786F6}"/>
              </a:ext>
            </a:extLst>
          </p:cNvPr>
          <p:cNvSpPr>
            <a:spLocks noGrp="1"/>
          </p:cNvSpPr>
          <p:nvPr>
            <p:ph idx="1"/>
          </p:nvPr>
        </p:nvSpPr>
        <p:spPr>
          <a:xfrm>
            <a:off x="1154954" y="2035089"/>
            <a:ext cx="10812457" cy="3861468"/>
          </a:xfrm>
        </p:spPr>
        <p:txBody>
          <a:bodyPr>
            <a:normAutofit/>
          </a:bodyPr>
          <a:lstStyle/>
          <a:p>
            <a:pPr marL="0" indent="0">
              <a:buNone/>
            </a:pPr>
            <a:r>
              <a:rPr lang="en-IN" sz="2000" dirty="0">
                <a:latin typeface="Arial" panose="020B0604020202020204" pitchFamily="34" charset="0"/>
                <a:cs typeface="Arial" panose="020B0604020202020204" pitchFamily="34" charset="0"/>
              </a:rPr>
              <a:t>Deadlock can arise if the following four conditions hold simultaneously (Necessary Conditions)</a:t>
            </a:r>
          </a:p>
          <a:p>
            <a:pPr marL="0" indent="0">
              <a:buNone/>
            </a:pPr>
            <a:r>
              <a:rPr lang="en-IN" sz="2000" dirty="0">
                <a:latin typeface="Arial" panose="020B0604020202020204" pitchFamily="34" charset="0"/>
                <a:cs typeface="Arial" panose="020B0604020202020204" pitchFamily="34" charset="0"/>
              </a:rPr>
              <a:t>1.  </a:t>
            </a:r>
            <a:r>
              <a:rPr lang="en-IN" sz="2000" u="sng" dirty="0">
                <a:latin typeface="Arial" panose="020B0604020202020204" pitchFamily="34" charset="0"/>
                <a:cs typeface="Arial" panose="020B0604020202020204" pitchFamily="34" charset="0"/>
              </a:rPr>
              <a:t>Mutual Exclusion</a:t>
            </a:r>
          </a:p>
          <a:p>
            <a:pPr marL="0" indent="0">
              <a:buNone/>
            </a:pPr>
            <a:r>
              <a:rPr lang="en-IN" sz="2000" dirty="0">
                <a:latin typeface="Arial" panose="020B0604020202020204" pitchFamily="34" charset="0"/>
                <a:cs typeface="Arial" panose="020B0604020202020204" pitchFamily="34" charset="0"/>
              </a:rPr>
              <a:t>     Only one process at a time may use a shared resource (i.e. critical section).</a:t>
            </a:r>
          </a:p>
          <a:p>
            <a:pPr marL="0" indent="0">
              <a:buNone/>
            </a:pPr>
            <a:r>
              <a:rPr lang="en-IN" sz="2000" dirty="0">
                <a:latin typeface="Arial" panose="020B0604020202020204" pitchFamily="34" charset="0"/>
                <a:cs typeface="Arial" panose="020B0604020202020204" pitchFamily="34" charset="0"/>
              </a:rPr>
              <a:t>2.  </a:t>
            </a:r>
            <a:r>
              <a:rPr lang="en-IN" sz="2000" u="sng" dirty="0">
                <a:latin typeface="Arial" panose="020B0604020202020204" pitchFamily="34" charset="0"/>
                <a:cs typeface="Arial" panose="020B0604020202020204" pitchFamily="34" charset="0"/>
              </a:rPr>
              <a:t>Hold and wait</a:t>
            </a:r>
          </a:p>
          <a:p>
            <a:pPr marL="0" indent="0">
              <a:buNone/>
            </a:pPr>
            <a:r>
              <a:rPr lang="en-IN" sz="2000" dirty="0">
                <a:latin typeface="Arial" panose="020B0604020202020204" pitchFamily="34" charset="0"/>
                <a:cs typeface="Arial" panose="020B0604020202020204" pitchFamily="34" charset="0"/>
              </a:rPr>
              <a:t>     A process may hold allocated resources while awaiting assignment of others.</a:t>
            </a:r>
          </a:p>
          <a:p>
            <a:pPr marL="0" indent="0">
              <a:buNone/>
            </a:pPr>
            <a:r>
              <a:rPr lang="en-IN" sz="2000" dirty="0">
                <a:latin typeface="Arial" panose="020B0604020202020204" pitchFamily="34" charset="0"/>
                <a:cs typeface="Arial" panose="020B0604020202020204" pitchFamily="34" charset="0"/>
              </a:rPr>
              <a:t>3. </a:t>
            </a:r>
            <a:r>
              <a:rPr lang="en-IN" sz="2000" u="sng" dirty="0">
                <a:latin typeface="Arial" panose="020B0604020202020204" pitchFamily="34" charset="0"/>
                <a:cs typeface="Arial" panose="020B0604020202020204" pitchFamily="34" charset="0"/>
              </a:rPr>
              <a:t>No pre-emption</a:t>
            </a:r>
          </a:p>
          <a:p>
            <a:pPr marL="0" indent="0">
              <a:buNone/>
            </a:pPr>
            <a:r>
              <a:rPr lang="en-IN"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  a resource can be released only voluntarily by the process holding it, after that process   holding it, after that process has completed its task</a:t>
            </a:r>
          </a:p>
          <a:p>
            <a:pPr marL="0" indent="0">
              <a:buNone/>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93960796"/>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5A5C5-DD73-6E9D-111C-996A5F426819}"/>
              </a:ext>
            </a:extLst>
          </p:cNvPr>
          <p:cNvSpPr>
            <a:spLocks noGrp="1"/>
          </p:cNvSpPr>
          <p:nvPr>
            <p:ph type="title"/>
          </p:nvPr>
        </p:nvSpPr>
        <p:spPr/>
        <p:txBody>
          <a:bodyPr/>
          <a:lstStyle/>
          <a:p>
            <a:pPr algn="ctr"/>
            <a:r>
              <a:rPr lang="en-IN" dirty="0"/>
              <a:t>Requirements</a:t>
            </a:r>
          </a:p>
        </p:txBody>
      </p:sp>
      <p:sp>
        <p:nvSpPr>
          <p:cNvPr id="3" name="Content Placeholder 2">
            <a:extLst>
              <a:ext uri="{FF2B5EF4-FFF2-40B4-BE49-F238E27FC236}">
                <a16:creationId xmlns:a16="http://schemas.microsoft.com/office/drawing/2014/main" id="{32484D95-DA5F-B96D-1185-3FDB07FD3F02}"/>
              </a:ext>
            </a:extLst>
          </p:cNvPr>
          <p:cNvSpPr>
            <a:spLocks noGrp="1"/>
          </p:cNvSpPr>
          <p:nvPr>
            <p:ph idx="1"/>
          </p:nvPr>
        </p:nvSpPr>
        <p:spPr/>
        <p:txBody>
          <a:bodyPr/>
          <a:lstStyle/>
          <a:p>
            <a:r>
              <a:rPr lang="en-IN" dirty="0"/>
              <a:t>Banker’s Algorithm</a:t>
            </a:r>
          </a:p>
          <a:p>
            <a:r>
              <a:rPr lang="en-IN" dirty="0"/>
              <a:t>Linux Operating System</a:t>
            </a:r>
          </a:p>
          <a:p>
            <a:pPr marL="0" indent="0">
              <a:buNone/>
            </a:pPr>
            <a:r>
              <a:rPr lang="en-IN" dirty="0"/>
              <a:t>     Coding Platform – nano editor or vi editor</a:t>
            </a:r>
          </a:p>
          <a:p>
            <a:pPr marL="0" indent="0">
              <a:buNone/>
            </a:pPr>
            <a:endParaRPr lang="en-IN" dirty="0"/>
          </a:p>
          <a:p>
            <a:endParaRPr lang="en-IN" dirty="0"/>
          </a:p>
          <a:p>
            <a:endParaRPr lang="en-IN" dirty="0"/>
          </a:p>
          <a:p>
            <a:pPr marL="0" indent="0">
              <a:buNone/>
            </a:pPr>
            <a:endParaRPr lang="en-IN" dirty="0"/>
          </a:p>
        </p:txBody>
      </p:sp>
    </p:spTree>
    <p:extLst>
      <p:ext uri="{BB962C8B-B14F-4D97-AF65-F5344CB8AC3E}">
        <p14:creationId xmlns:p14="http://schemas.microsoft.com/office/powerpoint/2010/main" val="76694833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F226E-35C0-4CD2-4E50-37CE4E2AF346}"/>
              </a:ext>
            </a:extLst>
          </p:cNvPr>
          <p:cNvSpPr>
            <a:spLocks noGrp="1"/>
          </p:cNvSpPr>
          <p:nvPr>
            <p:ph type="title"/>
          </p:nvPr>
        </p:nvSpPr>
        <p:spPr>
          <a:xfrm>
            <a:off x="646111" y="288756"/>
            <a:ext cx="9668963" cy="1524386"/>
          </a:xfrm>
        </p:spPr>
        <p:txBody>
          <a:bodyPr/>
          <a:lstStyle/>
          <a:p>
            <a:r>
              <a:rPr lang="en-IN" u="sng" dirty="0"/>
              <a:t>Banker’s Algorithm</a:t>
            </a:r>
          </a:p>
        </p:txBody>
      </p:sp>
      <p:sp>
        <p:nvSpPr>
          <p:cNvPr id="3" name="Content Placeholder 2">
            <a:extLst>
              <a:ext uri="{FF2B5EF4-FFF2-40B4-BE49-F238E27FC236}">
                <a16:creationId xmlns:a16="http://schemas.microsoft.com/office/drawing/2014/main" id="{CCF0D738-59C8-C50D-7757-4103E475A2E0}"/>
              </a:ext>
            </a:extLst>
          </p:cNvPr>
          <p:cNvSpPr>
            <a:spLocks noGrp="1"/>
          </p:cNvSpPr>
          <p:nvPr>
            <p:ph idx="1"/>
          </p:nvPr>
        </p:nvSpPr>
        <p:spPr>
          <a:xfrm>
            <a:off x="646111" y="1555614"/>
            <a:ext cx="11385468" cy="4973524"/>
          </a:xfrm>
        </p:spPr>
        <p:txBody>
          <a:bodyPr/>
          <a:lstStyle/>
          <a:p>
            <a:r>
              <a:rPr lang="en-IN" dirty="0">
                <a:latin typeface="Arial" panose="020B0604020202020204" pitchFamily="34" charset="0"/>
                <a:cs typeface="Arial" panose="020B0604020202020204" pitchFamily="34" charset="0"/>
              </a:rPr>
              <a:t>Banker’s Algorithm is resource allocation and deadlock avoidance algorithm which test all the request made by processes for resource, it checks for the safe state, if after granting request system remains in the safe state it allows the request and if there is no safe state it does not allow the request made by the process.</a:t>
            </a:r>
          </a:p>
          <a:p>
            <a:pPr algn="l" fontAlgn="base"/>
            <a:r>
              <a:rPr lang="en-US" sz="2400" b="1" i="0" u="sng" dirty="0">
                <a:solidFill>
                  <a:srgbClr val="FFFFFF"/>
                </a:solidFill>
                <a:effectLst/>
                <a:latin typeface="urw-din"/>
              </a:rPr>
              <a:t>Inputs to Banker’s Algorithm: </a:t>
            </a:r>
          </a:p>
          <a:p>
            <a:pPr algn="l" fontAlgn="base">
              <a:buFont typeface="+mj-lt"/>
              <a:buAutoNum type="arabicPeriod"/>
            </a:pPr>
            <a:r>
              <a:rPr lang="en-US" b="0" i="0" dirty="0">
                <a:solidFill>
                  <a:srgbClr val="FFFFFF"/>
                </a:solidFill>
                <a:effectLst/>
                <a:latin typeface="Arial" panose="020B0604020202020204" pitchFamily="34" charset="0"/>
                <a:cs typeface="Arial" panose="020B0604020202020204" pitchFamily="34" charset="0"/>
              </a:rPr>
              <a:t>Max need of resources by each process. </a:t>
            </a:r>
          </a:p>
          <a:p>
            <a:pPr algn="l" fontAlgn="base">
              <a:buFont typeface="+mj-lt"/>
              <a:buAutoNum type="arabicPeriod"/>
            </a:pPr>
            <a:r>
              <a:rPr lang="en-US" b="0" i="0" dirty="0">
                <a:solidFill>
                  <a:srgbClr val="FFFFFF"/>
                </a:solidFill>
                <a:effectLst/>
                <a:latin typeface="Arial" panose="020B0604020202020204" pitchFamily="34" charset="0"/>
                <a:cs typeface="Arial" panose="020B0604020202020204" pitchFamily="34" charset="0"/>
              </a:rPr>
              <a:t>Currently, allocated resources by each process. </a:t>
            </a:r>
          </a:p>
          <a:p>
            <a:pPr algn="l" fontAlgn="base">
              <a:buFont typeface="+mj-lt"/>
              <a:buAutoNum type="arabicPeriod"/>
            </a:pPr>
            <a:r>
              <a:rPr lang="en-US" b="0" i="0" dirty="0">
                <a:solidFill>
                  <a:srgbClr val="FFFFFF"/>
                </a:solidFill>
                <a:effectLst/>
                <a:latin typeface="Arial" panose="020B0604020202020204" pitchFamily="34" charset="0"/>
                <a:cs typeface="Arial" panose="020B0604020202020204" pitchFamily="34" charset="0"/>
              </a:rPr>
              <a:t>Max free available resources in the system.</a:t>
            </a:r>
          </a:p>
          <a:p>
            <a:pPr algn="l" fontAlgn="base"/>
            <a:r>
              <a:rPr lang="en-US" sz="2400" b="1" i="0" u="sng" dirty="0">
                <a:solidFill>
                  <a:srgbClr val="FFFFFF"/>
                </a:solidFill>
                <a:effectLst/>
                <a:latin typeface="urw-din"/>
              </a:rPr>
              <a:t>The request will only be granted under the below condition: </a:t>
            </a:r>
          </a:p>
          <a:p>
            <a:pPr algn="l" fontAlgn="base">
              <a:buFont typeface="+mj-lt"/>
              <a:buAutoNum type="arabicPeriod"/>
            </a:pPr>
            <a:r>
              <a:rPr lang="en-US" b="0" i="0" dirty="0">
                <a:solidFill>
                  <a:srgbClr val="FFFFFF"/>
                </a:solidFill>
                <a:effectLst/>
                <a:latin typeface="Arial" panose="020B0604020202020204" pitchFamily="34" charset="0"/>
                <a:cs typeface="Arial" panose="020B0604020202020204" pitchFamily="34" charset="0"/>
              </a:rPr>
              <a:t>If the request made by the process is less than equal to max need to that process. </a:t>
            </a:r>
          </a:p>
          <a:p>
            <a:pPr algn="l" fontAlgn="base">
              <a:buFont typeface="+mj-lt"/>
              <a:buAutoNum type="arabicPeriod"/>
            </a:pPr>
            <a:r>
              <a:rPr lang="en-US" b="0" i="0" dirty="0">
                <a:solidFill>
                  <a:srgbClr val="FFFFFF"/>
                </a:solidFill>
                <a:effectLst/>
                <a:latin typeface="Arial" panose="020B0604020202020204" pitchFamily="34" charset="0"/>
                <a:cs typeface="Arial" panose="020B0604020202020204" pitchFamily="34" charset="0"/>
              </a:rPr>
              <a:t>If the request made by the process is less than equal to the freely available resource in the system.</a:t>
            </a:r>
          </a:p>
          <a:p>
            <a:pPr marL="0" indent="0">
              <a:buNone/>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00983934"/>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C3EB7-9FD8-8706-68B5-9C2F0C584F2F}"/>
              </a:ext>
            </a:extLst>
          </p:cNvPr>
          <p:cNvSpPr>
            <a:spLocks noGrp="1"/>
          </p:cNvSpPr>
          <p:nvPr>
            <p:ph type="title"/>
          </p:nvPr>
        </p:nvSpPr>
        <p:spPr>
          <a:xfrm>
            <a:off x="893246" y="485669"/>
            <a:ext cx="9404723" cy="1400530"/>
          </a:xfrm>
        </p:spPr>
        <p:txBody>
          <a:bodyPr/>
          <a:lstStyle/>
          <a:p>
            <a:r>
              <a:rPr lang="en-IN" b="1" u="sng" dirty="0"/>
              <a:t>Pseudo Code</a:t>
            </a:r>
            <a:r>
              <a:rPr lang="en-IN" b="1" u="sng" dirty="0" smtClean="0"/>
              <a:t>:</a:t>
            </a:r>
            <a:br>
              <a:rPr lang="en-IN" b="1" u="sng" dirty="0" smtClean="0"/>
            </a:br>
            <a:r>
              <a:rPr lang="en-IN" b="1" u="sng" dirty="0" smtClean="0"/>
              <a:t/>
            </a:r>
            <a:br>
              <a:rPr lang="en-IN" b="1" u="sng" dirty="0" smtClean="0"/>
            </a:br>
            <a:r>
              <a:rPr lang="en-US" sz="2000" dirty="0">
                <a:latin typeface="Arial" panose="020B0604020202020204" pitchFamily="34" charset="0"/>
                <a:cs typeface="Arial" panose="020B0604020202020204" pitchFamily="34" charset="0"/>
              </a:rPr>
              <a:t>1. Initialize the available resources array, A, with the number of available instances</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of each resource.</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2. Initialize the maximum resources array, M, with the maximum number of</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instances of each resource that each process can request.</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3. Initialize the allocation matrix, R, with the number of instances of each resource</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that are currently allocated to each process.</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4. Initialize the need matrix, N, with the number of instances of each resource that</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each process still needs to complete its execution. This can be calculated by</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subtracting the allocation matrix from the maximum resources array.</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5. While there are processes that need resources</a:t>
            </a:r>
            <a:r>
              <a:rPr lang="en-US" sz="2000" dirty="0" smtClean="0">
                <a:latin typeface="Arial" panose="020B0604020202020204" pitchFamily="34" charset="0"/>
                <a:cs typeface="Arial" panose="020B0604020202020204" pitchFamily="34" charset="0"/>
              </a:rPr>
              <a:t>:</a:t>
            </a:r>
            <a:br>
              <a:rPr lang="en-US" sz="2000" dirty="0" smtClean="0">
                <a:latin typeface="Arial" panose="020B0604020202020204" pitchFamily="34" charset="0"/>
                <a:cs typeface="Arial" panose="020B0604020202020204" pitchFamily="34" charset="0"/>
              </a:rPr>
            </a:br>
            <a:r>
              <a:rPr lang="en-IN" sz="2000" dirty="0">
                <a:latin typeface="Arial" panose="020B0604020202020204" pitchFamily="34" charset="0"/>
                <a:cs typeface="Arial" panose="020B0604020202020204" pitchFamily="34" charset="0"/>
              </a:rPr>
              <a:t/>
            </a:r>
            <a:br>
              <a:rPr lang="en-IN" sz="2000" dirty="0">
                <a:latin typeface="Arial" panose="020B0604020202020204" pitchFamily="34" charset="0"/>
                <a:cs typeface="Arial" panose="020B0604020202020204" pitchFamily="34" charset="0"/>
              </a:rPr>
            </a:br>
            <a:endParaRPr lang="en-US" sz="20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37006825-D1C2-57F2-64E4-00CC5D73D4AE}"/>
              </a:ext>
            </a:extLst>
          </p:cNvPr>
          <p:cNvSpPr txBox="1"/>
          <p:nvPr/>
        </p:nvSpPr>
        <p:spPr>
          <a:xfrm>
            <a:off x="569626" y="2450097"/>
            <a:ext cx="11722309"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476419974"/>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69773" y="1482811"/>
            <a:ext cx="9325232" cy="369331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6. Select a process, P, that needs resources.</a:t>
            </a:r>
          </a:p>
          <a:p>
            <a:r>
              <a:rPr lang="en-US" dirty="0">
                <a:latin typeface="Arial" panose="020B0604020202020204" pitchFamily="34" charset="0"/>
                <a:cs typeface="Arial" panose="020B0604020202020204" pitchFamily="34" charset="0"/>
              </a:rPr>
              <a:t>7. If the resources that P needs are available:</a:t>
            </a:r>
          </a:p>
          <a:p>
            <a:r>
              <a:rPr lang="en-US" dirty="0">
                <a:latin typeface="Arial" panose="020B0604020202020204" pitchFamily="34" charset="0"/>
                <a:cs typeface="Arial" panose="020B0604020202020204" pitchFamily="34" charset="0"/>
              </a:rPr>
              <a:t>8. Allocate the needed resources to P.</a:t>
            </a:r>
          </a:p>
          <a:p>
            <a:r>
              <a:rPr lang="en-US" dirty="0">
                <a:latin typeface="Arial" panose="020B0604020202020204" pitchFamily="34" charset="0"/>
                <a:cs typeface="Arial" panose="020B0604020202020204" pitchFamily="34" charset="0"/>
              </a:rPr>
              <a:t>9. Update the available resources array, A, by subtracting the resources allocated</a:t>
            </a:r>
          </a:p>
          <a:p>
            <a:r>
              <a:rPr lang="en-US" dirty="0">
                <a:latin typeface="Arial" panose="020B0604020202020204" pitchFamily="34" charset="0"/>
                <a:cs typeface="Arial" panose="020B0604020202020204" pitchFamily="34" charset="0"/>
              </a:rPr>
              <a:t>to P.</a:t>
            </a:r>
          </a:p>
          <a:p>
            <a:r>
              <a:rPr lang="en-US" dirty="0">
                <a:latin typeface="Arial" panose="020B0604020202020204" pitchFamily="34" charset="0"/>
                <a:cs typeface="Arial" panose="020B0604020202020204" pitchFamily="34" charset="0"/>
              </a:rPr>
              <a:t>10. Update the allocation matrix, R, by adding the resources allocated to P.</a:t>
            </a:r>
          </a:p>
          <a:p>
            <a:r>
              <a:rPr lang="en-US" dirty="0">
                <a:latin typeface="Arial" panose="020B0604020202020204" pitchFamily="34" charset="0"/>
                <a:cs typeface="Arial" panose="020B0604020202020204" pitchFamily="34" charset="0"/>
              </a:rPr>
              <a:t>11. Update the need matrix, N, by subtracting the resources allocated to P.</a:t>
            </a:r>
          </a:p>
          <a:p>
            <a:r>
              <a:rPr lang="en-US" dirty="0">
                <a:latin typeface="Arial" panose="020B0604020202020204" pitchFamily="34" charset="0"/>
                <a:cs typeface="Arial" panose="020B0604020202020204" pitchFamily="34" charset="0"/>
              </a:rPr>
              <a:t>12. If P has been completed, remove it from the list of processes that need</a:t>
            </a:r>
          </a:p>
          <a:p>
            <a:r>
              <a:rPr lang="en-US" dirty="0">
                <a:latin typeface="Arial" panose="020B0604020202020204" pitchFamily="34" charset="0"/>
                <a:cs typeface="Arial" panose="020B0604020202020204" pitchFamily="34" charset="0"/>
              </a:rPr>
              <a:t>resources.</a:t>
            </a:r>
          </a:p>
          <a:p>
            <a:r>
              <a:rPr lang="en-US" dirty="0">
                <a:latin typeface="Arial" panose="020B0604020202020204" pitchFamily="34" charset="0"/>
                <a:cs typeface="Arial" panose="020B0604020202020204" pitchFamily="34" charset="0"/>
              </a:rPr>
              <a:t>13. Else:</a:t>
            </a:r>
          </a:p>
          <a:p>
            <a:r>
              <a:rPr lang="en-US" dirty="0">
                <a:latin typeface="Arial" panose="020B0604020202020204" pitchFamily="34" charset="0"/>
                <a:cs typeface="Arial" panose="020B0604020202020204" pitchFamily="34" charset="0"/>
              </a:rPr>
              <a:t>14. Go back to step 5 and select a different process.</a:t>
            </a:r>
          </a:p>
          <a:p>
            <a:r>
              <a:rPr lang="en-US" dirty="0">
                <a:latin typeface="Arial" panose="020B0604020202020204" pitchFamily="34" charset="0"/>
                <a:cs typeface="Arial" panose="020B0604020202020204" pitchFamily="34" charset="0"/>
              </a:rPr>
              <a:t>15. If all processes have been completed, terminate the algorithm.</a:t>
            </a:r>
          </a:p>
          <a:p>
            <a:r>
              <a:rPr lang="en-US" dirty="0">
                <a:latin typeface="Arial" panose="020B0604020202020204" pitchFamily="34" charset="0"/>
                <a:cs typeface="Arial" panose="020B0604020202020204" pitchFamily="34" charset="0"/>
              </a:rPr>
              <a:t>16. Else, the system is in an unsafe state and the algorithm cannot proceed</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84962619"/>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469</TotalTime>
  <Words>489</Words>
  <Application>Microsoft Office PowerPoint</Application>
  <PresentationFormat>Widescreen</PresentationFormat>
  <Paragraphs>97</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Century Gothic</vt:lpstr>
      <vt:lpstr>urw-din</vt:lpstr>
      <vt:lpstr>Wingdings</vt:lpstr>
      <vt:lpstr>Wingdings 3</vt:lpstr>
      <vt:lpstr>Ion</vt:lpstr>
      <vt:lpstr>Banker’s Algorithm</vt:lpstr>
      <vt:lpstr>Problem Statement</vt:lpstr>
      <vt:lpstr>What is Deadlock?</vt:lpstr>
      <vt:lpstr>A Real-World Example</vt:lpstr>
      <vt:lpstr>The(3) Conditions for Deadlock</vt:lpstr>
      <vt:lpstr>Requirements</vt:lpstr>
      <vt:lpstr>Banker’s Algorithm</vt:lpstr>
      <vt:lpstr>Pseudo Code:  1. Initialize the available resources array, A, with the number of available instances of each resource. 2. Initialize the maximum resources array, M, with the maximum number of instances of each resource that each process can request. 3. Initialize the allocation matrix, R, with the number of instances of each resource that are currently allocated to each process. 4. Initialize the need matrix, N, with the number of instances of each resource that each process still needs to complete its execution. This can be calculated by subtracting the allocation matrix from the maximum resources array. 5. While there are processes that need resources:  </vt:lpstr>
      <vt:lpstr>PowerPoint Presentation</vt:lpstr>
      <vt:lpstr>PowerPoint Presentation</vt:lpstr>
      <vt:lpstr>PowerPoint Presentation</vt:lpstr>
      <vt:lpstr>Unsafe Sequence</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Banker’s Algorithm</dc:title>
  <dc:creator>Khushi Rajput</dc:creator>
  <cp:lastModifiedBy>akhilushsharma11@gmail.com</cp:lastModifiedBy>
  <cp:revision>26</cp:revision>
  <dcterms:created xsi:type="dcterms:W3CDTF">2022-11-30T12:21:35Z</dcterms:created>
  <dcterms:modified xsi:type="dcterms:W3CDTF">2022-12-22T07:15:55Z</dcterms:modified>
</cp:coreProperties>
</file>