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57" r:id="rId4"/>
    <p:sldId id="258" r:id="rId5"/>
    <p:sldId id="259" r:id="rId6"/>
    <p:sldId id="260" r:id="rId7"/>
    <p:sldId id="261"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2092F0E-EA24-44DD-9F16-0126D7AA1904}"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B87628-5D11-418A-AB8D-FCF5D7B6091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0604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092F0E-EA24-44DD-9F16-0126D7AA1904}"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B87628-5D11-418A-AB8D-FCF5D7B60913}" type="slidenum">
              <a:rPr lang="en-US" smtClean="0"/>
              <a:t>‹#›</a:t>
            </a:fld>
            <a:endParaRPr lang="en-US"/>
          </a:p>
        </p:txBody>
      </p:sp>
    </p:spTree>
    <p:extLst>
      <p:ext uri="{BB962C8B-B14F-4D97-AF65-F5344CB8AC3E}">
        <p14:creationId xmlns:p14="http://schemas.microsoft.com/office/powerpoint/2010/main" val="1542830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092F0E-EA24-44DD-9F16-0126D7AA1904}"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B87628-5D11-418A-AB8D-FCF5D7B60913}" type="slidenum">
              <a:rPr lang="en-US" smtClean="0"/>
              <a:t>‹#›</a:t>
            </a:fld>
            <a:endParaRPr lang="en-US"/>
          </a:p>
        </p:txBody>
      </p:sp>
    </p:spTree>
    <p:extLst>
      <p:ext uri="{BB962C8B-B14F-4D97-AF65-F5344CB8AC3E}">
        <p14:creationId xmlns:p14="http://schemas.microsoft.com/office/powerpoint/2010/main" val="903995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092F0E-EA24-44DD-9F16-0126D7AA1904}"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B87628-5D11-418A-AB8D-FCF5D7B60913}" type="slidenum">
              <a:rPr lang="en-US" smtClean="0"/>
              <a:t>‹#›</a:t>
            </a:fld>
            <a:endParaRPr lang="en-US"/>
          </a:p>
        </p:txBody>
      </p:sp>
    </p:spTree>
    <p:extLst>
      <p:ext uri="{BB962C8B-B14F-4D97-AF65-F5344CB8AC3E}">
        <p14:creationId xmlns:p14="http://schemas.microsoft.com/office/powerpoint/2010/main" val="2154860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092F0E-EA24-44DD-9F16-0126D7AA1904}"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B87628-5D11-418A-AB8D-FCF5D7B6091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0436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092F0E-EA24-44DD-9F16-0126D7AA1904}"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B87628-5D11-418A-AB8D-FCF5D7B60913}" type="slidenum">
              <a:rPr lang="en-US" smtClean="0"/>
              <a:t>‹#›</a:t>
            </a:fld>
            <a:endParaRPr lang="en-US"/>
          </a:p>
        </p:txBody>
      </p:sp>
    </p:spTree>
    <p:extLst>
      <p:ext uri="{BB962C8B-B14F-4D97-AF65-F5344CB8AC3E}">
        <p14:creationId xmlns:p14="http://schemas.microsoft.com/office/powerpoint/2010/main" val="1533294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2092F0E-EA24-44DD-9F16-0126D7AA1904}" type="datetimeFigureOut">
              <a:rPr lang="en-US" smtClean="0"/>
              <a:t>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B87628-5D11-418A-AB8D-FCF5D7B60913}" type="slidenum">
              <a:rPr lang="en-US" smtClean="0"/>
              <a:t>‹#›</a:t>
            </a:fld>
            <a:endParaRPr lang="en-US"/>
          </a:p>
        </p:txBody>
      </p:sp>
    </p:spTree>
    <p:extLst>
      <p:ext uri="{BB962C8B-B14F-4D97-AF65-F5344CB8AC3E}">
        <p14:creationId xmlns:p14="http://schemas.microsoft.com/office/powerpoint/2010/main" val="2493680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2092F0E-EA24-44DD-9F16-0126D7AA1904}" type="datetimeFigureOut">
              <a:rPr lang="en-US" smtClean="0"/>
              <a:t>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B87628-5D11-418A-AB8D-FCF5D7B60913}" type="slidenum">
              <a:rPr lang="en-US" smtClean="0"/>
              <a:t>‹#›</a:t>
            </a:fld>
            <a:endParaRPr lang="en-US"/>
          </a:p>
        </p:txBody>
      </p:sp>
    </p:spTree>
    <p:extLst>
      <p:ext uri="{BB962C8B-B14F-4D97-AF65-F5344CB8AC3E}">
        <p14:creationId xmlns:p14="http://schemas.microsoft.com/office/powerpoint/2010/main" val="2272637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2092F0E-EA24-44DD-9F16-0126D7AA1904}" type="datetimeFigureOut">
              <a:rPr lang="en-US" smtClean="0"/>
              <a:t>12/8/2023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CB87628-5D11-418A-AB8D-FCF5D7B60913}" type="slidenum">
              <a:rPr lang="en-US" smtClean="0"/>
              <a:t>‹#›</a:t>
            </a:fld>
            <a:endParaRPr lang="en-US"/>
          </a:p>
        </p:txBody>
      </p:sp>
    </p:spTree>
    <p:extLst>
      <p:ext uri="{BB962C8B-B14F-4D97-AF65-F5344CB8AC3E}">
        <p14:creationId xmlns:p14="http://schemas.microsoft.com/office/powerpoint/2010/main" val="2026717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2092F0E-EA24-44DD-9F16-0126D7AA1904}" type="datetimeFigureOut">
              <a:rPr lang="en-US" smtClean="0"/>
              <a:t>12/8/2023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CB87628-5D11-418A-AB8D-FCF5D7B60913}" type="slidenum">
              <a:rPr lang="en-US" smtClean="0"/>
              <a:t>‹#›</a:t>
            </a:fld>
            <a:endParaRPr lang="en-US"/>
          </a:p>
        </p:txBody>
      </p:sp>
    </p:spTree>
    <p:extLst>
      <p:ext uri="{BB962C8B-B14F-4D97-AF65-F5344CB8AC3E}">
        <p14:creationId xmlns:p14="http://schemas.microsoft.com/office/powerpoint/2010/main" val="1302071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092F0E-EA24-44DD-9F16-0126D7AA1904}"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B87628-5D11-418A-AB8D-FCF5D7B60913}" type="slidenum">
              <a:rPr lang="en-US" smtClean="0"/>
              <a:t>‹#›</a:t>
            </a:fld>
            <a:endParaRPr lang="en-US"/>
          </a:p>
        </p:txBody>
      </p:sp>
    </p:spTree>
    <p:extLst>
      <p:ext uri="{BB962C8B-B14F-4D97-AF65-F5344CB8AC3E}">
        <p14:creationId xmlns:p14="http://schemas.microsoft.com/office/powerpoint/2010/main" val="898750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2092F0E-EA24-44DD-9F16-0126D7AA1904}" type="datetimeFigureOut">
              <a:rPr lang="en-US" smtClean="0"/>
              <a:t>12/8/2023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CB87628-5D11-418A-AB8D-FCF5D7B60913}"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08606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www.analyticssteps.com/blogs/top-5-accounting-software-market"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stackify.com/track-software-metrics/"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82388" y="-686145"/>
            <a:ext cx="11395881" cy="8662551"/>
          </a:xfrm>
          <a:prstGeom prst="rect">
            <a:avLst/>
          </a:prstGeom>
        </p:spPr>
      </p:pic>
    </p:spTree>
    <p:extLst>
      <p:ext uri="{BB962C8B-B14F-4D97-AF65-F5344CB8AC3E}">
        <p14:creationId xmlns:p14="http://schemas.microsoft.com/office/powerpoint/2010/main" val="2694752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2955" y="474345"/>
            <a:ext cx="11682484" cy="6370975"/>
          </a:xfrm>
          <a:prstGeom prst="rect">
            <a:avLst/>
          </a:prstGeom>
        </p:spPr>
        <p:txBody>
          <a:bodyPr wrap="square">
            <a:spAutoFit/>
          </a:bodyPr>
          <a:lstStyle/>
          <a:p>
            <a:pPr algn="just">
              <a:buFont typeface="+mj-lt"/>
              <a:buAutoNum type="arabicPeriod"/>
            </a:pPr>
            <a:r>
              <a:rPr lang="en-US" sz="2400" b="1" u="sng" dirty="0">
                <a:solidFill>
                  <a:srgbClr val="000000"/>
                </a:solidFill>
                <a:latin typeface="Times New Roman" panose="02020603050405020304" pitchFamily="18" charset="0"/>
                <a:cs typeface="Times New Roman" panose="02020603050405020304" pitchFamily="18" charset="0"/>
              </a:rPr>
              <a:t>Link Software Metrics to Goals</a:t>
            </a:r>
            <a:endParaRPr lang="en-US" sz="2400" dirty="0">
              <a:solidFill>
                <a:srgbClr val="000000"/>
              </a:solidFill>
              <a:latin typeface="Times New Roman" panose="02020603050405020304" pitchFamily="18" charset="0"/>
              <a:cs typeface="Times New Roman" panose="02020603050405020304" pitchFamily="18" charset="0"/>
            </a:endParaRPr>
          </a:p>
          <a:p>
            <a:pPr algn="just"/>
            <a:r>
              <a:rPr lang="en-US" sz="2400" dirty="0">
                <a:solidFill>
                  <a:srgbClr val="000000"/>
                </a:solidFill>
                <a:latin typeface="Times New Roman" panose="02020603050405020304" pitchFamily="18" charset="0"/>
                <a:cs typeface="Times New Roman" panose="02020603050405020304" pitchFamily="18" charset="0"/>
              </a:rPr>
              <a:t/>
            </a:r>
            <a:br>
              <a:rPr lang="en-US" sz="2400" dirty="0">
                <a:solidFill>
                  <a:srgbClr val="000000"/>
                </a:solidFill>
                <a:latin typeface="Times New Roman" panose="02020603050405020304" pitchFamily="18" charset="0"/>
                <a:cs typeface="Times New Roman" panose="02020603050405020304" pitchFamily="18" charset="0"/>
              </a:rPr>
            </a:br>
            <a:r>
              <a:rPr lang="en-US" sz="2400" dirty="0">
                <a:solidFill>
                  <a:srgbClr val="000000"/>
                </a:solidFill>
                <a:latin typeface="Times New Roman" panose="02020603050405020304" pitchFamily="18" charset="0"/>
                <a:cs typeface="Times New Roman" panose="02020603050405020304" pitchFamily="18" charset="0"/>
              </a:rPr>
              <a:t>The software metrics should be linked to the goals of the software development team to unite the purpose. If the focus becomes common then work will be efficient.</a:t>
            </a:r>
          </a:p>
          <a:p>
            <a:pPr algn="just"/>
            <a:r>
              <a:rPr lang="en-US" sz="2400" dirty="0">
                <a:solidFill>
                  <a:srgbClr val="000000"/>
                </a:solidFill>
                <a:latin typeface="Times New Roman" panose="02020603050405020304" pitchFamily="18" charset="0"/>
                <a:cs typeface="Times New Roman" panose="02020603050405020304" pitchFamily="18" charset="0"/>
              </a:rPr>
              <a:t> </a:t>
            </a:r>
          </a:p>
          <a:p>
            <a:pPr algn="just">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Reduction in the line of codes.</a:t>
            </a:r>
          </a:p>
          <a:p>
            <a:pPr algn="just">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Reduction in the bugs reported.</a:t>
            </a:r>
          </a:p>
          <a:p>
            <a:pPr algn="just">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Increasing the iterations</a:t>
            </a:r>
          </a:p>
          <a:p>
            <a:pPr algn="just">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Speeding up tasks</a:t>
            </a:r>
          </a:p>
          <a:p>
            <a:pPr algn="just"/>
            <a:r>
              <a:rPr lang="en-US" sz="2400" dirty="0">
                <a:solidFill>
                  <a:srgbClr val="000000"/>
                </a:solidFill>
                <a:latin typeface="Times New Roman" panose="02020603050405020304" pitchFamily="18" charset="0"/>
                <a:cs typeface="Times New Roman" panose="02020603050405020304" pitchFamily="18" charset="0"/>
              </a:rPr>
              <a:t> </a:t>
            </a:r>
          </a:p>
          <a:p>
            <a:pPr algn="just"/>
            <a:r>
              <a:rPr lang="en-US" sz="2400" dirty="0">
                <a:solidFill>
                  <a:srgbClr val="000000"/>
                </a:solidFill>
                <a:latin typeface="Times New Roman" panose="02020603050405020304" pitchFamily="18" charset="0"/>
                <a:cs typeface="Times New Roman" panose="02020603050405020304" pitchFamily="18" charset="0"/>
              </a:rPr>
              <a:t>If metrics become targets then developers will find it easier to improve the overall use of software and user experience.</a:t>
            </a:r>
          </a:p>
          <a:p>
            <a:pPr algn="just"/>
            <a:r>
              <a:rPr lang="en-US" sz="2400" dirty="0">
                <a:solidFill>
                  <a:srgbClr val="000000"/>
                </a:solidFill>
                <a:latin typeface="Times New Roman" panose="02020603050405020304" pitchFamily="18" charset="0"/>
                <a:cs typeface="Times New Roman" panose="02020603050405020304" pitchFamily="18" charset="0"/>
              </a:rPr>
              <a:t> </a:t>
            </a:r>
          </a:p>
          <a:p>
            <a:pPr algn="just"/>
            <a:r>
              <a:rPr lang="en-US" sz="2400" dirty="0">
                <a:solidFill>
                  <a:srgbClr val="000000"/>
                </a:solidFill>
                <a:latin typeface="Times New Roman" panose="02020603050405020304" pitchFamily="18" charset="0"/>
                <a:cs typeface="Times New Roman" panose="02020603050405020304" pitchFamily="18" charset="0"/>
              </a:rPr>
              <a:t>While the overall goals of the enterprise are being discussed by the management, it is necessary to involve the software development team to choose the relevant software metrics. These metrics will later on derive the overall performance of the enterprise.</a:t>
            </a:r>
          </a:p>
          <a:p>
            <a:pPr algn="just"/>
            <a:r>
              <a:rPr lang="en-US" sz="2400" dirty="0">
                <a:solidFill>
                  <a:srgbClr val="00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909135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7546" y="423798"/>
            <a:ext cx="11627893" cy="6555641"/>
          </a:xfrm>
          <a:prstGeom prst="rect">
            <a:avLst/>
          </a:prstGeom>
        </p:spPr>
        <p:txBody>
          <a:bodyPr wrap="square">
            <a:spAutoFit/>
          </a:bodyPr>
          <a:lstStyle/>
          <a:p>
            <a:pPr algn="just">
              <a:buFont typeface="+mj-lt"/>
              <a:buAutoNum type="arabicPeriod" startAt="2"/>
            </a:pPr>
            <a:r>
              <a:rPr lang="en-US" sz="2800" b="1" u="sng" dirty="0">
                <a:solidFill>
                  <a:srgbClr val="000000"/>
                </a:solidFill>
                <a:latin typeface="Times New Roman" panose="02020603050405020304" pitchFamily="18" charset="0"/>
                <a:cs typeface="Times New Roman" panose="02020603050405020304" pitchFamily="18" charset="0"/>
              </a:rPr>
              <a:t>Track Numbers not Trends</a:t>
            </a:r>
            <a:endParaRPr lang="en-US" sz="2800" dirty="0">
              <a:solidFill>
                <a:srgbClr val="000000"/>
              </a:solidFill>
              <a:latin typeface="Times New Roman" panose="02020603050405020304" pitchFamily="18" charset="0"/>
              <a:cs typeface="Times New Roman" panose="02020603050405020304" pitchFamily="18" charset="0"/>
            </a:endParaRPr>
          </a:p>
          <a:p>
            <a:pPr algn="just"/>
            <a:r>
              <a:rPr lang="en-US" sz="2800" dirty="0">
                <a:solidFill>
                  <a:srgbClr val="000000"/>
                </a:solidFill>
                <a:latin typeface="Times New Roman" panose="02020603050405020304" pitchFamily="18" charset="0"/>
                <a:cs typeface="Times New Roman" panose="02020603050405020304" pitchFamily="18" charset="0"/>
              </a:rPr>
              <a:t> </a:t>
            </a:r>
          </a:p>
          <a:p>
            <a:pPr algn="just"/>
            <a:r>
              <a:rPr lang="en-US" sz="2800" dirty="0">
                <a:solidFill>
                  <a:srgbClr val="000000"/>
                </a:solidFill>
                <a:latin typeface="Times New Roman" panose="02020603050405020304" pitchFamily="18" charset="0"/>
                <a:cs typeface="Times New Roman" panose="02020603050405020304" pitchFamily="18" charset="0"/>
              </a:rPr>
              <a:t>Software Metrics are useful for management as they provide numeric data in place of complex data. These simple numbers are easier to compare with other standards. Whenever the metric target is met, developers know it is a success. </a:t>
            </a:r>
          </a:p>
          <a:p>
            <a:pPr algn="just"/>
            <a:r>
              <a:rPr lang="en-US" sz="2800" dirty="0">
                <a:solidFill>
                  <a:srgbClr val="000000"/>
                </a:solidFill>
                <a:latin typeface="Times New Roman" panose="02020603050405020304" pitchFamily="18" charset="0"/>
                <a:cs typeface="Times New Roman" panose="02020603050405020304" pitchFamily="18" charset="0"/>
              </a:rPr>
              <a:t> </a:t>
            </a:r>
          </a:p>
          <a:p>
            <a:pPr algn="just"/>
            <a:r>
              <a:rPr lang="en-US" sz="2800" dirty="0">
                <a:solidFill>
                  <a:srgbClr val="000000"/>
                </a:solidFill>
                <a:latin typeface="Times New Roman" panose="02020603050405020304" pitchFamily="18" charset="0"/>
                <a:cs typeface="Times New Roman" panose="02020603050405020304" pitchFamily="18" charset="0"/>
              </a:rPr>
              <a:t>On the other hand when it is not met, it means somewhere something is missing and better work must be done for the next turn. When we use metrics we measure trends. Single data set is of not much relevance.</a:t>
            </a:r>
          </a:p>
          <a:p>
            <a:pPr algn="just"/>
            <a:r>
              <a:rPr lang="en-US" sz="2800" dirty="0">
                <a:solidFill>
                  <a:srgbClr val="000000"/>
                </a:solidFill>
                <a:latin typeface="Times New Roman" panose="02020603050405020304" pitchFamily="18" charset="0"/>
                <a:cs typeface="Times New Roman" panose="02020603050405020304" pitchFamily="18" charset="0"/>
              </a:rPr>
              <a:t> </a:t>
            </a:r>
          </a:p>
          <a:p>
            <a:pPr algn="just"/>
            <a:r>
              <a:rPr lang="en-US" sz="2800" dirty="0">
                <a:solidFill>
                  <a:srgbClr val="000000"/>
                </a:solidFill>
                <a:latin typeface="Times New Roman" panose="02020603050405020304" pitchFamily="18" charset="0"/>
                <a:cs typeface="Times New Roman" panose="02020603050405020304" pitchFamily="18" charset="0"/>
              </a:rPr>
              <a:t>Trends show how much we have progressed since before. If the target is not achieved it is a failure or vice-versa. But if we measure trends then we can understand what to do to make it a success. We can understand the reasons for failures. </a:t>
            </a:r>
          </a:p>
          <a:p>
            <a:pPr algn="just"/>
            <a:r>
              <a:rPr lang="en-US" sz="2800" dirty="0">
                <a:solidFill>
                  <a:srgbClr val="00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116527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2830" y="332308"/>
            <a:ext cx="11709779" cy="6124754"/>
          </a:xfrm>
          <a:prstGeom prst="rect">
            <a:avLst/>
          </a:prstGeom>
        </p:spPr>
        <p:txBody>
          <a:bodyPr wrap="square">
            <a:spAutoFit/>
          </a:bodyPr>
          <a:lstStyle/>
          <a:p>
            <a:pPr>
              <a:buFont typeface="+mj-lt"/>
              <a:buAutoNum type="arabicPeriod" startAt="3"/>
            </a:pPr>
            <a:r>
              <a:rPr lang="en-US" sz="2800" b="1" u="sng" dirty="0">
                <a:solidFill>
                  <a:srgbClr val="000000"/>
                </a:solidFill>
                <a:latin typeface="Times New Roman" panose="02020603050405020304" pitchFamily="18" charset="0"/>
                <a:cs typeface="Times New Roman" panose="02020603050405020304" pitchFamily="18" charset="0"/>
              </a:rPr>
              <a:t>Set a Shorter Measurement Period</a:t>
            </a:r>
            <a:endParaRPr lang="en-US" sz="2800" dirty="0">
              <a:solidFill>
                <a:srgbClr val="000000"/>
              </a:solidFill>
              <a:latin typeface="Times New Roman" panose="02020603050405020304" pitchFamily="18" charset="0"/>
              <a:cs typeface="Times New Roman" panose="02020603050405020304" pitchFamily="18" charset="0"/>
            </a:endParaRPr>
          </a:p>
          <a:p>
            <a:r>
              <a:rPr lang="en-US" sz="2800" dirty="0">
                <a:solidFill>
                  <a:srgbClr val="000000"/>
                </a:solidFill>
                <a:latin typeface="Times New Roman" panose="02020603050405020304" pitchFamily="18" charset="0"/>
                <a:cs typeface="Times New Roman" panose="02020603050405020304" pitchFamily="18" charset="0"/>
              </a:rPr>
              <a:t/>
            </a:r>
            <a:br>
              <a:rPr lang="en-US" sz="2800" dirty="0">
                <a:solidFill>
                  <a:srgbClr val="000000"/>
                </a:solidFill>
                <a:latin typeface="Times New Roman" panose="02020603050405020304" pitchFamily="18" charset="0"/>
                <a:cs typeface="Times New Roman" panose="02020603050405020304" pitchFamily="18" charset="0"/>
              </a:rPr>
            </a:br>
            <a:r>
              <a:rPr lang="en-US" sz="2800" dirty="0">
                <a:solidFill>
                  <a:srgbClr val="000000"/>
                </a:solidFill>
                <a:latin typeface="Times New Roman" panose="02020603050405020304" pitchFamily="18" charset="0"/>
                <a:cs typeface="Times New Roman" panose="02020603050405020304" pitchFamily="18" charset="0"/>
              </a:rPr>
              <a:t>Software team always wants to get work done instead of waiting and setting targets or measuring them. Doing is more important. Therefore, using an approach in which repeated target setting is not required is better and less worrisome for the team.</a:t>
            </a:r>
          </a:p>
          <a:p>
            <a:r>
              <a:rPr lang="en-US" sz="2800" dirty="0">
                <a:solidFill>
                  <a:srgbClr val="000000"/>
                </a:solidFill>
                <a:latin typeface="Times New Roman" panose="02020603050405020304" pitchFamily="18" charset="0"/>
                <a:cs typeface="Times New Roman" panose="02020603050405020304" pitchFamily="18" charset="0"/>
              </a:rPr>
              <a:t> </a:t>
            </a:r>
          </a:p>
          <a:p>
            <a:r>
              <a:rPr lang="en-US" sz="2800" dirty="0">
                <a:solidFill>
                  <a:srgbClr val="000000"/>
                </a:solidFill>
                <a:latin typeface="Times New Roman" panose="02020603050405020304" pitchFamily="18" charset="0"/>
                <a:cs typeface="Times New Roman" panose="02020603050405020304" pitchFamily="18" charset="0"/>
              </a:rPr>
              <a:t>Only when the final outcome is ready, the team should check if it is a success or a failure. If the whole measurement period is broken into smaller segments then the team can monitor the metrics better.</a:t>
            </a:r>
          </a:p>
          <a:p>
            <a:r>
              <a:rPr lang="en-US" sz="2800" dirty="0">
                <a:solidFill>
                  <a:srgbClr val="000000"/>
                </a:solidFill>
                <a:latin typeface="Times New Roman" panose="02020603050405020304" pitchFamily="18" charset="0"/>
                <a:cs typeface="Times New Roman" panose="02020603050405020304" pitchFamily="18" charset="0"/>
              </a:rPr>
              <a:t> </a:t>
            </a:r>
          </a:p>
          <a:p>
            <a:r>
              <a:rPr lang="en-US" sz="2800" dirty="0">
                <a:solidFill>
                  <a:srgbClr val="000000"/>
                </a:solidFill>
                <a:latin typeface="Times New Roman" panose="02020603050405020304" pitchFamily="18" charset="0"/>
                <a:cs typeface="Times New Roman" panose="02020603050405020304" pitchFamily="18" charset="0"/>
              </a:rPr>
              <a:t>They can analyze the trends and keep a check on the progress. The broken segments will offer better data points to analyze the outcome and it will be better for achieving the goals as well.</a:t>
            </a:r>
          </a:p>
        </p:txBody>
      </p:sp>
    </p:spTree>
    <p:extLst>
      <p:ext uri="{BB962C8B-B14F-4D97-AF65-F5344CB8AC3E}">
        <p14:creationId xmlns:p14="http://schemas.microsoft.com/office/powerpoint/2010/main" val="2415643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125" y="201390"/>
            <a:ext cx="12041875" cy="6370975"/>
          </a:xfrm>
          <a:prstGeom prst="rect">
            <a:avLst/>
          </a:prstGeom>
        </p:spPr>
        <p:txBody>
          <a:bodyPr wrap="square">
            <a:spAutoFit/>
          </a:bodyPr>
          <a:lstStyle/>
          <a:p>
            <a:pPr algn="just">
              <a:buFont typeface="+mj-lt"/>
              <a:buAutoNum type="arabicPeriod" startAt="4"/>
            </a:pPr>
            <a:r>
              <a:rPr lang="en-US" sz="2400" b="1" u="sng" dirty="0">
                <a:solidFill>
                  <a:srgbClr val="000000"/>
                </a:solidFill>
                <a:latin typeface="Times New Roman" panose="02020603050405020304" pitchFamily="18" charset="0"/>
                <a:cs typeface="Times New Roman" panose="02020603050405020304" pitchFamily="18" charset="0"/>
              </a:rPr>
              <a:t>Stop using Metrics that do not lead to Change</a:t>
            </a:r>
            <a:endParaRPr lang="en-US" sz="2400" dirty="0">
              <a:solidFill>
                <a:srgbClr val="000000"/>
              </a:solidFill>
              <a:latin typeface="Times New Roman" panose="02020603050405020304" pitchFamily="18" charset="0"/>
              <a:cs typeface="Times New Roman" panose="02020603050405020304" pitchFamily="18" charset="0"/>
            </a:endParaRPr>
          </a:p>
          <a:p>
            <a:pPr algn="just"/>
            <a:r>
              <a:rPr lang="en-US" sz="2400" dirty="0">
                <a:solidFill>
                  <a:srgbClr val="000000"/>
                </a:solidFill>
                <a:latin typeface="Times New Roman" panose="02020603050405020304" pitchFamily="18" charset="0"/>
                <a:cs typeface="Times New Roman" panose="02020603050405020304" pitchFamily="18" charset="0"/>
              </a:rPr>
              <a:t> </a:t>
            </a:r>
          </a:p>
          <a:p>
            <a:pPr algn="just"/>
            <a:r>
              <a:rPr lang="en-US" sz="2400" dirty="0">
                <a:solidFill>
                  <a:srgbClr val="000000"/>
                </a:solidFill>
                <a:latin typeface="Times New Roman" panose="02020603050405020304" pitchFamily="18" charset="0"/>
                <a:cs typeface="Times New Roman" panose="02020603050405020304" pitchFamily="18" charset="0"/>
              </a:rPr>
              <a:t>It is a known fact that doing something repeatedly when the end result will be a failure is a waste of time. In fact it is called Insanity. But making relevant adjustments that can change the outcome is what we need.</a:t>
            </a:r>
          </a:p>
          <a:p>
            <a:pPr algn="just"/>
            <a:r>
              <a:rPr lang="en-US" sz="2400" dirty="0">
                <a:solidFill>
                  <a:srgbClr val="000000"/>
                </a:solidFill>
                <a:latin typeface="Times New Roman" panose="02020603050405020304" pitchFamily="18" charset="0"/>
                <a:cs typeface="Times New Roman" panose="02020603050405020304" pitchFamily="18" charset="0"/>
              </a:rPr>
              <a:t> </a:t>
            </a:r>
          </a:p>
          <a:p>
            <a:pPr algn="just"/>
            <a:r>
              <a:rPr lang="en-US" sz="2400" dirty="0">
                <a:solidFill>
                  <a:srgbClr val="000000"/>
                </a:solidFill>
                <a:latin typeface="Times New Roman" panose="02020603050405020304" pitchFamily="18" charset="0"/>
                <a:cs typeface="Times New Roman" panose="02020603050405020304" pitchFamily="18" charset="0"/>
              </a:rPr>
              <a:t>But when we talk about software metrics, doing the exact same thing repeatedly is called managing metrics. Why do developers do it? Why do they keep repeating the same thing again and again?</a:t>
            </a:r>
          </a:p>
          <a:p>
            <a:pPr algn="just"/>
            <a:r>
              <a:rPr lang="en-US" sz="2400" dirty="0">
                <a:solidFill>
                  <a:srgbClr val="000000"/>
                </a:solidFill>
                <a:latin typeface="Times New Roman" panose="02020603050405020304" pitchFamily="18" charset="0"/>
                <a:cs typeface="Times New Roman" panose="02020603050405020304" pitchFamily="18" charset="0"/>
              </a:rPr>
              <a:t> </a:t>
            </a:r>
          </a:p>
          <a:p>
            <a:pPr algn="just"/>
            <a:r>
              <a:rPr lang="en-US" sz="2400" dirty="0">
                <a:solidFill>
                  <a:srgbClr val="000000"/>
                </a:solidFill>
                <a:latin typeface="Times New Roman" panose="02020603050405020304" pitchFamily="18" charset="0"/>
                <a:cs typeface="Times New Roman" panose="02020603050405020304" pitchFamily="18" charset="0"/>
              </a:rPr>
              <a:t>The answer is that developers are </a:t>
            </a:r>
            <a:r>
              <a:rPr lang="en-US" sz="2400" dirty="0" smtClean="0">
                <a:solidFill>
                  <a:srgbClr val="000000"/>
                </a:solidFill>
                <a:latin typeface="Times New Roman" panose="02020603050405020304" pitchFamily="18" charset="0"/>
                <a:cs typeface="Times New Roman" panose="02020603050405020304" pitchFamily="18" charset="0"/>
              </a:rPr>
              <a:t>focused </a:t>
            </a:r>
            <a:r>
              <a:rPr lang="en-US" sz="2400" dirty="0">
                <a:solidFill>
                  <a:srgbClr val="000000"/>
                </a:solidFill>
                <a:latin typeface="Times New Roman" panose="02020603050405020304" pitchFamily="18" charset="0"/>
                <a:cs typeface="Times New Roman" panose="02020603050405020304" pitchFamily="18" charset="0"/>
              </a:rPr>
              <a:t>on those software metrics that do not measure the goals. There are certain metrics which are irrelevant for measuring the goals or objectives or workflow.</a:t>
            </a:r>
          </a:p>
          <a:p>
            <a:pPr algn="just"/>
            <a:r>
              <a:rPr lang="en-US" sz="2400" dirty="0">
                <a:solidFill>
                  <a:srgbClr val="000000"/>
                </a:solidFill>
                <a:latin typeface="Times New Roman" panose="02020603050405020304" pitchFamily="18" charset="0"/>
                <a:cs typeface="Times New Roman" panose="02020603050405020304" pitchFamily="18" charset="0"/>
              </a:rPr>
              <a:t> </a:t>
            </a:r>
          </a:p>
          <a:p>
            <a:pPr algn="just"/>
            <a:r>
              <a:rPr lang="en-US" sz="2400" dirty="0">
                <a:solidFill>
                  <a:srgbClr val="000000"/>
                </a:solidFill>
                <a:latin typeface="Times New Roman" panose="02020603050405020304" pitchFamily="18" charset="0"/>
                <a:cs typeface="Times New Roman" panose="02020603050405020304" pitchFamily="18" charset="0"/>
              </a:rPr>
              <a:t>Management and the developers must focus on those software metrics that will help them achieve the goals and bring them closer towards success.</a:t>
            </a:r>
          </a:p>
          <a:p>
            <a:pPr algn="just"/>
            <a:r>
              <a:rPr lang="en-US" sz="2400" dirty="0">
                <a:solidFill>
                  <a:srgbClr val="00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283830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0125" y="368490"/>
            <a:ext cx="11859905" cy="5262979"/>
          </a:xfrm>
          <a:prstGeom prst="rect">
            <a:avLst/>
          </a:prstGeom>
          <a:noFill/>
        </p:spPr>
        <p:txBody>
          <a:bodyPr wrap="square" rtlCol="0">
            <a:spAutoFit/>
          </a:bodyPr>
          <a:lstStyle/>
          <a:p>
            <a:pPr algn="just"/>
            <a:r>
              <a:rPr lang="en-US" sz="2800" b="1" u="sng" dirty="0">
                <a:latin typeface="Times New Roman" panose="02020603050405020304" pitchFamily="18" charset="0"/>
                <a:cs typeface="Times New Roman" panose="02020603050405020304" pitchFamily="18" charset="0"/>
              </a:rPr>
              <a:t>What are Software Metrics</a:t>
            </a:r>
            <a:r>
              <a:rPr lang="en-US" sz="2800" b="1"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 </a:t>
            </a:r>
          </a:p>
          <a:p>
            <a:pPr algn="just"/>
            <a:r>
              <a:rPr lang="en-US" sz="2800" dirty="0">
                <a:latin typeface="Times New Roman" panose="02020603050405020304" pitchFamily="18" charset="0"/>
                <a:cs typeface="Times New Roman" panose="02020603050405020304" pitchFamily="18" charset="0"/>
              </a:rPr>
              <a:t>Software Metrics are the measure of the characteristics of the software products and software development processes. These features are quantifiable. While measuring the </a:t>
            </a:r>
            <a:r>
              <a:rPr lang="en-US" sz="2800" u="sng" dirty="0">
                <a:latin typeface="Times New Roman" panose="02020603050405020304" pitchFamily="18" charset="0"/>
                <a:cs typeface="Times New Roman" panose="02020603050405020304" pitchFamily="18" charset="0"/>
                <a:hlinkClick r:id="rId2"/>
              </a:rPr>
              <a:t>software</a:t>
            </a:r>
            <a:r>
              <a:rPr lang="en-US" sz="2800" dirty="0">
                <a:latin typeface="Times New Roman" panose="02020603050405020304" pitchFamily="18" charset="0"/>
                <a:cs typeface="Times New Roman" panose="02020603050405020304" pitchFamily="18" charset="0"/>
              </a:rPr>
              <a:t> products the metrics look for-</a:t>
            </a:r>
          </a:p>
          <a:p>
            <a:pPr algn="just"/>
            <a:r>
              <a:rPr lang="en-US" sz="2800" dirty="0">
                <a:latin typeface="Times New Roman" panose="02020603050405020304" pitchFamily="18" charset="0"/>
                <a:cs typeface="Times New Roman" panose="02020603050405020304" pitchFamily="18" charset="0"/>
              </a:rPr>
              <a:t> </a:t>
            </a:r>
          </a:p>
          <a:p>
            <a:pPr algn="just"/>
            <a:r>
              <a:rPr lang="en-US" sz="2800" dirty="0">
                <a:latin typeface="Times New Roman" panose="02020603050405020304" pitchFamily="18" charset="0"/>
                <a:cs typeface="Times New Roman" panose="02020603050405020304" pitchFamily="18" charset="0"/>
              </a:rPr>
              <a:t>Size</a:t>
            </a:r>
          </a:p>
          <a:p>
            <a:pPr algn="just"/>
            <a:r>
              <a:rPr lang="en-US" sz="2800" dirty="0">
                <a:latin typeface="Times New Roman" panose="02020603050405020304" pitchFamily="18" charset="0"/>
                <a:cs typeface="Times New Roman" panose="02020603050405020304" pitchFamily="18" charset="0"/>
              </a:rPr>
              <a:t>Design Features</a:t>
            </a:r>
          </a:p>
          <a:p>
            <a:pPr algn="just"/>
            <a:r>
              <a:rPr lang="en-US" sz="2800" dirty="0">
                <a:latin typeface="Times New Roman" panose="02020603050405020304" pitchFamily="18" charset="0"/>
                <a:cs typeface="Times New Roman" panose="02020603050405020304" pitchFamily="18" charset="0"/>
              </a:rPr>
              <a:t>Complexity</a:t>
            </a:r>
          </a:p>
          <a:p>
            <a:pPr algn="just"/>
            <a:r>
              <a:rPr lang="en-US" sz="2800" dirty="0">
                <a:latin typeface="Times New Roman" panose="02020603050405020304" pitchFamily="18" charset="0"/>
                <a:cs typeface="Times New Roman" panose="02020603050405020304" pitchFamily="18" charset="0"/>
              </a:rPr>
              <a:t>Performance</a:t>
            </a:r>
          </a:p>
          <a:p>
            <a:pPr algn="just"/>
            <a:r>
              <a:rPr lang="en-US" sz="2800" dirty="0">
                <a:latin typeface="Times New Roman" panose="02020603050405020304" pitchFamily="18" charset="0"/>
                <a:cs typeface="Times New Roman" panose="02020603050405020304" pitchFamily="18" charset="0"/>
              </a:rPr>
              <a:t>Quality </a:t>
            </a:r>
          </a:p>
          <a:p>
            <a:pPr algn="just"/>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8302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82137" y="136478"/>
            <a:ext cx="11809863" cy="6455391"/>
          </a:xfrm>
          <a:prstGeom prst="rect">
            <a:avLst/>
          </a:prstGeom>
        </p:spPr>
      </p:pic>
    </p:spTree>
    <p:extLst>
      <p:ext uri="{BB962C8B-B14F-4D97-AF65-F5344CB8AC3E}">
        <p14:creationId xmlns:p14="http://schemas.microsoft.com/office/powerpoint/2010/main" val="1258684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9307" y="95534"/>
            <a:ext cx="11932693" cy="6762466"/>
          </a:xfrm>
          <a:prstGeom prst="rect">
            <a:avLst/>
          </a:prstGeom>
        </p:spPr>
      </p:pic>
    </p:spTree>
    <p:extLst>
      <p:ext uri="{BB962C8B-B14F-4D97-AF65-F5344CB8AC3E}">
        <p14:creationId xmlns:p14="http://schemas.microsoft.com/office/powerpoint/2010/main" val="4100675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36728" y="245660"/>
            <a:ext cx="11755272" cy="6612340"/>
          </a:xfrm>
          <a:prstGeom prst="rect">
            <a:avLst/>
          </a:prstGeom>
        </p:spPr>
      </p:pic>
    </p:spTree>
    <p:extLst>
      <p:ext uri="{BB962C8B-B14F-4D97-AF65-F5344CB8AC3E}">
        <p14:creationId xmlns:p14="http://schemas.microsoft.com/office/powerpoint/2010/main" val="1524651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64024" y="163773"/>
            <a:ext cx="11727975" cy="6564573"/>
          </a:xfrm>
          <a:prstGeom prst="rect">
            <a:avLst/>
          </a:prstGeom>
        </p:spPr>
      </p:pic>
    </p:spTree>
    <p:extLst>
      <p:ext uri="{BB962C8B-B14F-4D97-AF65-F5344CB8AC3E}">
        <p14:creationId xmlns:p14="http://schemas.microsoft.com/office/powerpoint/2010/main" val="2100978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4842" y="245660"/>
            <a:ext cx="11837158" cy="6612340"/>
          </a:xfrm>
          <a:prstGeom prst="rect">
            <a:avLst/>
          </a:prstGeom>
        </p:spPr>
      </p:pic>
    </p:spTree>
    <p:extLst>
      <p:ext uri="{BB962C8B-B14F-4D97-AF65-F5344CB8AC3E}">
        <p14:creationId xmlns:p14="http://schemas.microsoft.com/office/powerpoint/2010/main" val="2957165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7546" y="339890"/>
            <a:ext cx="11864454" cy="5632311"/>
          </a:xfrm>
          <a:prstGeom prst="rect">
            <a:avLst/>
          </a:prstGeom>
        </p:spPr>
        <p:txBody>
          <a:bodyPr wrap="square">
            <a:spAutoFit/>
          </a:bodyPr>
          <a:lstStyle/>
          <a:p>
            <a:r>
              <a:rPr lang="en-US" sz="2000" b="1" u="sng" dirty="0">
                <a:solidFill>
                  <a:srgbClr val="000000"/>
                </a:solidFill>
                <a:latin typeface="Times New Roman" panose="02020603050405020304" pitchFamily="18" charset="0"/>
                <a:cs typeface="Times New Roman" panose="02020603050405020304" pitchFamily="18" charset="0"/>
              </a:rPr>
              <a:t>Guidelines for Appropriate Use of Software Metrics</a:t>
            </a:r>
            <a:endParaRPr lang="en-US" sz="2000" dirty="0">
              <a:solidFill>
                <a:srgbClr val="000000"/>
              </a:solidFill>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 </a:t>
            </a:r>
          </a:p>
          <a:p>
            <a:r>
              <a:rPr lang="en-US" sz="2000" dirty="0">
                <a:solidFill>
                  <a:srgbClr val="000000"/>
                </a:solidFill>
                <a:latin typeface="Times New Roman" panose="02020603050405020304" pitchFamily="18" charset="0"/>
                <a:cs typeface="Times New Roman" panose="02020603050405020304" pitchFamily="18" charset="0"/>
              </a:rPr>
              <a:t>The whole software development team should collectively design the software metrics for better and efficient work. An ideal software metric should posses the following features:</a:t>
            </a:r>
          </a:p>
          <a:p>
            <a:r>
              <a:rPr lang="en-US" sz="2000" dirty="0">
                <a:solidFill>
                  <a:srgbClr val="000000"/>
                </a:solidFill>
                <a:latin typeface="Times New Roman" panose="02020603050405020304" pitchFamily="18" charset="0"/>
                <a:cs typeface="Times New Roman" panose="02020603050405020304" pitchFamily="18" charset="0"/>
              </a:rPr>
              <a:t> </a:t>
            </a:r>
          </a:p>
          <a:p>
            <a:pPr>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Simple and Reliable</a:t>
            </a:r>
          </a:p>
          <a:p>
            <a:r>
              <a:rPr lang="en-US" sz="2000" dirty="0">
                <a:solidFill>
                  <a:srgbClr val="000000"/>
                </a:solidFill>
                <a:latin typeface="Times New Roman" panose="02020603050405020304" pitchFamily="18" charset="0"/>
                <a:cs typeface="Times New Roman" panose="02020603050405020304" pitchFamily="18" charset="0"/>
              </a:rPr>
              <a:t> </a:t>
            </a:r>
          </a:p>
          <a:p>
            <a:pPr>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Consistent </a:t>
            </a:r>
          </a:p>
          <a:p>
            <a:r>
              <a:rPr lang="en-US" sz="2000" dirty="0">
                <a:solidFill>
                  <a:srgbClr val="000000"/>
                </a:solidFill>
                <a:latin typeface="Times New Roman" panose="02020603050405020304" pitchFamily="18" charset="0"/>
                <a:cs typeface="Times New Roman" panose="02020603050405020304" pitchFamily="18" charset="0"/>
              </a:rPr>
              <a:t> </a:t>
            </a:r>
          </a:p>
          <a:p>
            <a:pPr>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Unambiguous</a:t>
            </a:r>
          </a:p>
          <a:p>
            <a:r>
              <a:rPr lang="en-US" sz="2000" dirty="0">
                <a:solidFill>
                  <a:srgbClr val="000000"/>
                </a:solidFill>
                <a:latin typeface="Times New Roman" panose="02020603050405020304" pitchFamily="18" charset="0"/>
                <a:cs typeface="Times New Roman" panose="02020603050405020304" pitchFamily="18" charset="0"/>
              </a:rPr>
              <a:t> </a:t>
            </a:r>
          </a:p>
          <a:p>
            <a:pPr>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Uniform units for measurement</a:t>
            </a:r>
          </a:p>
          <a:p>
            <a:r>
              <a:rPr lang="en-US" sz="2000" dirty="0">
                <a:solidFill>
                  <a:srgbClr val="000000"/>
                </a:solidFill>
                <a:latin typeface="Times New Roman" panose="02020603050405020304" pitchFamily="18" charset="0"/>
                <a:cs typeface="Times New Roman" panose="02020603050405020304" pitchFamily="18" charset="0"/>
              </a:rPr>
              <a:t> </a:t>
            </a:r>
          </a:p>
          <a:p>
            <a:pPr>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Easy calibration</a:t>
            </a:r>
          </a:p>
          <a:p>
            <a:r>
              <a:rPr lang="en-US" sz="2000" dirty="0">
                <a:solidFill>
                  <a:srgbClr val="000000"/>
                </a:solidFill>
                <a:latin typeface="Times New Roman" panose="02020603050405020304" pitchFamily="18" charset="0"/>
                <a:cs typeface="Times New Roman" panose="02020603050405020304" pitchFamily="18" charset="0"/>
              </a:rPr>
              <a:t> </a:t>
            </a:r>
          </a:p>
          <a:p>
            <a:pPr>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Cost Effective</a:t>
            </a:r>
          </a:p>
          <a:p>
            <a:r>
              <a:rPr lang="en-US" sz="2000" dirty="0">
                <a:solidFill>
                  <a:srgbClr val="000000"/>
                </a:solidFill>
                <a:latin typeface="Times New Roman" panose="02020603050405020304" pitchFamily="18" charset="0"/>
                <a:cs typeface="Times New Roman" panose="02020603050405020304" pitchFamily="18" charset="0"/>
              </a:rPr>
              <a:t> </a:t>
            </a:r>
          </a:p>
          <a:p>
            <a:pPr>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Accurate</a:t>
            </a:r>
          </a:p>
        </p:txBody>
      </p:sp>
    </p:spTree>
    <p:extLst>
      <p:ext uri="{BB962C8B-B14F-4D97-AF65-F5344CB8AC3E}">
        <p14:creationId xmlns:p14="http://schemas.microsoft.com/office/powerpoint/2010/main" val="4105387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9264" y="0"/>
            <a:ext cx="11982735" cy="830997"/>
          </a:xfrm>
          <a:prstGeom prst="rect">
            <a:avLst/>
          </a:prstGeom>
        </p:spPr>
        <p:txBody>
          <a:bodyPr wrap="square">
            <a:spAutoFit/>
          </a:bodyPr>
          <a:lstStyle/>
          <a:p>
            <a:pPr algn="just"/>
            <a:r>
              <a:rPr lang="en-US" sz="2400" dirty="0">
                <a:solidFill>
                  <a:srgbClr val="000000"/>
                </a:solidFill>
                <a:latin typeface="Times New Roman" panose="02020603050405020304" pitchFamily="18" charset="0"/>
                <a:cs typeface="Times New Roman" panose="02020603050405020304" pitchFamily="18" charset="0"/>
              </a:rPr>
              <a:t>But in order to obtain the best results, we must understand how to use these software metrics. Given below are the </a:t>
            </a:r>
            <a:r>
              <a:rPr lang="en-US" sz="2400" b="0" i="0" u="sng" dirty="0" smtClean="0">
                <a:solidFill>
                  <a:srgbClr val="007BFF"/>
                </a:solidFill>
                <a:effectLst/>
                <a:latin typeface="Times New Roman" panose="02020603050405020304" pitchFamily="18" charset="0"/>
                <a:cs typeface="Times New Roman" panose="02020603050405020304" pitchFamily="18" charset="0"/>
                <a:hlinkClick r:id="rId2"/>
              </a:rPr>
              <a:t>guidelines</a:t>
            </a:r>
            <a:r>
              <a:rPr lang="en-US" sz="2400" dirty="0">
                <a:solidFill>
                  <a:srgbClr val="000000"/>
                </a:solidFill>
                <a:latin typeface="Times New Roman" panose="02020603050405020304" pitchFamily="18" charset="0"/>
                <a:cs typeface="Times New Roman" panose="02020603050405020304" pitchFamily="18" charset="0"/>
              </a:rPr>
              <a:t> for appropriate use of Software Metrics.</a:t>
            </a:r>
            <a:endParaRPr lang="en-US" sz="2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27546" y="1255594"/>
            <a:ext cx="11614245" cy="3108543"/>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Guidelines for appropriate use of software matrices</a:t>
            </a:r>
          </a:p>
          <a:p>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Link software metrics to goal</a:t>
            </a: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Track trends not a Numbers</a:t>
            </a: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Set a shorter measurement periods</a:t>
            </a:r>
          </a:p>
          <a:p>
            <a:pPr marL="285750" indent="-28575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Stop using software metrics that do not lead to change</a:t>
            </a:r>
          </a:p>
          <a:p>
            <a:pPr marL="285750" indent="-28575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65317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38</TotalTime>
  <Words>90</Words>
  <Application>Microsoft Office PowerPoint</Application>
  <PresentationFormat>Widescreen</PresentationFormat>
  <Paragraphs>69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asus</cp:lastModifiedBy>
  <cp:revision>9</cp:revision>
  <dcterms:created xsi:type="dcterms:W3CDTF">2023-12-06T16:20:06Z</dcterms:created>
  <dcterms:modified xsi:type="dcterms:W3CDTF">2023-12-08T05:10:35Z</dcterms:modified>
</cp:coreProperties>
</file>