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T Sans Narrow"/>
      <p:regular r:id="rId26"/>
      <p:bold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Narrow-regular.fntdata"/><Relationship Id="rId25" Type="http://schemas.openxmlformats.org/officeDocument/2006/relationships/slide" Target="slides/slide20.xml"/><Relationship Id="rId28" Type="http://schemas.openxmlformats.org/officeDocument/2006/relationships/font" Target="fonts/OpenSans-regular.fntdata"/><Relationship Id="rId27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04b99db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704b99db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047b9127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7047b9127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7047b9127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7047b9127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047b9127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047b9127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047b9127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7047b9127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04b99db7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704b99db7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704b99db7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704b99db7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04b99db7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704b99db7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704b99db7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704b99db7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704b99db7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704b99db7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047b9127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047b9127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704b99db7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704b99db7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047b9127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047b9127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047b9127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047b9127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047b9127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047b9127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047b9127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047b9127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04b99db7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04b99db7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047b9127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7047b9127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047b9127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047b9127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 Programming with Java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Prativa Nyaupane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3181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extends keyword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963000"/>
            <a:ext cx="8520600" cy="39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 Java, </a:t>
            </a:r>
            <a:r>
              <a:rPr lang="en">
                <a:solidFill>
                  <a:schemeClr val="accent1"/>
                </a:solidFill>
              </a:rPr>
              <a:t>extends</a:t>
            </a:r>
            <a:r>
              <a:rPr lang="en"/>
              <a:t> keyword is used to create a subclass that inherits attributes and methods from another class, known as superclass.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555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 SuperClass {</a:t>
            </a:r>
            <a:endParaRPr sz="1150">
              <a:solidFill>
                <a:srgbClr val="5555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555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// some fields and methods</a:t>
            </a:r>
            <a:endParaRPr sz="1150">
              <a:solidFill>
                <a:srgbClr val="5555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555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150">
                <a:solidFill>
                  <a:srgbClr val="5555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 sz="1150">
                <a:solidFill>
                  <a:srgbClr val="5555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oid superClassMethod(){</a:t>
            </a:r>
            <a:endParaRPr sz="1150">
              <a:solidFill>
                <a:srgbClr val="5555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555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	System.out. println(“Super class method called.”)</a:t>
            </a:r>
            <a:endParaRPr sz="1150">
              <a:solidFill>
                <a:srgbClr val="5555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555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5555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555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5555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555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 SubClass </a:t>
            </a:r>
            <a:r>
              <a:rPr lang="en" sz="1150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150">
                <a:solidFill>
                  <a:srgbClr val="5555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SuperClass {</a:t>
            </a:r>
            <a:endParaRPr sz="1150">
              <a:solidFill>
                <a:srgbClr val="5555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555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// SubClass inherits all accessible fields and methods from SuperClass</a:t>
            </a:r>
            <a:endParaRPr sz="1150">
              <a:solidFill>
                <a:srgbClr val="5555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555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Void subClassMethod(){</a:t>
            </a:r>
            <a:endParaRPr sz="1150">
              <a:solidFill>
                <a:srgbClr val="5555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555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	System.out. println(“Sub class method called”)</a:t>
            </a:r>
            <a:endParaRPr sz="1150">
              <a:solidFill>
                <a:srgbClr val="5555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555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5555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555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5555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555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150">
                <a:solidFill>
                  <a:srgbClr val="5555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ublic class Main(){</a:t>
            </a:r>
            <a:endParaRPr sz="1150">
              <a:solidFill>
                <a:srgbClr val="5555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555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public static void main(String </a:t>
            </a:r>
            <a:r>
              <a:rPr lang="en" sz="1150">
                <a:solidFill>
                  <a:srgbClr val="5555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argos</a:t>
            </a:r>
            <a:r>
              <a:rPr lang="en" sz="1150">
                <a:solidFill>
                  <a:srgbClr val="5555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[]){</a:t>
            </a:r>
            <a:endParaRPr sz="1150">
              <a:solidFill>
                <a:srgbClr val="5555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555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	SubClass subClassObject = new SubClass();</a:t>
            </a:r>
            <a:endParaRPr sz="1150">
              <a:solidFill>
                <a:srgbClr val="5555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555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	subClassObject.subClassMethod();</a:t>
            </a:r>
            <a:endParaRPr sz="1150">
              <a:solidFill>
                <a:srgbClr val="5555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555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	subClassObject.superClassMethod();</a:t>
            </a:r>
            <a:endParaRPr sz="1150">
              <a:solidFill>
                <a:srgbClr val="5555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555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5555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555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555555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3999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 Class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266175"/>
            <a:ext cx="3999900" cy="36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class from which the sub class is derived is called a superclass(also called base class or parent class).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Every class can have one and only one direct superclass.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sound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sound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sound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sound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" sz="10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05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"Inheritance example"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 txBox="1"/>
          <p:nvPr>
            <p:ph idx="2" type="body"/>
          </p:nvPr>
        </p:nvSpPr>
        <p:spPr>
          <a:xfrm>
            <a:off x="4832400" y="1266175"/>
            <a:ext cx="3999900" cy="3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class that is derived from another class is called a sub class(also called a derived class, extended class, or child class)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super() method can act like the parent constructor inside the child class constructor.</a:t>
            </a:r>
            <a:endParaRPr i="1" sz="105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"woof"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3"/>
          <p:cNvSpPr txBox="1"/>
          <p:nvPr>
            <p:ph type="title"/>
          </p:nvPr>
        </p:nvSpPr>
        <p:spPr>
          <a:xfrm>
            <a:off x="4832400" y="445025"/>
            <a:ext cx="3999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 Class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/>
        </p:nvSpPr>
        <p:spPr>
          <a:xfrm>
            <a:off x="572300" y="264675"/>
            <a:ext cx="8148000" cy="45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Superclass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5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" sz="10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05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"Superclass method"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Subclass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Superclass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5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" sz="10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05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"Subclass method"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05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"Value of number in Superclass: "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Accessing superclass field</a:t>
            </a:r>
            <a:endParaRPr i="1" sz="105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.display(); </a:t>
            </a: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Calling superclass method</a:t>
            </a:r>
            <a:endParaRPr i="1" sz="105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/>
        </p:nvSpPr>
        <p:spPr>
          <a:xfrm>
            <a:off x="686750" y="400600"/>
            <a:ext cx="8083800" cy="4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Accessing superclass constructor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Superclass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Superclass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05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"Superclass constructor"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Subclass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Superclass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Subclass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Calling superclass constructor</a:t>
            </a:r>
            <a:endParaRPr i="1" sz="105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05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"Subclass constructor"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Inheritance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266325"/>
            <a:ext cx="6242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Single </a:t>
            </a:r>
            <a:r>
              <a:rPr lang="en">
                <a:solidFill>
                  <a:srgbClr val="3F3F3F"/>
                </a:solidFill>
              </a:rPr>
              <a:t>Inheritance</a:t>
            </a:r>
            <a:r>
              <a:rPr lang="en">
                <a:solidFill>
                  <a:schemeClr val="accent1"/>
                </a:solidFill>
              </a:rPr>
              <a:t>:</a:t>
            </a:r>
            <a:r>
              <a:rPr lang="en"/>
              <a:t> When there is only one derived class.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Multilevel</a:t>
            </a:r>
            <a:r>
              <a:rPr lang="en"/>
              <a:t> Inheritance: There is a level of inheritance. Class B is derived from Class A and Class C is derived from Class B.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7125" y="1799100"/>
            <a:ext cx="2530625" cy="111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2625" y="3008475"/>
            <a:ext cx="1287275" cy="18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Inheritance Contd…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266325"/>
            <a:ext cx="8520600" cy="36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Multiple</a:t>
            </a:r>
            <a:r>
              <a:rPr lang="en"/>
              <a:t> Inheritance: When a derived class is inheriting from more than one parent class.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Java does not support multiple inheritance through Classes primarily to avoid the complexities associated with it, such as the diamond problem.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Diamond problem creates ambiguity during method calls. In above example, when class C inherits from class B and A, the compiler does not know whether to inherit from B or A.</a:t>
            </a:r>
            <a:endParaRPr sz="1600">
              <a:solidFill>
                <a:srgbClr val="3F3F3F"/>
              </a:solidFill>
            </a:endParaRPr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3625" y="1574550"/>
            <a:ext cx="3934125" cy="182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Inheritance Contd..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/ 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   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\ 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D</a:t>
            </a:r>
            <a:endParaRPr sz="16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F3F3F"/>
                </a:solidFill>
              </a:rPr>
              <a:t>The problem occurs when class D inherits a method or attribute from class A, but classes B and C also override that method or attribute differently. This creates ambiguity for the compiler, which cannot determine which implementation to use.</a:t>
            </a:r>
            <a:endParaRPr sz="22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80808"/>
                </a:solidFill>
                <a:highlight>
                  <a:srgbClr val="FFFFFF"/>
                </a:highlight>
              </a:rPr>
              <a:t>Programming languages like Java avoid </a:t>
            </a:r>
            <a:r>
              <a:rPr lang="en" sz="2200">
                <a:solidFill>
                  <a:srgbClr val="0033B3"/>
                </a:solidFill>
                <a:highlight>
                  <a:srgbClr val="FFFFFF"/>
                </a:highlight>
              </a:rPr>
              <a:t>this </a:t>
            </a:r>
            <a:r>
              <a:rPr lang="en" sz="2200">
                <a:solidFill>
                  <a:srgbClr val="080808"/>
                </a:solidFill>
                <a:highlight>
                  <a:srgbClr val="FFFFFF"/>
                </a:highlight>
              </a:rPr>
              <a:t>problem by allowing single inheritance </a:t>
            </a:r>
            <a:r>
              <a:rPr lang="en" sz="2200">
                <a:solidFill>
                  <a:srgbClr val="0033B3"/>
                </a:solidFill>
                <a:highlight>
                  <a:srgbClr val="FFFFFF"/>
                </a:highlight>
              </a:rPr>
              <a:t>for </a:t>
            </a:r>
            <a:r>
              <a:rPr lang="en" sz="2200">
                <a:solidFill>
                  <a:srgbClr val="080808"/>
                </a:solidFill>
                <a:highlight>
                  <a:srgbClr val="FFFFFF"/>
                </a:highlight>
              </a:rPr>
              <a:t>classes but permitting multiple inheritance through interfaces. Interfaces in </a:t>
            </a:r>
            <a:r>
              <a:rPr lang="en" sz="2200">
                <a:solidFill>
                  <a:srgbClr val="871094"/>
                </a:solidFill>
                <a:highlight>
                  <a:srgbClr val="FFFFFF"/>
                </a:highlight>
              </a:rPr>
              <a:t>Java </a:t>
            </a:r>
            <a:r>
              <a:rPr lang="en" sz="2200">
                <a:solidFill>
                  <a:srgbClr val="080808"/>
                </a:solidFill>
                <a:highlight>
                  <a:srgbClr val="FFFFFF"/>
                </a:highlight>
              </a:rPr>
              <a:t>only declare method signatures, not </a:t>
            </a:r>
            <a:r>
              <a:rPr lang="en" sz="2200">
                <a:solidFill>
                  <a:srgbClr val="871094"/>
                </a:solidFill>
                <a:highlight>
                  <a:srgbClr val="FFFFFF"/>
                </a:highlight>
              </a:rPr>
              <a:t>implementations</a:t>
            </a:r>
            <a:r>
              <a:rPr lang="en" sz="2200">
                <a:solidFill>
                  <a:srgbClr val="080808"/>
                </a:solidFill>
                <a:highlight>
                  <a:srgbClr val="FFFFFF"/>
                </a:highlight>
              </a:rPr>
              <a:t>, so there</a:t>
            </a:r>
            <a:r>
              <a:rPr lang="en" sz="2200">
                <a:solidFill>
                  <a:srgbClr val="067D17"/>
                </a:solidFill>
                <a:highlight>
                  <a:srgbClr val="FFFFFF"/>
                </a:highlight>
              </a:rPr>
              <a:t>'s no risk of conflicting behavior.</a:t>
            </a:r>
            <a:endParaRPr sz="2200">
              <a:solidFill>
                <a:srgbClr val="067D1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8"/>
          <p:cNvSpPr txBox="1"/>
          <p:nvPr/>
        </p:nvSpPr>
        <p:spPr>
          <a:xfrm>
            <a:off x="1403450" y="1396000"/>
            <a:ext cx="68157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In this diagram, classes B and C both inherit from class A, and class D inherits from both B and C.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Inheritance: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266325"/>
            <a:ext cx="8520600" cy="3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F3F3F"/>
                </a:solidFill>
              </a:rPr>
              <a:t>One class is inherited by multiple subclasses. </a:t>
            </a:r>
            <a:endParaRPr sz="15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3F3F3F"/>
                </a:solidFill>
              </a:rPr>
              <a:t>In the above example, we can see that the three classes Class B, Class C, and Class D are inherited from the single Class A. All the child classes have the same parent class in hierarchical inheritance.</a:t>
            </a:r>
            <a:endParaRPr sz="1500">
              <a:solidFill>
                <a:srgbClr val="3F3F3F"/>
              </a:solidFill>
            </a:endParaRPr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225" y="1755451"/>
            <a:ext cx="4222975" cy="195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Overloading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-334168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AutoNum type="alphaLcPeriod"/>
            </a:pPr>
            <a:r>
              <a:rPr lang="en" sz="3500">
                <a:solidFill>
                  <a:srgbClr val="3F3F3F"/>
                </a:solidFill>
              </a:rPr>
              <a:t>If a class has multiple methods having same name but different parameters, it is </a:t>
            </a:r>
            <a:r>
              <a:rPr lang="en" sz="3500">
                <a:solidFill>
                  <a:schemeClr val="accent1"/>
                </a:solidFill>
              </a:rPr>
              <a:t>method overloading</a:t>
            </a:r>
            <a:r>
              <a:rPr lang="en" sz="3500">
                <a:solidFill>
                  <a:srgbClr val="3F3F3F"/>
                </a:solidFill>
              </a:rPr>
              <a:t>.</a:t>
            </a:r>
            <a:endParaRPr sz="3500">
              <a:solidFill>
                <a:srgbClr val="3F3F3F"/>
              </a:solidFill>
            </a:endParaRPr>
          </a:p>
          <a:p>
            <a:pPr indent="-334168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AutoNum type="alphaLcPeriod"/>
            </a:pPr>
            <a:r>
              <a:rPr lang="en" sz="3500">
                <a:solidFill>
                  <a:srgbClr val="3F3F3F"/>
                </a:solidFill>
              </a:rPr>
              <a:t>Their parameters can differ in number, type or order.</a:t>
            </a:r>
            <a:endParaRPr sz="3500">
              <a:solidFill>
                <a:srgbClr val="3F3F3F"/>
              </a:solidFill>
            </a:endParaRPr>
          </a:p>
          <a:p>
            <a:pPr indent="-334168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AutoNum type="alphaLcPeriod"/>
            </a:pPr>
            <a:r>
              <a:rPr lang="en" sz="3500">
                <a:solidFill>
                  <a:srgbClr val="3F3F3F"/>
                </a:solidFill>
              </a:rPr>
              <a:t>Java determines which overloaded method to use based on number and type of parameters passed </a:t>
            </a:r>
            <a:r>
              <a:rPr lang="en" sz="3500">
                <a:solidFill>
                  <a:srgbClr val="3F3F3F"/>
                </a:solidFill>
              </a:rPr>
              <a:t>during</a:t>
            </a:r>
            <a:r>
              <a:rPr lang="en" sz="3500">
                <a:solidFill>
                  <a:srgbClr val="3F3F3F"/>
                </a:solidFill>
              </a:rPr>
              <a:t> the method invocation.</a:t>
            </a:r>
            <a:endParaRPr sz="3500">
              <a:solidFill>
                <a:srgbClr val="3F3F3F"/>
              </a:solidFill>
            </a:endParaRPr>
          </a:p>
          <a:p>
            <a:pPr indent="-334168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AutoNum type="alphaLcPeriod"/>
            </a:pPr>
            <a:r>
              <a:rPr lang="en" sz="3500">
                <a:solidFill>
                  <a:srgbClr val="3F3F3F"/>
                </a:solidFill>
              </a:rPr>
              <a:t>Is resolved at compile time.</a:t>
            </a:r>
            <a:endParaRPr sz="3500">
              <a:solidFill>
                <a:srgbClr val="3F3F3F"/>
              </a:solidFill>
            </a:endParaRPr>
          </a:p>
          <a:p>
            <a:pPr indent="-334168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AutoNum type="alphaLcPeriod"/>
            </a:pPr>
            <a:r>
              <a:rPr lang="en" sz="3500">
                <a:solidFill>
                  <a:srgbClr val="3F3F3F"/>
                </a:solidFill>
              </a:rPr>
              <a:t>It is a form of static polymorphism.</a:t>
            </a:r>
            <a:endParaRPr sz="3500">
              <a:solidFill>
                <a:srgbClr val="3F3F3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Overriding</a:t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84175" lvl="0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AutoNum type="alphaLcPeriod"/>
            </a:pPr>
            <a:r>
              <a:rPr lang="en" sz="3500">
                <a:solidFill>
                  <a:srgbClr val="3F3F3F"/>
                </a:solidFill>
              </a:rPr>
              <a:t>If a subclass has same method as parent, it is called method overriding.</a:t>
            </a:r>
            <a:endParaRPr sz="3500">
              <a:solidFill>
                <a:srgbClr val="3F3F3F"/>
              </a:solidFill>
            </a:endParaRPr>
          </a:p>
          <a:p>
            <a:pPr indent="-384175" lvl="0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AutoNum type="alphaLcPeriod"/>
            </a:pPr>
            <a:r>
              <a:rPr lang="en" sz="3500">
                <a:solidFill>
                  <a:srgbClr val="3F3F3F"/>
                </a:solidFill>
              </a:rPr>
              <a:t>The method signature of the subclass must match the method signature of the super class.</a:t>
            </a:r>
            <a:endParaRPr sz="3500">
              <a:solidFill>
                <a:srgbClr val="3F3F3F"/>
              </a:solidFill>
            </a:endParaRPr>
          </a:p>
          <a:p>
            <a:pPr indent="-384175" lvl="0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AutoNum type="alphaLcPeriod"/>
            </a:pPr>
            <a:r>
              <a:rPr lang="en" sz="3500">
                <a:solidFill>
                  <a:srgbClr val="3F3F3F"/>
                </a:solidFill>
              </a:rPr>
              <a:t>Uses </a:t>
            </a:r>
            <a:r>
              <a:rPr lang="en" sz="3500">
                <a:solidFill>
                  <a:schemeClr val="accent1"/>
                </a:solidFill>
              </a:rPr>
              <a:t>@override</a:t>
            </a:r>
            <a:r>
              <a:rPr lang="en" sz="3500">
                <a:solidFill>
                  <a:srgbClr val="3F3F3F"/>
                </a:solidFill>
              </a:rPr>
              <a:t> keyword.</a:t>
            </a:r>
            <a:endParaRPr sz="3500">
              <a:solidFill>
                <a:srgbClr val="3F3F3F"/>
              </a:solidFill>
            </a:endParaRPr>
          </a:p>
          <a:p>
            <a:pPr indent="-384175" lvl="0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AutoNum type="alphaLcPeriod"/>
            </a:pPr>
            <a:r>
              <a:rPr lang="en" sz="3500">
                <a:solidFill>
                  <a:srgbClr val="3F3F3F"/>
                </a:solidFill>
              </a:rPr>
              <a:t>It is a form of runtime polymorphism. </a:t>
            </a:r>
            <a:endParaRPr sz="3500">
              <a:solidFill>
                <a:srgbClr val="3F3F3F"/>
              </a:solidFill>
            </a:endParaRPr>
          </a:p>
          <a:p>
            <a:pPr indent="-384175" lvl="0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AutoNum type="alphaLcPeriod"/>
            </a:pPr>
            <a:r>
              <a:rPr lang="en" sz="3500">
                <a:solidFill>
                  <a:srgbClr val="3F3F3F"/>
                </a:solidFill>
              </a:rPr>
              <a:t>Which method is called is determined dynamically based on the object’s type.</a:t>
            </a:r>
            <a:endParaRPr sz="35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Access Modifiers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Exception Handling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Java Collections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Review of object oriented principles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311700" y="388200"/>
            <a:ext cx="3999900" cy="47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Overloading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Student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int </a:t>
            </a:r>
            <a:r>
              <a:rPr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rollNumber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0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0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setStudentAtrributes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name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0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setStudentAttributes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name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rollNumber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rollNumber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rollNumber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" sz="10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//Student student = new Student();</a:t>
            </a:r>
            <a:endParaRPr i="1" sz="105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Student student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Student();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.setStudentAtrributes(</a:t>
            </a:r>
            <a:r>
              <a:rPr lang="en" sz="105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"Ram Poudel"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.setStudentAttributes(</a:t>
            </a:r>
            <a:r>
              <a:rPr lang="en" sz="105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"Ram Paudel"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2"/>
          <p:cNvSpPr txBox="1"/>
          <p:nvPr>
            <p:ph idx="2" type="body"/>
          </p:nvPr>
        </p:nvSpPr>
        <p:spPr>
          <a:xfrm>
            <a:off x="4832400" y="388075"/>
            <a:ext cx="3999900" cy="47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Overriding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0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greeting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05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"The animal greets you."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0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greeting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05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"The dog barks."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Example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" sz="10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  </a:t>
            </a: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Animal object</a:t>
            </a:r>
            <a:endParaRPr i="1" sz="105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.greeting(); </a:t>
            </a: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prints "The animal greets</a:t>
            </a:r>
            <a:endParaRPr i="1" sz="105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dog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  </a:t>
            </a: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Dog object</a:t>
            </a:r>
            <a:endParaRPr i="1" sz="105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.greeting(); </a:t>
            </a: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prints "The dog barks</a:t>
            </a:r>
            <a:endParaRPr i="1" sz="105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Objectives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Abstraction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 class, sub class, inheritance and member access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Extends and super keyword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 of inheritance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Overriding/Overloading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classes and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Abstraction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-"/>
            </a:pPr>
            <a:r>
              <a:rPr lang="en">
                <a:solidFill>
                  <a:srgbClr val="434343"/>
                </a:solidFill>
              </a:rPr>
              <a:t>Abstraction is also an object oriented approach where we hide the implementation details of a code and expose only the </a:t>
            </a:r>
            <a:r>
              <a:rPr lang="en">
                <a:solidFill>
                  <a:srgbClr val="434343"/>
                </a:solidFill>
              </a:rPr>
              <a:t>necessary</a:t>
            </a:r>
            <a:r>
              <a:rPr lang="en">
                <a:solidFill>
                  <a:srgbClr val="434343"/>
                </a:solidFill>
              </a:rPr>
              <a:t> information to user.</a:t>
            </a:r>
            <a:endParaRPr>
              <a:solidFill>
                <a:srgbClr val="434343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75000"/>
              <a:buChar char="-"/>
            </a:pPr>
            <a:r>
              <a:rPr lang="en">
                <a:solidFill>
                  <a:srgbClr val="434343"/>
                </a:solidFill>
              </a:rPr>
              <a:t>Java Abstract class is used to provide common method implementation to all the subclasses or to provide default implementation.(NW Call, DB Connection)</a:t>
            </a:r>
            <a:endParaRPr sz="2400">
              <a:solidFill>
                <a:srgbClr val="434343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-"/>
            </a:pPr>
            <a:r>
              <a:rPr lang="en">
                <a:solidFill>
                  <a:srgbClr val="434343"/>
                </a:solidFill>
              </a:rPr>
              <a:t>Abstraction can be achieved with either abstract classes or interfaces.</a:t>
            </a:r>
            <a:endParaRPr>
              <a:solidFill>
                <a:srgbClr val="434343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-"/>
            </a:pPr>
            <a:r>
              <a:rPr lang="en">
                <a:solidFill>
                  <a:srgbClr val="434343"/>
                </a:solidFill>
              </a:rPr>
              <a:t>The abstract keyword is a non-access modifier, used for classes and methods. </a:t>
            </a:r>
            <a:endParaRPr>
              <a:solidFill>
                <a:srgbClr val="434343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Abstract class : It is a restricted class that cannot be used to create objects. To access it, it must be inherited from another class.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Abstract method: It can only be used in abstract class, and it does not have a body. The body is provided by the subclass(inherited from).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357675" y="193150"/>
            <a:ext cx="4006200" cy="4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 class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Student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0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name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//abstract method for attending class</a:t>
            </a:r>
            <a:endParaRPr i="1" sz="105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abstract void </a:t>
            </a:r>
            <a:r>
              <a:rPr lang="en" sz="10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attendClass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//getter for name</a:t>
            </a:r>
            <a:endParaRPr i="1" sz="105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0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getName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this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//setter for name</a:t>
            </a:r>
            <a:endParaRPr i="1" sz="105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0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setName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name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4125" y="193150"/>
            <a:ext cx="40386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0800" y="1229050"/>
            <a:ext cx="4989924" cy="12246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4077600" y="2417950"/>
            <a:ext cx="4828800" cy="25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UndergraduateStudent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0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UndergraduateStudent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name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050">
              <a:solidFill>
                <a:srgbClr val="9E88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0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attendClass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.println(getName() + </a:t>
            </a:r>
            <a:r>
              <a:rPr lang="en" sz="105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"is attending class"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/>
        </p:nvSpPr>
        <p:spPr>
          <a:xfrm>
            <a:off x="672450" y="565150"/>
            <a:ext cx="5400900" cy="21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" sz="10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UndergraduateStudent undergraduateStudent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UndergraduateStudent(</a:t>
            </a:r>
            <a:r>
              <a:rPr lang="en" sz="105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"Ram"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undergraduateStudent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.attendClass();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679600" y="2203325"/>
            <a:ext cx="8055000" cy="27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 this example, Student class is declared as abstract with common 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attribute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“name”. It also has an abstract method “attendClass()” which is implemented by subclass Undergraduate.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-"/>
            </a:pPr>
            <a:r>
              <a:rPr b="1" lang="en" sz="1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Why  abstract class?</a:t>
            </a:r>
            <a:endParaRPr b="1" sz="18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Simplify complex system by focusing only on the essential aspects.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Allows encapsulation of implementation details.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Enhances dependability by reducing the dependency between different parts of the system.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/>
        </p:nvSpPr>
        <p:spPr>
          <a:xfrm>
            <a:off x="836100" y="597225"/>
            <a:ext cx="4083600" cy="3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C0D0E"/>
                </a:solidFill>
              </a:rPr>
              <a:t>public</a:t>
            </a:r>
            <a:r>
              <a:rPr lang="en" sz="1100">
                <a:solidFill>
                  <a:srgbClr val="0C0D0E"/>
                </a:solidFill>
              </a:rPr>
              <a:t> </a:t>
            </a:r>
            <a:r>
              <a:rPr lang="en" sz="1000">
                <a:solidFill>
                  <a:srgbClr val="0C0D0E"/>
                </a:solidFill>
              </a:rPr>
              <a:t>abstract</a:t>
            </a:r>
            <a:r>
              <a:rPr lang="en" sz="1100">
                <a:solidFill>
                  <a:srgbClr val="0C0D0E"/>
                </a:solidFill>
              </a:rPr>
              <a:t> MyAbstractProcess { </a:t>
            </a:r>
            <a:endParaRPr sz="1100">
              <a:solidFill>
                <a:srgbClr val="0C0D0E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C0D0E"/>
                </a:solidFill>
              </a:rPr>
              <a:t>public</a:t>
            </a:r>
            <a:r>
              <a:rPr lang="en" sz="1100">
                <a:solidFill>
                  <a:srgbClr val="0C0D0E"/>
                </a:solidFill>
              </a:rPr>
              <a:t> </a:t>
            </a:r>
            <a:r>
              <a:rPr lang="en" sz="1000">
                <a:solidFill>
                  <a:srgbClr val="0C0D0E"/>
                </a:solidFill>
              </a:rPr>
              <a:t>void</a:t>
            </a:r>
            <a:r>
              <a:rPr lang="en" sz="1100">
                <a:solidFill>
                  <a:srgbClr val="0C0D0E"/>
                </a:solidFill>
              </a:rPr>
              <a:t> </a:t>
            </a:r>
            <a:r>
              <a:rPr lang="en" sz="1000">
                <a:solidFill>
                  <a:srgbClr val="0C0D0E"/>
                </a:solidFill>
              </a:rPr>
              <a:t>stepBefore()</a:t>
            </a:r>
            <a:r>
              <a:rPr lang="en" sz="1100">
                <a:solidFill>
                  <a:srgbClr val="0C0D0E"/>
                </a:solidFill>
              </a:rPr>
              <a:t> {</a:t>
            </a:r>
            <a:endParaRPr sz="1100">
              <a:solidFill>
                <a:srgbClr val="0C0D0E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C0D0E"/>
                </a:solidFill>
              </a:rPr>
              <a:t> </a:t>
            </a:r>
            <a:r>
              <a:rPr lang="en" sz="1000">
                <a:solidFill>
                  <a:srgbClr val="0C0D0E"/>
                </a:solidFill>
              </a:rPr>
              <a:t>// Implementation directly in abstract superclass</a:t>
            </a:r>
            <a:r>
              <a:rPr lang="en" sz="1100">
                <a:solidFill>
                  <a:srgbClr val="0C0D0E"/>
                </a:solidFill>
              </a:rPr>
              <a:t> </a:t>
            </a:r>
            <a:endParaRPr sz="1100">
              <a:solidFill>
                <a:srgbClr val="0C0D0E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C0D0E"/>
                </a:solidFill>
              </a:rPr>
              <a:t>} </a:t>
            </a:r>
            <a:endParaRPr sz="1100">
              <a:solidFill>
                <a:srgbClr val="0C0D0E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C0D0E"/>
                </a:solidFill>
              </a:rPr>
              <a:t>public</a:t>
            </a:r>
            <a:r>
              <a:rPr lang="en" sz="1100">
                <a:solidFill>
                  <a:srgbClr val="0C0D0E"/>
                </a:solidFill>
              </a:rPr>
              <a:t> </a:t>
            </a:r>
            <a:r>
              <a:rPr lang="en" sz="1000">
                <a:solidFill>
                  <a:srgbClr val="0C0D0E"/>
                </a:solidFill>
              </a:rPr>
              <a:t>abstract</a:t>
            </a:r>
            <a:r>
              <a:rPr lang="en" sz="1100">
                <a:solidFill>
                  <a:srgbClr val="0C0D0E"/>
                </a:solidFill>
              </a:rPr>
              <a:t> </a:t>
            </a:r>
            <a:r>
              <a:rPr lang="en" sz="1000">
                <a:solidFill>
                  <a:srgbClr val="0C0D0E"/>
                </a:solidFill>
              </a:rPr>
              <a:t>void</a:t>
            </a:r>
            <a:r>
              <a:rPr lang="en" sz="1100">
                <a:solidFill>
                  <a:srgbClr val="0C0D0E"/>
                </a:solidFill>
              </a:rPr>
              <a:t> </a:t>
            </a:r>
            <a:r>
              <a:rPr lang="en" sz="1000">
                <a:solidFill>
                  <a:srgbClr val="0C0D0E"/>
                </a:solidFill>
              </a:rPr>
              <a:t>action()</a:t>
            </a:r>
            <a:r>
              <a:rPr lang="en" sz="1100">
                <a:solidFill>
                  <a:srgbClr val="0C0D0E"/>
                </a:solidFill>
              </a:rPr>
              <a:t>; </a:t>
            </a:r>
            <a:r>
              <a:rPr lang="en" sz="1000">
                <a:solidFill>
                  <a:srgbClr val="0C0D0E"/>
                </a:solidFill>
              </a:rPr>
              <a:t>// Implemented by subclasses</a:t>
            </a:r>
            <a:r>
              <a:rPr lang="en" sz="1100">
                <a:solidFill>
                  <a:srgbClr val="0C0D0E"/>
                </a:solidFill>
              </a:rPr>
              <a:t> </a:t>
            </a:r>
            <a:r>
              <a:rPr lang="en" sz="1000">
                <a:solidFill>
                  <a:srgbClr val="0C0D0E"/>
                </a:solidFill>
              </a:rPr>
              <a:t>public</a:t>
            </a:r>
            <a:r>
              <a:rPr lang="en" sz="1100">
                <a:solidFill>
                  <a:srgbClr val="0C0D0E"/>
                </a:solidFill>
              </a:rPr>
              <a:t> </a:t>
            </a:r>
            <a:endParaRPr sz="1100">
              <a:solidFill>
                <a:srgbClr val="0C0D0E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C0D0E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C0D0E"/>
                </a:solidFill>
              </a:rPr>
              <a:t>void</a:t>
            </a:r>
            <a:r>
              <a:rPr lang="en" sz="1100">
                <a:solidFill>
                  <a:srgbClr val="0C0D0E"/>
                </a:solidFill>
              </a:rPr>
              <a:t> </a:t>
            </a:r>
            <a:r>
              <a:rPr lang="en" sz="1000">
                <a:solidFill>
                  <a:srgbClr val="0C0D0E"/>
                </a:solidFill>
              </a:rPr>
              <a:t>stepAfter()</a:t>
            </a:r>
            <a:r>
              <a:rPr lang="en" sz="1100">
                <a:solidFill>
                  <a:srgbClr val="0C0D0E"/>
                </a:solidFill>
              </a:rPr>
              <a:t> {</a:t>
            </a:r>
            <a:endParaRPr sz="1100">
              <a:solidFill>
                <a:srgbClr val="0C0D0E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C0D0E"/>
                </a:solidFill>
              </a:rPr>
              <a:t> </a:t>
            </a:r>
            <a:r>
              <a:rPr lang="en" sz="1000">
                <a:solidFill>
                  <a:srgbClr val="0C0D0E"/>
                </a:solidFill>
              </a:rPr>
              <a:t>// Implementation directly in abstract superclass</a:t>
            </a:r>
            <a:r>
              <a:rPr lang="en" sz="1100">
                <a:solidFill>
                  <a:srgbClr val="0C0D0E"/>
                </a:solidFill>
              </a:rPr>
              <a:t> </a:t>
            </a:r>
            <a:endParaRPr sz="1100">
              <a:solidFill>
                <a:srgbClr val="0C0D0E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C0D0E"/>
                </a:solidFill>
              </a:rPr>
              <a:t>} </a:t>
            </a:r>
            <a:endParaRPr sz="1100">
              <a:solidFill>
                <a:srgbClr val="0C0D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C0D0E"/>
                </a:solidFill>
              </a:rPr>
              <a:t>}</a:t>
            </a:r>
            <a:endParaRPr sz="1100">
              <a:solidFill>
                <a:srgbClr val="0C0D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50"/>
              <a:buChar char="-"/>
            </a:pPr>
            <a:r>
              <a:rPr lang="en" sz="1650">
                <a:solidFill>
                  <a:srgbClr val="3F3F3F"/>
                </a:solidFill>
              </a:rPr>
              <a:t>A new class objects can be created conveniently by inheritance - the new class(called the subclass) starts with the characteristics of an existing class(called the superclass) by using </a:t>
            </a:r>
            <a:r>
              <a:rPr lang="en" sz="1650">
                <a:solidFill>
                  <a:schemeClr val="accent1"/>
                </a:solidFill>
              </a:rPr>
              <a:t>extend</a:t>
            </a:r>
            <a:r>
              <a:rPr lang="en" sz="1650">
                <a:solidFill>
                  <a:srgbClr val="3F3F3F"/>
                </a:solidFill>
              </a:rPr>
              <a:t> keyword.</a:t>
            </a:r>
            <a:endParaRPr sz="1650">
              <a:solidFill>
                <a:srgbClr val="3F3F3F"/>
              </a:solidFill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50"/>
              <a:buChar char="-"/>
            </a:pPr>
            <a:r>
              <a:rPr lang="en" sz="1650">
                <a:solidFill>
                  <a:srgbClr val="3F3F3F"/>
                </a:solidFill>
              </a:rPr>
              <a:t>The subclass can also be customized, so that we can </a:t>
            </a:r>
            <a:r>
              <a:rPr lang="en" sz="1650">
                <a:solidFill>
                  <a:srgbClr val="3F3F3F"/>
                </a:solidFill>
              </a:rPr>
              <a:t>add unique characteristics of its own. </a:t>
            </a:r>
            <a:endParaRPr sz="1650">
              <a:solidFill>
                <a:srgbClr val="3F3F3F"/>
              </a:solidFill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50"/>
              <a:buChar char="-"/>
            </a:pPr>
            <a:r>
              <a:rPr lang="en" sz="1650">
                <a:solidFill>
                  <a:srgbClr val="3F3F3F"/>
                </a:solidFill>
              </a:rPr>
              <a:t>This promotes code reuse.</a:t>
            </a:r>
            <a:endParaRPr sz="1650">
              <a:solidFill>
                <a:srgbClr val="3F3F3F"/>
              </a:solidFill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50"/>
              <a:buChar char="-"/>
            </a:pPr>
            <a:r>
              <a:rPr lang="en" sz="1650">
                <a:solidFill>
                  <a:srgbClr val="3F3F3F"/>
                </a:solidFill>
              </a:rPr>
              <a:t>Inheritance enables polymorphism behavior through method overriding.</a:t>
            </a:r>
            <a:endParaRPr sz="1650">
              <a:solidFill>
                <a:srgbClr val="3F3F3F"/>
              </a:solidFill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50"/>
              <a:buChar char="-"/>
            </a:pPr>
            <a:r>
              <a:rPr lang="en" sz="1650">
                <a:solidFill>
                  <a:srgbClr val="3F3F3F"/>
                </a:solidFill>
              </a:rPr>
              <a:t>Inheritance allows abstraction. We can create abstract classes that define the common attributes and behaviors. These can be shared by multiple subclases.</a:t>
            </a:r>
            <a:endParaRPr sz="1650">
              <a:solidFill>
                <a:srgbClr val="3F3F3F"/>
              </a:solidFill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50"/>
              <a:buChar char="-"/>
            </a:pPr>
            <a:r>
              <a:rPr lang="en" sz="1650">
                <a:solidFill>
                  <a:srgbClr val="3F3F3F"/>
                </a:solidFill>
              </a:rPr>
              <a:t>Provides hierarchical structure, where subclasses are organized under the superclass.</a:t>
            </a:r>
            <a:endParaRPr sz="165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 keyword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chemeClr val="accent1"/>
                </a:solidFill>
              </a:rPr>
              <a:t>s</a:t>
            </a:r>
            <a:r>
              <a:rPr lang="en">
                <a:solidFill>
                  <a:schemeClr val="accent1"/>
                </a:solidFill>
              </a:rPr>
              <a:t>uper</a:t>
            </a:r>
            <a:r>
              <a:rPr lang="en"/>
              <a:t> keyword is used to refer to the immediate parent class of a subclass.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</a:t>
            </a:r>
            <a:r>
              <a:rPr lang="en"/>
              <a:t>uper keyword is a reference to the superclass in Java.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provides </a:t>
            </a:r>
            <a:r>
              <a:rPr lang="en"/>
              <a:t>mechanisms</a:t>
            </a:r>
            <a:r>
              <a:rPr lang="en"/>
              <a:t> for accessing superclass members, constructors and overriden methods within a subclass.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Accessing superclass member: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