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PT Sans Narrow"/>
      <p:regular r:id="rId26"/>
      <p:bold r:id="rId27"/>
    </p:embeddedFont>
    <p:embeddedFont>
      <p:font typeface="Open Sans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TSansNarrow-regular.fntdata"/><Relationship Id="rId25" Type="http://schemas.openxmlformats.org/officeDocument/2006/relationships/slide" Target="slides/slide20.xml"/><Relationship Id="rId28" Type="http://schemas.openxmlformats.org/officeDocument/2006/relationships/font" Target="fonts/OpenSans-regular.fntdata"/><Relationship Id="rId27" Type="http://schemas.openxmlformats.org/officeDocument/2006/relationships/font" Target="fonts/PTSansNarrow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OpenSans-boldItalic.fntdata"/><Relationship Id="rId30" Type="http://schemas.openxmlformats.org/officeDocument/2006/relationships/font" Target="fonts/OpenSans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7071bab4f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7071bab4f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705591a7ad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705591a7ad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705591a7ad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705591a7ad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705591a7ad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705591a7ad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705591a7ad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705591a7ad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05591a7ad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705591a7a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705591a7a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705591a7a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705591a7ad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705591a7ad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705591a7ad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705591a7ad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705591a7ad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705591a7ad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705591a7a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705591a7a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705591a7ad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705591a7ad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705591a7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705591a7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705591a7ad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705591a7ad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071bab4f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071bab4f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705591a7ad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705591a7ad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7071bab4f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7071bab4f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7071bab4fd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7071bab4fd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705591a7a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705591a7a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Programming with Java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 final variable contd..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1266325"/>
            <a:ext cx="8520600" cy="3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5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Complex logic to calculate the value</a:t>
            </a:r>
            <a:endParaRPr i="1" sz="15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5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calculateMaxValue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3.</a:t>
            </a:r>
            <a:r>
              <a:rPr b="1" lang="en" sz="1600">
                <a:solidFill>
                  <a:srgbClr val="434343"/>
                </a:solidFill>
              </a:rPr>
              <a:t> </a:t>
            </a: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</a:rPr>
              <a:t>Initialization in Constructor:</a:t>
            </a:r>
            <a:endParaRPr b="1"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Final variables can also be initialized in a constructor. This allows each instance of the class to have a different initial value for the final variable.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Example: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Initialize MAX_VALUE in the constructor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</a:t>
            </a:r>
            <a:endParaRPr/>
          </a:p>
        </p:txBody>
      </p:sp>
      <p:sp>
        <p:nvSpPr>
          <p:cNvPr id="124" name="Google Shape;124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class is declared with final keyword, it is called a final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final class cannot be extended(inherited).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An abstract class cannot be final class, because we can only create a </a:t>
            </a:r>
            <a:r>
              <a:rPr lang="en"/>
              <a:t>final</a:t>
            </a:r>
            <a:r>
              <a:rPr lang="en"/>
              <a:t> class if it is complete. Abstract class is not considered complete because, it may contain abstract methods which have no implementation.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two uses of a final class: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Usage 1: One is to prevent inheritance, as final classes cannot be extended.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Usage 2: The other use of final with classes is to create an immutable class lik the predefined String class.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Methods</a:t>
            </a:r>
            <a:endParaRPr/>
          </a:p>
        </p:txBody>
      </p:sp>
      <p:sp>
        <p:nvSpPr>
          <p:cNvPr id="130" name="Google Shape;130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method is declared with final keyword, it is called a final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final method cannot be overridden.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must declare methods with the final keyword for which we are required to follow the same implementation throughout all the derived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Upcasting and Downcasting</a:t>
            </a:r>
            <a:endParaRPr/>
          </a:p>
        </p:txBody>
      </p:sp>
      <p:sp>
        <p:nvSpPr>
          <p:cNvPr id="136" name="Google Shape;136;p2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process of converting one data type to another is known as Typecasting.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Upcasting and Downcasting is the </a:t>
            </a:r>
            <a:r>
              <a:rPr lang="en"/>
              <a:t>type</a:t>
            </a:r>
            <a:r>
              <a:rPr lang="en"/>
              <a:t> of object typecasting.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Java, the object can also be typecasted like the datatypes.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So, there are two types of typecasting possible for an object, i.e., Parent to Child and Child to Parent or can say Upcasting and Downcasting.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Typecasting is used to ensure whether variables are correctly processed by a function or not.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Upcasting and Downcasting contd…</a:t>
            </a:r>
            <a:endParaRPr/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Upcasting and Downcasting, we typecast a child object to a parent object and a parent object to a child object simultaneously.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can perform Upcasting implicitly or explicitly, but downcasting cannot be done implicitly.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Upcasting and Downcasting in Java" id="143" name="Google Shape;1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9449" y="2904381"/>
            <a:ext cx="2349300" cy="136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217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5425" y="135923"/>
            <a:ext cx="5340001" cy="464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29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000" y="97650"/>
            <a:ext cx="7139100" cy="49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example:</a:t>
            </a:r>
            <a:endParaRPr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311700" y="1266325"/>
            <a:ext cx="8520600" cy="3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Dog is a subclass of Animal.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makeSound() is a method in both Anial and Dog, but bark() is specific to Dog.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main method demonstrates upcasting by creating a Dog object and assigning it to an Animal </a:t>
            </a:r>
            <a:r>
              <a:rPr lang="en"/>
              <a:t>reference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While upcasted, the Animal reference can only access methods declared in the Animal class.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 access bark() (a Dog specific method), downcasting is used. We check if an object is instance of Dog before downcasting to avoid runtime errors.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object is a Dog, we perform the downcast and access both the </a:t>
            </a:r>
            <a:r>
              <a:rPr lang="en"/>
              <a:t>overridden</a:t>
            </a:r>
            <a:r>
              <a:rPr lang="en"/>
              <a:t> makeSound() and bark() methods.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and Implementation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In Java, an interface is a reference type, similar to a class, that can contain only constants, method signatures, default methods, static methods, and nested types. Interfaces cannot contain instance fields or constructors.</a:t>
            </a:r>
            <a:endParaRPr sz="22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pic>
        <p:nvPicPr>
          <p:cNvPr id="171" name="Google Shape;171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9" y="2817417"/>
            <a:ext cx="4767263" cy="17516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Abstraction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Super class, sub class, inheritance and member access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Extends and super keyword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Types of inheritance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Overriding/Overloading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6" name="Google Shape;17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123" y="387698"/>
            <a:ext cx="8753749" cy="387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Final classes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Abstract classes and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Upcasting and Down casting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Interfaces and Implementation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Classes and Methods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7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All methods and variables can be overridden by default in subclasses.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To prevent subclasses from overriding the members of the superclass, we can declare them as final using the keyword </a:t>
            </a:r>
            <a:r>
              <a:rPr lang="en">
                <a:solidFill>
                  <a:schemeClr val="accent1"/>
                </a:solidFill>
              </a:rPr>
              <a:t>final</a:t>
            </a:r>
            <a:r>
              <a:rPr lang="en"/>
              <a:t> as a </a:t>
            </a:r>
            <a:r>
              <a:rPr lang="en"/>
              <a:t>modifier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 Java, making a class or method </a:t>
            </a:r>
            <a:r>
              <a:rPr lang="en">
                <a:solidFill>
                  <a:schemeClr val="accent1"/>
                </a:solidFill>
              </a:rPr>
              <a:t>“final”</a:t>
            </a:r>
            <a:r>
              <a:rPr lang="en"/>
              <a:t> means that it cannot be subclassed or extended by other classes.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>
                <a:solidFill>
                  <a:schemeClr val="accent1"/>
                </a:solidFill>
              </a:rPr>
              <a:t>f</a:t>
            </a:r>
            <a:r>
              <a:rPr lang="en">
                <a:solidFill>
                  <a:schemeClr val="accent1"/>
                </a:solidFill>
              </a:rPr>
              <a:t>inal</a:t>
            </a:r>
            <a:r>
              <a:rPr lang="en"/>
              <a:t> is a non-access modifier applicable only to a variable, a method or class. Final class can be used by any class, but its value cannot be modified.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700"/>
              <a:t>Variable</a:t>
            </a:r>
            <a:r>
              <a:rPr lang="en"/>
              <a:t>: If a variable is marked final - its value cannot be changed.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700"/>
              <a:t>Method</a:t>
            </a:r>
            <a:r>
              <a:rPr lang="en"/>
              <a:t>: If a method is marked </a:t>
            </a:r>
            <a:r>
              <a:rPr lang="en"/>
              <a:t>final - it </a:t>
            </a:r>
            <a:r>
              <a:rPr lang="en"/>
              <a:t>cannot be overridden.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 sz="1700"/>
              <a:t>Class</a:t>
            </a:r>
            <a:r>
              <a:rPr lang="en"/>
              <a:t>: If a class is </a:t>
            </a:r>
            <a:r>
              <a:rPr lang="en"/>
              <a:t>marked final - It</a:t>
            </a:r>
            <a:r>
              <a:rPr lang="en"/>
              <a:t> cannot be subclassed.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477775" y="231425"/>
            <a:ext cx="7696500" cy="47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final double 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double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PI2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3.14159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static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[]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args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piValue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//static value belongs to class, not an instance of class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 mathConstants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MathConstants();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double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piValue2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mathConstants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PI2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//non-static value accessed using instance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Shape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double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calculateArea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Common implementation for calculating area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	// it cannot be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overridden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by any subclasses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variable</a:t>
            </a:r>
            <a:endParaRPr/>
          </a:p>
        </p:txBody>
      </p:sp>
      <p:sp>
        <p:nvSpPr>
          <p:cNvPr id="96" name="Google Shape;96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variable is declared with the final keyword, its value can’t be modified, essentially, a constant.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This also means that you must initialize a final variable.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If the final variable is a reference, this means that the variable cannot be re-bound to reference another object, but the internal state of the object pointed by that reference variable can be changed.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It is good practice to represent final variables in all upperpase, using underscore to </a:t>
            </a:r>
            <a:r>
              <a:rPr lang="en"/>
              <a:t>separate words.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/>
        </p:nvSpPr>
        <p:spPr>
          <a:xfrm>
            <a:off x="447900" y="306075"/>
            <a:ext cx="8570100" cy="466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Declare a final reference variable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Constructor to initialize the final reference variable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Example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MyClass();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Assign a reference to a new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Method to modify the internal state of the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modifyObjectState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.setSomeProperty(</a:t>
            </a:r>
            <a:r>
              <a:rPr lang="en" sz="105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42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Modifying a property of the object</a:t>
            </a:r>
            <a:endParaRPr i="1" sz="105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MyClass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private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someProperty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void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setSomeProperty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someProperty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/>
        </p:nvSpPr>
        <p:spPr>
          <a:xfrm>
            <a:off x="634550" y="365800"/>
            <a:ext cx="7353300" cy="43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GameConfig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final int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MAX_PLAYERS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 </a:t>
            </a:r>
            <a:r>
              <a:rPr lang="en" sz="105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GameConfig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maxPlayers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5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MAX_PLAYERS 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05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maxPlayers</a:t>
            </a: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434343"/>
                </a:solidFill>
                <a:highlight>
                  <a:srgbClr val="FFFFFF"/>
                </a:highlight>
                <a:latin typeface="Open Sans"/>
                <a:ea typeface="Open Sans"/>
                <a:cs typeface="Open Sans"/>
                <a:sym typeface="Open Sans"/>
              </a:rPr>
              <a:t>Imagine you're working on a class representing a configuration for a game, and you have a setting that determines the maximum number of players allowed. You want to make sure this setting doesn't change after it's been set. You can declare it as final:</a:t>
            </a:r>
            <a:endParaRPr sz="1550">
              <a:solidFill>
                <a:srgbClr val="434343"/>
              </a:solidFill>
              <a:highlight>
                <a:srgbClr val="FFFFFF"/>
              </a:highlight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Initializing a final variable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030200"/>
            <a:ext cx="8520600" cy="394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three ways to initialize a final variable when it is declared.</a:t>
            </a:r>
            <a:endParaRPr/>
          </a:p>
          <a:p>
            <a:pPr indent="-3238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Direct Initialization:</a:t>
            </a:r>
            <a:endParaRPr b="1"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This is the most common method, where the final variable is initialized at the time of declaration. Once initialized, its value cannot be changed.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Example: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5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final int </a:t>
            </a:r>
            <a:r>
              <a:rPr lang="en" sz="15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MAX_VALUE 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5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5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500"/>
              <a:buAutoNum type="arabicPeriod"/>
            </a:pP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 Initialization in </a:t>
            </a: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instance</a:t>
            </a:r>
            <a:r>
              <a:rPr b="1" lang="en" sz="1500">
                <a:solidFill>
                  <a:srgbClr val="434343"/>
                </a:solidFill>
                <a:highlight>
                  <a:srgbClr val="FFFFFF"/>
                </a:highlight>
              </a:rPr>
              <a:t> initializer block:</a:t>
            </a:r>
            <a:endParaRPr b="1"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If the final variable's value needs to be calculated based on complex logic or needs to be initialized dynamically, it can be initialized in an instance initializer block.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This block is executed every time an instance of the class is created.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highlight>
                  <a:srgbClr val="FFFFFF"/>
                </a:highlight>
              </a:rPr>
              <a:t>Example: </a:t>
            </a:r>
            <a:endParaRPr sz="15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