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30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9" r:id="rId53"/>
    <p:sldId id="310" r:id="rId54"/>
    <p:sldId id="311" r:id="rId55"/>
    <p:sldId id="307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7"/>
    <p:restoredTop sz="94719"/>
  </p:normalViewPr>
  <p:slideViewPr>
    <p:cSldViewPr>
      <p:cViewPr>
        <p:scale>
          <a:sx n="116" d="100"/>
          <a:sy n="116" d="100"/>
        </p:scale>
        <p:origin x="1928" y="2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502518-A5E0-204E-8AE8-F2C871255BC9}" type="datetimeFigureOut">
              <a:rPr lang="en-NP" smtClean="0"/>
              <a:t>21/06/2023</a:t>
            </a:fld>
            <a:endParaRPr lang="en-N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0B45-D2CB-A643-A528-8894A2F57570}" type="slidenum">
              <a:rPr lang="en-NP" smtClean="0"/>
              <a:t>‹#›</a:t>
            </a:fld>
            <a:endParaRPr lang="en-NP"/>
          </a:p>
        </p:txBody>
      </p:sp>
    </p:spTree>
    <p:extLst>
      <p:ext uri="{BB962C8B-B14F-4D97-AF65-F5344CB8AC3E}">
        <p14:creationId xmlns:p14="http://schemas.microsoft.com/office/powerpoint/2010/main" val="3433377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2EE1A-FC76-DB41-A546-F6DA96F5CED6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E2A-76DE-3545-895C-D21EF477D08B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10719-A0B9-9242-BB47-956FE940C230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98AA-EA45-A541-9C54-2E01326D1B1C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22589-2027-6647-B7D4-7DB3CC3B7EAF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F5723-1CCE-1A49-A9F5-649C7944B8F3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29F89-D4F5-364A-AB47-72A037B954A5}" type="datetime1">
              <a:rPr lang="en-US" smtClean="0"/>
              <a:t>6/21/23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41A27-AC7A-FB46-8FF8-DB03E0E7132F}" type="datetime1">
              <a:rPr lang="en-US" smtClean="0"/>
              <a:t>6/21/23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70C-AD87-6A4B-8049-01C7BF5CF38B}" type="datetime1">
              <a:rPr lang="en-US" smtClean="0"/>
              <a:t>6/21/23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E6157-EEF4-EA42-9CD4-7D01A8A3F140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E170-A89F-434D-BD65-DB620710D215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D7FC8-B5EB-044E-9ACF-F8A1E09939FB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CHAPTER 3</a:t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err="1"/>
              <a:t>Er</a:t>
            </a:r>
            <a:r>
              <a:rPr lang="en-US" sz="1400" dirty="0"/>
              <a:t>. </a:t>
            </a:r>
            <a:r>
              <a:rPr lang="en-US" sz="1400" dirty="0" err="1"/>
              <a:t>Ganga</a:t>
            </a:r>
            <a:r>
              <a:rPr lang="en-US" sz="1400" dirty="0"/>
              <a:t> </a:t>
            </a:r>
            <a:r>
              <a:rPr lang="en-US" sz="1400" dirty="0" err="1"/>
              <a:t>Gautam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6703C-4DCB-C842-9CBD-C772B1037728}" type="datetime1">
              <a:rPr lang="en-US" smtClean="0"/>
              <a:t>6/21/23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4.5 Types of inheritance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5C4D6-AA38-564B-B2AE-586C454430DC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0583D-83EF-4FA4-80A7-44FECCC8DCF3}"/>
              </a:ext>
            </a:extLst>
          </p:cNvPr>
          <p:cNvSpPr/>
          <p:nvPr/>
        </p:nvSpPr>
        <p:spPr>
          <a:xfrm>
            <a:off x="282446" y="1179259"/>
            <a:ext cx="1470155" cy="465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</a:rPr>
              <a:t>i</a:t>
            </a:r>
            <a:r>
              <a:rPr lang="en-US" sz="1200" b="1" dirty="0">
                <a:solidFill>
                  <a:schemeClr val="tx1"/>
                </a:solidFill>
              </a:rPr>
              <a:t>) Single Inheritance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DEA57F-2959-4247-8E8E-CD211240A159}"/>
              </a:ext>
            </a:extLst>
          </p:cNvPr>
          <p:cNvSpPr/>
          <p:nvPr/>
        </p:nvSpPr>
        <p:spPr>
          <a:xfrm>
            <a:off x="250723" y="4712048"/>
            <a:ext cx="1905000" cy="465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iv) Hierarchical Inheritance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56EEB5-777D-4B90-BCA7-3C12588F27F5}"/>
              </a:ext>
            </a:extLst>
          </p:cNvPr>
          <p:cNvSpPr/>
          <p:nvPr/>
        </p:nvSpPr>
        <p:spPr>
          <a:xfrm>
            <a:off x="5486401" y="3473501"/>
            <a:ext cx="1304003" cy="614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/>
            <a:r>
              <a:rPr lang="en-US" sz="1200" b="1" dirty="0">
                <a:solidFill>
                  <a:schemeClr val="tx1"/>
                </a:solidFill>
              </a:rPr>
              <a:t>v) Hybrid Inheritance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817AA60-EAE0-4B7C-823D-4BBF6844F6F2}"/>
              </a:ext>
            </a:extLst>
          </p:cNvPr>
          <p:cNvSpPr/>
          <p:nvPr/>
        </p:nvSpPr>
        <p:spPr>
          <a:xfrm>
            <a:off x="250723" y="2816667"/>
            <a:ext cx="1750142" cy="4657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iii) Multiple Inheritance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8EA3DB-A339-49C2-ACDA-16E90AE9F2F7}"/>
              </a:ext>
            </a:extLst>
          </p:cNvPr>
          <p:cNvSpPr/>
          <p:nvPr/>
        </p:nvSpPr>
        <p:spPr>
          <a:xfrm>
            <a:off x="5486400" y="935156"/>
            <a:ext cx="1440922" cy="614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/>
            <a:r>
              <a:rPr lang="en-US" sz="1200" b="1" dirty="0">
                <a:solidFill>
                  <a:schemeClr val="tx1"/>
                </a:solidFill>
              </a:rPr>
              <a:t>ii) Multilevel Inheritance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1410BD-32D9-4BD2-A187-370094D98A8F}"/>
              </a:ext>
            </a:extLst>
          </p:cNvPr>
          <p:cNvSpPr/>
          <p:nvPr/>
        </p:nvSpPr>
        <p:spPr>
          <a:xfrm>
            <a:off x="2216678" y="935156"/>
            <a:ext cx="2431522" cy="15000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http://cdncontribute.geeksforgeeks.org/wp-content/uploads/single-inheritance.png">
            <a:extLst>
              <a:ext uri="{FF2B5EF4-FFF2-40B4-BE49-F238E27FC236}">
                <a16:creationId xmlns:a16="http://schemas.microsoft.com/office/drawing/2014/main" id="{8B20206E-95D9-4D55-AC76-837971A09CB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6219" y="1002528"/>
            <a:ext cx="1470155" cy="1327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492B98B-364A-4662-9DB7-EDFFF28CCB6E}"/>
              </a:ext>
            </a:extLst>
          </p:cNvPr>
          <p:cNvSpPr/>
          <p:nvPr/>
        </p:nvSpPr>
        <p:spPr>
          <a:xfrm>
            <a:off x="2263916" y="4684857"/>
            <a:ext cx="2536686" cy="14743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4E001C-5D18-49F2-985E-1DACA361DD66}"/>
              </a:ext>
            </a:extLst>
          </p:cNvPr>
          <p:cNvSpPr/>
          <p:nvPr/>
        </p:nvSpPr>
        <p:spPr>
          <a:xfrm>
            <a:off x="6628170" y="482851"/>
            <a:ext cx="2353597" cy="27995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7D8F43-99F1-4240-900E-7B2ABE75FDDC}"/>
              </a:ext>
            </a:extLst>
          </p:cNvPr>
          <p:cNvSpPr/>
          <p:nvPr/>
        </p:nvSpPr>
        <p:spPr>
          <a:xfrm>
            <a:off x="6607387" y="3505018"/>
            <a:ext cx="2395162" cy="259768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https://www.tutorialcup.com/images/cplusplus/inheritance/hybrid-virtual-inheritance.png">
            <a:extLst>
              <a:ext uri="{FF2B5EF4-FFF2-40B4-BE49-F238E27FC236}">
                <a16:creationId xmlns:a16="http://schemas.microsoft.com/office/drawing/2014/main" id="{7E313516-6111-4326-A878-E2B5D0CA568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5373" y="3678001"/>
            <a:ext cx="1659193" cy="2280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7" descr="https://www.tutorialcup.com/images/cplusplus/inheritance/multi-level.png">
            <a:extLst>
              <a:ext uri="{FF2B5EF4-FFF2-40B4-BE49-F238E27FC236}">
                <a16:creationId xmlns:a16="http://schemas.microsoft.com/office/drawing/2014/main" id="{FEE921FC-543C-4378-8784-CA9BF5FDFC2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6998283" y="561172"/>
            <a:ext cx="1828801" cy="2597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77A3B74-2031-4841-9133-A8DB3295FA3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2655959" y="4803858"/>
            <a:ext cx="1752600" cy="1221807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806C3F0-1D85-4703-8DCA-F0F77786D719}"/>
              </a:ext>
            </a:extLst>
          </p:cNvPr>
          <p:cNvSpPr/>
          <p:nvPr/>
        </p:nvSpPr>
        <p:spPr>
          <a:xfrm>
            <a:off x="2071826" y="2613107"/>
            <a:ext cx="2738607" cy="19293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http://cdncontribute.geeksforgeeks.org/wp-content/uploads/multiple-inheritance.png">
            <a:extLst>
              <a:ext uri="{FF2B5EF4-FFF2-40B4-BE49-F238E27FC236}">
                <a16:creationId xmlns:a16="http://schemas.microsoft.com/office/drawing/2014/main" id="{EA34DD66-1432-458D-B2B9-F6B6FCBDBE35}"/>
              </a:ext>
            </a:extLst>
          </p:cNvPr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27292" y="2817649"/>
            <a:ext cx="2608007" cy="1539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2352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FF0000"/>
                </a:solidFill>
              </a:rPr>
              <a:t>) Single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6172200" cy="5237164"/>
          </a:xfrm>
        </p:spPr>
        <p:txBody>
          <a:bodyPr>
            <a:normAutofit/>
          </a:bodyPr>
          <a:lstStyle/>
          <a:p>
            <a:r>
              <a:rPr lang="en-US" sz="2000" dirty="0"/>
              <a:t>In single inheritance, a class is allowed to inherit from only one class. i.e. one sub class is inherited by one base class only.</a:t>
            </a:r>
          </a:p>
          <a:p>
            <a:r>
              <a:rPr lang="en-US" sz="2000" dirty="0"/>
              <a:t>It is the foundation for all types of inheritance.</a:t>
            </a:r>
          </a:p>
          <a:p>
            <a:r>
              <a:rPr lang="en-US" sz="2000" dirty="0"/>
              <a:t>General form:</a:t>
            </a:r>
          </a:p>
          <a:p>
            <a:pPr marL="457200" lvl="1" indent="0" fontAlgn="base">
              <a:buNone/>
            </a:pPr>
            <a:r>
              <a:rPr lang="en-US" sz="1800" dirty="0"/>
              <a:t>class  subclass_name :  access_mode  base_class</a:t>
            </a:r>
          </a:p>
          <a:p>
            <a:pPr marL="457200" lvl="1" indent="0" fontAlgn="base">
              <a:buNone/>
            </a:pPr>
            <a:r>
              <a:rPr lang="en-US" sz="1800" dirty="0"/>
              <a:t>{</a:t>
            </a:r>
          </a:p>
          <a:p>
            <a:pPr marL="457200" lvl="1" indent="0" fontAlgn="base">
              <a:buNone/>
            </a:pPr>
            <a:r>
              <a:rPr lang="en-US" sz="1800" dirty="0"/>
              <a:t>     //body of subclass</a:t>
            </a:r>
          </a:p>
          <a:p>
            <a:pPr marL="457200" lvl="1" indent="0">
              <a:buNone/>
            </a:pPr>
            <a:r>
              <a:rPr lang="en-US" sz="1800" dirty="0"/>
              <a:t>};</a:t>
            </a:r>
            <a:endParaRPr lang="en-US" sz="2000" dirty="0"/>
          </a:p>
          <a:p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457200" lvl="1" indent="0">
              <a:buNone/>
            </a:pPr>
            <a:r>
              <a:rPr lang="en-US" sz="1700" dirty="0"/>
              <a:t>Class Box: public Shape</a:t>
            </a:r>
          </a:p>
          <a:p>
            <a:pPr marL="457200" lvl="1" indent="0">
              <a:buNone/>
            </a:pPr>
            <a:r>
              <a:rPr lang="en-US" sz="1700" dirty="0"/>
              <a:t>{</a:t>
            </a:r>
          </a:p>
          <a:p>
            <a:pPr marL="457200" lvl="1" indent="0">
              <a:buNone/>
            </a:pPr>
            <a:r>
              <a:rPr lang="en-US" sz="1700" dirty="0"/>
              <a:t>  ….</a:t>
            </a:r>
          </a:p>
          <a:p>
            <a:pPr marL="457200" lvl="1" indent="0">
              <a:buNone/>
            </a:pPr>
            <a:r>
              <a:rPr lang="en-US" sz="1700" dirty="0"/>
              <a:t>};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905AF-BAFF-E344-AAA7-8568763B6D76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http://cdncontribute.geeksforgeeks.org/wp-content/uploads/single-inheritance.png">
            <a:extLst>
              <a:ext uri="{FF2B5EF4-FFF2-40B4-BE49-F238E27FC236}">
                <a16:creationId xmlns:a16="http://schemas.microsoft.com/office/drawing/2014/main" id="{C9F35C2A-6AEC-46EC-8F81-E7EA9C33AA2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81800" y="908137"/>
            <a:ext cx="1981200" cy="2317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F8987E-A51B-4DB5-A702-F3F481DBB9E7}"/>
              </a:ext>
            </a:extLst>
          </p:cNvPr>
          <p:cNvSpPr/>
          <p:nvPr/>
        </p:nvSpPr>
        <p:spPr>
          <a:xfrm>
            <a:off x="838200" y="2590800"/>
            <a:ext cx="5029200" cy="13716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E969A-F8EB-4C1E-BE70-019EFAF7A37B}"/>
              </a:ext>
            </a:extLst>
          </p:cNvPr>
          <p:cNvSpPr/>
          <p:nvPr/>
        </p:nvSpPr>
        <p:spPr>
          <a:xfrm>
            <a:off x="838200" y="4343400"/>
            <a:ext cx="3455043" cy="150374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41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solidFill>
                  <a:srgbClr val="FF0000"/>
                </a:solidFill>
              </a:rPr>
              <a:t>i</a:t>
            </a:r>
            <a:r>
              <a:rPr lang="en-US" sz="3600" b="1" dirty="0">
                <a:solidFill>
                  <a:srgbClr val="FF0000"/>
                </a:solidFill>
              </a:rPr>
              <a:t>) Single Inheritance : Sample program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0F3725B-C3D6-45B3-B762-69ECE44D3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990600"/>
            <a:ext cx="3511031" cy="25312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D5953-5C9C-804F-BA8F-165293E90B54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AD7B5E-1E84-4CFF-8C13-65AACB39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560" y="3623439"/>
            <a:ext cx="2604640" cy="3031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5E013-E28B-4AE7-BF29-256199B33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228" y="3688716"/>
            <a:ext cx="3177373" cy="13985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BF35CAC-576E-45D8-B025-B9A79DEDDBD6}"/>
              </a:ext>
            </a:extLst>
          </p:cNvPr>
          <p:cNvSpPr/>
          <p:nvPr/>
        </p:nvSpPr>
        <p:spPr>
          <a:xfrm>
            <a:off x="7315200" y="571073"/>
            <a:ext cx="13716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14300" algn="l"/>
              </a:tabLst>
            </a:pPr>
            <a:r>
              <a:rPr lang="en-US" sz="900" b="1" dirty="0"/>
              <a:t>Shape</a:t>
            </a:r>
          </a:p>
          <a:p>
            <a:pPr>
              <a:tabLst>
                <a:tab pos="114300" algn="l"/>
              </a:tabLst>
            </a:pPr>
            <a:r>
              <a:rPr lang="en-US" sz="900" b="1" dirty="0"/>
              <a:t>{</a:t>
            </a:r>
          </a:p>
          <a:p>
            <a:pPr>
              <a:tabLst>
                <a:tab pos="114300" algn="l"/>
              </a:tabLst>
            </a:pPr>
            <a:r>
              <a:rPr lang="en-US" sz="900" b="1" dirty="0"/>
              <a:t>	Private: a=10</a:t>
            </a:r>
          </a:p>
          <a:p>
            <a:pPr>
              <a:tabLst>
                <a:tab pos="114300" algn="l"/>
              </a:tabLst>
            </a:pPr>
            <a:r>
              <a:rPr lang="en-US" sz="900" b="1" dirty="0"/>
              <a:t>	Protected: b, </a:t>
            </a:r>
            <a:r>
              <a:rPr lang="en-US" sz="900" b="1" dirty="0" err="1"/>
              <a:t>len</a:t>
            </a:r>
            <a:r>
              <a:rPr lang="en-US" sz="900" b="1" dirty="0"/>
              <a:t>, </a:t>
            </a:r>
            <a:r>
              <a:rPr lang="en-US" sz="900" b="1" dirty="0" err="1"/>
              <a:t>br</a:t>
            </a:r>
            <a:endParaRPr lang="en-US" sz="900" b="1" dirty="0"/>
          </a:p>
          <a:p>
            <a:pPr>
              <a:tabLst>
                <a:tab pos="114300" algn="l"/>
                <a:tab pos="685800" algn="l"/>
              </a:tabLst>
            </a:pPr>
            <a:r>
              <a:rPr lang="en-US" sz="900" b="1" dirty="0"/>
              <a:t>	Public: 	</a:t>
            </a:r>
            <a:r>
              <a:rPr lang="en-US" sz="900" b="1" dirty="0" err="1"/>
              <a:t>getdata</a:t>
            </a:r>
            <a:r>
              <a:rPr lang="en-US" sz="900" b="1" dirty="0"/>
              <a:t>()</a:t>
            </a:r>
          </a:p>
          <a:p>
            <a:pPr>
              <a:tabLst>
                <a:tab pos="114300" algn="l"/>
              </a:tabLst>
            </a:pPr>
            <a:r>
              <a:rPr lang="en-US" sz="900" b="1" dirty="0"/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09A82-26D1-48A3-9A49-CBC31EF2F488}"/>
              </a:ext>
            </a:extLst>
          </p:cNvPr>
          <p:cNvSpPr/>
          <p:nvPr/>
        </p:nvSpPr>
        <p:spPr>
          <a:xfrm>
            <a:off x="7307580" y="2298274"/>
            <a:ext cx="1371600" cy="1072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tabLst>
                <a:tab pos="114300" algn="l"/>
              </a:tabLst>
            </a:pPr>
            <a:r>
              <a:rPr lang="en-US" sz="900" b="1" dirty="0"/>
              <a:t>Rectangle </a:t>
            </a:r>
          </a:p>
          <a:p>
            <a:pPr>
              <a:tabLst>
                <a:tab pos="114300" algn="l"/>
              </a:tabLst>
            </a:pPr>
            <a:r>
              <a:rPr lang="en-US" sz="900" b="1" dirty="0"/>
              <a:t>{</a:t>
            </a:r>
          </a:p>
          <a:p>
            <a:pPr>
              <a:tabLst>
                <a:tab pos="114300" algn="l"/>
                <a:tab pos="631825" algn="l"/>
              </a:tabLst>
            </a:pPr>
            <a:r>
              <a:rPr lang="en-US" sz="900" b="1" dirty="0"/>
              <a:t>	Public:	 calculate()		 show_b()</a:t>
            </a:r>
          </a:p>
          <a:p>
            <a:pPr>
              <a:tabLst>
                <a:tab pos="114300" algn="l"/>
              </a:tabLst>
            </a:pPr>
            <a:r>
              <a:rPr lang="en-US" sz="900" b="1" dirty="0"/>
              <a:t>}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64FAAC8-B079-465E-ADB1-85A218F2C1A0}"/>
              </a:ext>
            </a:extLst>
          </p:cNvPr>
          <p:cNvSpPr/>
          <p:nvPr/>
        </p:nvSpPr>
        <p:spPr>
          <a:xfrm rot="10800000">
            <a:off x="7924800" y="1790274"/>
            <a:ext cx="152400" cy="4667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631F9C-66D5-4541-9B1F-91C20492A54D}"/>
              </a:ext>
            </a:extLst>
          </p:cNvPr>
          <p:cNvPicPr/>
          <p:nvPr/>
        </p:nvPicPr>
        <p:blipFill rotWithShape="1">
          <a:blip r:embed="rId5"/>
          <a:srcRect t="20330" r="43983" b="34033"/>
          <a:stretch/>
        </p:blipFill>
        <p:spPr bwMode="auto">
          <a:xfrm>
            <a:off x="3524865" y="5159666"/>
            <a:ext cx="2133600" cy="8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3797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ii) Multilevel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3962400" cy="52371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type of inheritance, a derived class is created from another derived class.</a:t>
            </a:r>
          </a:p>
          <a:p>
            <a:r>
              <a:rPr lang="en-US" b="1" dirty="0"/>
              <a:t>General Form</a:t>
            </a:r>
            <a:r>
              <a:rPr lang="en-US" dirty="0"/>
              <a:t>:</a:t>
            </a:r>
          </a:p>
          <a:p>
            <a:pPr marL="400050" lvl="1" indent="0" fontAlgn="base">
              <a:buNone/>
            </a:pPr>
            <a:r>
              <a:rPr lang="en-US" dirty="0"/>
              <a:t>class B : access_mode A</a:t>
            </a:r>
          </a:p>
          <a:p>
            <a:pPr marL="400050" lvl="1" indent="0" fontAlgn="base">
              <a:buNone/>
            </a:pPr>
            <a:r>
              <a:rPr lang="en-US" dirty="0"/>
              <a:t>{</a:t>
            </a:r>
          </a:p>
          <a:p>
            <a:pPr marL="400050" lvl="1" indent="0" fontAlgn="base">
              <a:buNone/>
            </a:pPr>
            <a:r>
              <a:rPr lang="en-US" dirty="0"/>
              <a:t>  //body of subclass B</a:t>
            </a:r>
          </a:p>
          <a:p>
            <a:pPr marL="400050" lvl="1" indent="0" fontAlgn="base">
              <a:buNone/>
            </a:pPr>
            <a:r>
              <a:rPr lang="en-US" dirty="0"/>
              <a:t>};</a:t>
            </a:r>
          </a:p>
          <a:p>
            <a:pPr marL="400050" lvl="1" indent="0" fontAlgn="base">
              <a:buNone/>
            </a:pPr>
            <a:r>
              <a:rPr lang="en-US" dirty="0"/>
              <a:t> </a:t>
            </a:r>
          </a:p>
          <a:p>
            <a:pPr marL="400050" lvl="1" indent="0" fontAlgn="base">
              <a:buNone/>
            </a:pPr>
            <a:r>
              <a:rPr lang="en-US" dirty="0"/>
              <a:t>class C: access_mode B</a:t>
            </a:r>
          </a:p>
          <a:p>
            <a:pPr marL="400050" lvl="1" indent="0" fontAlgn="base">
              <a:buNone/>
            </a:pPr>
            <a:r>
              <a:rPr lang="en-US" dirty="0"/>
              <a:t>{</a:t>
            </a:r>
          </a:p>
          <a:p>
            <a:pPr marL="400050" lvl="1" indent="0" fontAlgn="base">
              <a:buNone/>
            </a:pPr>
            <a:r>
              <a:rPr lang="en-US" dirty="0"/>
              <a:t>  //body of subclass C</a:t>
            </a:r>
          </a:p>
          <a:p>
            <a:pPr marL="400050" lvl="1" indent="0">
              <a:buNone/>
            </a:pPr>
            <a:r>
              <a:rPr lang="en-US" dirty="0"/>
              <a:t>};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CE7F1-5A36-8B4A-B9BF-D9FA1C7D6912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https://www.tutorialcup.com/images/cplusplus/inheritance/multi-level.png">
            <a:extLst>
              <a:ext uri="{FF2B5EF4-FFF2-40B4-BE49-F238E27FC236}">
                <a16:creationId xmlns:a16="http://schemas.microsoft.com/office/drawing/2014/main" id="{AABD7BAA-F316-4C0E-A6BA-18A163BD011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17728" y="240235"/>
            <a:ext cx="1821136" cy="2883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0D994-A7BF-478B-9636-FD5D477AAADF}"/>
              </a:ext>
            </a:extLst>
          </p:cNvPr>
          <p:cNvSpPr txBox="1">
            <a:spLocks/>
          </p:cNvSpPr>
          <p:nvPr/>
        </p:nvSpPr>
        <p:spPr>
          <a:xfrm>
            <a:off x="3886201" y="2286000"/>
            <a:ext cx="3026727" cy="3899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/>
              <a:t>	</a:t>
            </a:r>
            <a:r>
              <a:rPr lang="en-US" sz="1600" dirty="0" err="1"/>
              <a:t>Eg</a:t>
            </a:r>
            <a:r>
              <a:rPr lang="en-US" sz="1600" dirty="0"/>
              <a:t>: </a:t>
            </a:r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Class Box: public Shape</a:t>
            </a:r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{</a:t>
            </a:r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     …..</a:t>
            </a:r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};</a:t>
            </a:r>
          </a:p>
          <a:p>
            <a:pPr marL="400050" lvl="1" indent="0" fontAlgn="base">
              <a:buFont typeface="Arial" pitchFamily="34" charset="0"/>
              <a:buNone/>
            </a:pPr>
            <a:endParaRPr lang="en-US" sz="1600" dirty="0"/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Class Triangle: public Box</a:t>
            </a:r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{</a:t>
            </a:r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   …….</a:t>
            </a:r>
          </a:p>
          <a:p>
            <a:pPr marL="400050" lvl="1" indent="0" fontAlgn="base">
              <a:buFont typeface="Arial" pitchFamily="34" charset="0"/>
              <a:buNone/>
            </a:pPr>
            <a:r>
              <a:rPr lang="en-US" sz="1600" dirty="0"/>
              <a:t>};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E8FE7-EA60-47EF-B957-D7593E68C52D}"/>
              </a:ext>
            </a:extLst>
          </p:cNvPr>
          <p:cNvSpPr/>
          <p:nvPr/>
        </p:nvSpPr>
        <p:spPr>
          <a:xfrm>
            <a:off x="685800" y="2311400"/>
            <a:ext cx="3200400" cy="36576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B0142F-5733-4936-A64B-F5A97AD0B105}"/>
              </a:ext>
            </a:extLst>
          </p:cNvPr>
          <p:cNvSpPr/>
          <p:nvPr/>
        </p:nvSpPr>
        <p:spPr>
          <a:xfrm>
            <a:off x="4267200" y="2286000"/>
            <a:ext cx="2590800" cy="352802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6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ii) Multilevel Inheritance : Sample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03A8-4A04-604F-A64C-84B284E7F54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0D994-A7BF-478B-9636-FD5D477AAADF}"/>
              </a:ext>
            </a:extLst>
          </p:cNvPr>
          <p:cNvSpPr txBox="1">
            <a:spLocks/>
          </p:cNvSpPr>
          <p:nvPr/>
        </p:nvSpPr>
        <p:spPr>
          <a:xfrm>
            <a:off x="3886201" y="1803401"/>
            <a:ext cx="3026727" cy="4382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9099DF-26B1-47B7-BBA4-5276EF86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2" y="728863"/>
            <a:ext cx="3026728" cy="1308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C6A3AD-D843-4360-9B79-3B4551336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923299"/>
            <a:ext cx="4180690" cy="28442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C3CFB2-6814-476D-A9B6-5B9720048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99" y="3936273"/>
            <a:ext cx="4160522" cy="2260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196AD1-2B42-4976-90E8-5E8C1C9AD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217" y="2122487"/>
            <a:ext cx="3196130" cy="22179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AA2C23-811D-477F-8744-8BB4DFBBB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2715" y="4445600"/>
            <a:ext cx="3302803" cy="1421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4849E1B-CE51-4A26-94C9-1A438694AE1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7"/>
          <a:srcRect t="11790" r="38216" b="27142"/>
          <a:stretch/>
        </p:blipFill>
        <p:spPr bwMode="auto">
          <a:xfrm>
            <a:off x="6890804" y="4198489"/>
            <a:ext cx="2100796" cy="21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12388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solidFill>
                  <a:srgbClr val="FF0000"/>
                </a:solidFill>
              </a:rPr>
              <a:t>iiI</a:t>
            </a:r>
            <a:r>
              <a:rPr lang="en-US" sz="3600" b="1" dirty="0">
                <a:solidFill>
                  <a:srgbClr val="FF0000"/>
                </a:solidFill>
              </a:rPr>
              <a:t>) 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 fontScale="55000" lnSpcReduction="20000"/>
          </a:bodyPr>
          <a:lstStyle/>
          <a:p>
            <a:r>
              <a:rPr lang="en-US" sz="4200" dirty="0"/>
              <a:t>Multiple Inheritance is a feature of C++ where a class can inherit from more than one classes i.e. one sub class is inherited from more than one base classes.</a:t>
            </a:r>
          </a:p>
          <a:p>
            <a:r>
              <a:rPr lang="en-US" sz="4200" b="1" dirty="0"/>
              <a:t>Syntax</a:t>
            </a:r>
            <a:r>
              <a:rPr lang="en-US" sz="4200" dirty="0"/>
              <a:t>:</a:t>
            </a:r>
          </a:p>
          <a:p>
            <a:pPr marL="403225" lvl="2" indent="-60325" fontAlgn="base">
              <a:buNone/>
            </a:pPr>
            <a:r>
              <a:rPr lang="en-US" sz="4100" dirty="0"/>
              <a:t>class </a:t>
            </a:r>
            <a:r>
              <a:rPr lang="en-US" sz="4100" dirty="0" err="1"/>
              <a:t>subclassName</a:t>
            </a:r>
            <a:r>
              <a:rPr lang="en-US" sz="4100" dirty="0"/>
              <a:t> : </a:t>
            </a:r>
            <a:r>
              <a:rPr lang="en-US" sz="4100" dirty="0" err="1"/>
              <a:t>accessMode</a:t>
            </a:r>
            <a:r>
              <a:rPr lang="en-US" sz="4100" dirty="0"/>
              <a:t> baseclass1, </a:t>
            </a:r>
            <a:r>
              <a:rPr lang="en-US" sz="4100" dirty="0" err="1"/>
              <a:t>accessMode</a:t>
            </a:r>
            <a:r>
              <a:rPr lang="en-US" sz="4100" dirty="0"/>
              <a:t> baseclass2, ....</a:t>
            </a:r>
          </a:p>
          <a:p>
            <a:pPr marL="403225" lvl="2" indent="-60325" fontAlgn="base">
              <a:buNone/>
            </a:pPr>
            <a:r>
              <a:rPr lang="en-US" sz="4100" dirty="0"/>
              <a:t>{</a:t>
            </a:r>
          </a:p>
          <a:p>
            <a:pPr marL="403225" lvl="2" indent="-60325" fontAlgn="base">
              <a:buNone/>
            </a:pPr>
            <a:r>
              <a:rPr lang="en-US" sz="4100" dirty="0"/>
              <a:t>  //body of subclass</a:t>
            </a:r>
          </a:p>
          <a:p>
            <a:pPr marL="403225" lvl="2" indent="-60325" fontAlgn="base">
              <a:buNone/>
            </a:pPr>
            <a:r>
              <a:rPr lang="en-US" sz="4100" dirty="0"/>
              <a:t>};</a:t>
            </a:r>
          </a:p>
          <a:p>
            <a:pPr marL="800100" lvl="2" indent="0">
              <a:buNone/>
            </a:pPr>
            <a:endParaRPr lang="en-US" sz="4100" dirty="0"/>
          </a:p>
          <a:p>
            <a:pPr marL="342900" lvl="2" indent="0">
              <a:buNone/>
            </a:pPr>
            <a:endParaRPr lang="en-US" sz="4100" i="1" dirty="0"/>
          </a:p>
          <a:p>
            <a:pPr marL="342900" lvl="2" indent="0">
              <a:buNone/>
            </a:pPr>
            <a:endParaRPr lang="en-US" sz="4100" i="1" dirty="0"/>
          </a:p>
          <a:p>
            <a:pPr marL="342900" lvl="2" indent="0">
              <a:buNone/>
            </a:pPr>
            <a:endParaRPr lang="en-US" sz="4100" i="1" dirty="0"/>
          </a:p>
          <a:p>
            <a:pPr marL="342900" lvl="2" indent="0">
              <a:buNone/>
            </a:pPr>
            <a:endParaRPr lang="en-US" sz="3400" i="1" dirty="0"/>
          </a:p>
          <a:p>
            <a:pPr marL="342900" lvl="2" indent="0">
              <a:buNone/>
            </a:pPr>
            <a:r>
              <a:rPr lang="en-US" sz="3400" i="1" dirty="0"/>
              <a:t>Here, the number of base classes will be separated by a comma (,) and access mode for every base class must be specified.</a:t>
            </a:r>
          </a:p>
          <a:p>
            <a:pPr marL="400050" lvl="1" indent="0">
              <a:buNone/>
            </a:pPr>
            <a:endParaRPr lang="en-US" sz="4500" dirty="0"/>
          </a:p>
          <a:p>
            <a:pPr marL="400050" lvl="1" indent="0">
              <a:buNone/>
            </a:pPr>
            <a:endParaRPr lang="en-US" sz="45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83CE2-FE84-BF4D-96AA-22BD0DB74D35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9DF3A-CA4D-4822-AC3A-77099B77C1C2}"/>
              </a:ext>
            </a:extLst>
          </p:cNvPr>
          <p:cNvSpPr/>
          <p:nvPr/>
        </p:nvSpPr>
        <p:spPr>
          <a:xfrm>
            <a:off x="762000" y="2133600"/>
            <a:ext cx="7924800" cy="17272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http://cdncontribute.geeksforgeeks.org/wp-content/uploads/multiple-inheritance.png">
            <a:extLst>
              <a:ext uri="{FF2B5EF4-FFF2-40B4-BE49-F238E27FC236}">
                <a16:creationId xmlns:a16="http://schemas.microsoft.com/office/drawing/2014/main" id="{4240BA85-96BE-4258-9D83-270D7A45F19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2548097"/>
            <a:ext cx="3581400" cy="2862103"/>
          </a:xfrm>
          <a:prstGeom prst="rect">
            <a:avLst/>
          </a:prstGeom>
          <a:noFill/>
          <a:ln w="9525">
            <a:solidFill>
              <a:srgbClr val="00B0F0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864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solidFill>
                  <a:srgbClr val="FF0000"/>
                </a:solidFill>
              </a:rPr>
              <a:t>iiI</a:t>
            </a:r>
            <a:r>
              <a:rPr lang="en-US" sz="3600" b="1" dirty="0">
                <a:solidFill>
                  <a:srgbClr val="FF0000"/>
                </a:solidFill>
              </a:rPr>
              <a:t>) Multiple Inheritance : 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5735E-D70D-E645-B95A-A8197C8B14F5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D75F3-3423-441F-8114-4119505DC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18" y="3597710"/>
            <a:ext cx="2542194" cy="2528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367674-38D8-44BF-AEB3-3B36A55CD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798" y="861039"/>
            <a:ext cx="3917632" cy="26366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A39DB2-BF08-41EC-9E4B-0750CECE9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3" y="3700666"/>
            <a:ext cx="4277232" cy="22670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3B5B1C-E038-4C23-9FBB-4C99BC728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204" y="861039"/>
            <a:ext cx="4315322" cy="19932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50DEB3-0C31-4FE6-B75F-953ED86AAA3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1512"/>
          <a:stretch/>
        </p:blipFill>
        <p:spPr>
          <a:xfrm>
            <a:off x="4486204" y="3063595"/>
            <a:ext cx="1895590" cy="12741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48F8C3-3C67-4BB4-AE7E-7814D4D1D0D2}"/>
              </a:ext>
            </a:extLst>
          </p:cNvPr>
          <p:cNvPicPr/>
          <p:nvPr/>
        </p:nvPicPr>
        <p:blipFill rotWithShape="1">
          <a:blip r:embed="rId7"/>
          <a:srcRect t="14060" r="45702" b="28323"/>
          <a:stretch/>
        </p:blipFill>
        <p:spPr bwMode="auto">
          <a:xfrm>
            <a:off x="4520617" y="4673149"/>
            <a:ext cx="1895590" cy="1453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452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iv) 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4343400" cy="5237164"/>
          </a:xfrm>
        </p:spPr>
        <p:txBody>
          <a:bodyPr>
            <a:normAutofit/>
          </a:bodyPr>
          <a:lstStyle/>
          <a:p>
            <a:r>
              <a:rPr lang="en-US" sz="2000" dirty="0"/>
              <a:t>In this type of inheritance, more than one sub class is inherited from a single base class. i.e. more than one derived class is created from a single base class.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6F9B1-A994-F44F-B8A2-32033B852A44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C8E312-06DA-47D3-8342-E8BB563DA1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029200" y="1119187"/>
            <a:ext cx="3398520" cy="261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77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755" y="136525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iv) Hierarchical Inheritance : </a:t>
            </a:r>
            <a:r>
              <a:rPr lang="en-US" sz="2200" b="1" dirty="0">
                <a:solidFill>
                  <a:srgbClr val="FF0000"/>
                </a:solidFill>
              </a:rPr>
              <a:t>Sample program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72E89-29F2-5944-8856-498093E31982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0D7ECB-3D99-4ACC-90F9-DAED75C53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70219"/>
            <a:ext cx="3758381" cy="2536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FA9AC4-A75A-45ED-B2FE-D51E486F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87" y="3468546"/>
            <a:ext cx="3429000" cy="32247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8450D9-4384-4AAE-A125-9D0DD6F78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078" y="870219"/>
            <a:ext cx="3549291" cy="2956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D7678C-EA63-4C12-9994-E2E0909A5C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2078" y="3920714"/>
            <a:ext cx="3309323" cy="2157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15588E-84B3-4F74-BA69-279AD3A0CF0D}"/>
              </a:ext>
            </a:extLst>
          </p:cNvPr>
          <p:cNvPicPr/>
          <p:nvPr/>
        </p:nvPicPr>
        <p:blipFill rotWithShape="1">
          <a:blip r:embed="rId6"/>
          <a:srcRect t="6412" r="44828" b="15504"/>
          <a:stretch/>
        </p:blipFill>
        <p:spPr bwMode="auto">
          <a:xfrm>
            <a:off x="7267574" y="2824716"/>
            <a:ext cx="1876426" cy="35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F678D2-E94E-4F2E-99BA-097B5C40A4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8641" y="174681"/>
            <a:ext cx="1876425" cy="16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v) Hybrid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4876800" cy="5237164"/>
          </a:xfrm>
        </p:spPr>
        <p:txBody>
          <a:bodyPr>
            <a:normAutofit/>
          </a:bodyPr>
          <a:lstStyle/>
          <a:p>
            <a:r>
              <a:rPr lang="en-US" sz="2000" dirty="0"/>
              <a:t>Combination of different types of inheritance is known as Hybrid Inheritance. </a:t>
            </a:r>
          </a:p>
          <a:p>
            <a:r>
              <a:rPr lang="en-US" sz="2000" dirty="0"/>
              <a:t>Hybrid Inheritance is implemented by combining more than one type of inheritance. </a:t>
            </a:r>
          </a:p>
          <a:p>
            <a:r>
              <a:rPr lang="en-US" sz="2000" dirty="0"/>
              <a:t>For example: Combining Hierarchical inheritance and Multiple Inheritance.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258E1-007E-F947-A41D-319A40B17AEF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https://www.tutorialcup.com/images/cplusplus/inheritance/hybrid-virtual-inheritance.png">
            <a:extLst>
              <a:ext uri="{FF2B5EF4-FFF2-40B4-BE49-F238E27FC236}">
                <a16:creationId xmlns:a16="http://schemas.microsoft.com/office/drawing/2014/main" id="{F0AD526F-C725-4E59-8140-CEBABC97B85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835408"/>
            <a:ext cx="3124200" cy="4015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45939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D79C1-6ED0-F336-B536-FED1EDB5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dirty="0">
                <a:solidFill>
                  <a:srgbClr val="FF0000"/>
                </a:solidFill>
              </a:rPr>
              <a:t>OUTLINES: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791D8-738B-A589-E359-5AB17DBCA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Introduction to Inheritance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Inheritance Relationship Diagram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Inheritance Mode: Public, Private &amp; Protected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Types of Inheritance: Single, Multilevel, Hierarchical, Multiple and Hybrid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Ambiguity Resolution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Multipath Inheritance and Virtual Base Class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Constructor and Destructor in Derived Class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 Subclass, Subtype and Principle of Substitutability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Composition and its Implementation</a:t>
            </a:r>
            <a:endParaRPr lang="en-NP" sz="1800" b="1" u="none" strike="noStrike" kern="0" spc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Composition Relationship Diagram</a:t>
            </a:r>
            <a:endParaRPr lang="en-NP" sz="1800" b="1" kern="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742950" lvl="1" indent="-285750" algn="just" fontAlgn="base">
              <a:buFont typeface="+mj-lt"/>
              <a:buAutoNum type="arabicPeriod"/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 Unicode MS" panose="020B0604020202020204" pitchFamily="34" charset="-128"/>
              </a:rPr>
              <a:t>Software Reusability </a:t>
            </a:r>
            <a:endParaRPr lang="en-NP" sz="18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9698C-3596-972C-C77A-FC213CE78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BA77-4F3E-6747-8223-9FA4A03234C0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E5979-54DD-2B5B-CBC3-C7951CE4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12456-021A-77B5-F55B-D38F113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9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v) Hybrid Inheritance : </a:t>
            </a:r>
            <a:r>
              <a:rPr lang="en-US" sz="2700" b="1" dirty="0">
                <a:solidFill>
                  <a:srgbClr val="FF0000"/>
                </a:solidFill>
              </a:rPr>
              <a:t>Sample program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1281F-CD6A-1247-8BEF-96B1DF0ABCB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D5FCC1-6F7A-4603-A80B-BA2961963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8" y="910432"/>
            <a:ext cx="3947895" cy="27217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FBCC11-2CDF-4EE0-9A7B-071CA86D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68" y="3744303"/>
            <a:ext cx="3973295" cy="22550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942D8F-3B46-47E1-AD6D-E09CA8B8A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1" y="940116"/>
            <a:ext cx="3382297" cy="20562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38CAC3-DA1F-40FF-81B2-AC7FC95CC4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8296"/>
          <a:stretch/>
        </p:blipFill>
        <p:spPr>
          <a:xfrm>
            <a:off x="4419601" y="3191354"/>
            <a:ext cx="2944979" cy="2189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C6ECD5-01D8-4249-BED7-114FD31EEFCA}"/>
              </a:ext>
            </a:extLst>
          </p:cNvPr>
          <p:cNvPicPr/>
          <p:nvPr/>
        </p:nvPicPr>
        <p:blipFill rotWithShape="1">
          <a:blip r:embed="rId6"/>
          <a:srcRect t="12145" r="52526" b="15931"/>
          <a:stretch/>
        </p:blipFill>
        <p:spPr bwMode="auto">
          <a:xfrm>
            <a:off x="7377467" y="4441798"/>
            <a:ext cx="1727407" cy="1735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4FD20D-D09E-40A6-AE6B-4506862D48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0256" r="49939"/>
          <a:stretch/>
        </p:blipFill>
        <p:spPr>
          <a:xfrm>
            <a:off x="7659126" y="2229530"/>
            <a:ext cx="1484874" cy="1420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E6747E-4D7F-4650-B5F5-5AC7CFD9EB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791" y="136523"/>
            <a:ext cx="2491211" cy="187007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863135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4.6 Abstract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4495800" cy="5237164"/>
          </a:xfrm>
        </p:spPr>
        <p:txBody>
          <a:bodyPr>
            <a:noAutofit/>
          </a:bodyPr>
          <a:lstStyle/>
          <a:p>
            <a:r>
              <a:rPr lang="en-US" sz="2000" dirty="0"/>
              <a:t>If we were to build a simple door, we would need a guide to follow. </a:t>
            </a:r>
          </a:p>
          <a:p>
            <a:r>
              <a:rPr lang="en-US" sz="2000" dirty="0"/>
              <a:t>This guide may require us to include a handle and a hinge. </a:t>
            </a:r>
          </a:p>
          <a:p>
            <a:r>
              <a:rPr lang="en-US" sz="2000" dirty="0"/>
              <a:t>The advantage of having this guide is that it helps us to not forget to include these two features in our implementation. </a:t>
            </a:r>
          </a:p>
          <a:p>
            <a:r>
              <a:rPr lang="en-US" sz="2000" dirty="0"/>
              <a:t>This is how we should think about an Abstract Base Class (ABC).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89B5E-7641-084E-9CFC-BA0DCDEC8AB4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09FCF4-BE63-4CBE-ADB8-8EACA3381E7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915" y="955675"/>
            <a:ext cx="3651885" cy="3387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484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4.6 Abstract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3810000" cy="5237164"/>
          </a:xfrm>
        </p:spPr>
        <p:txBody>
          <a:bodyPr>
            <a:noAutofit/>
          </a:bodyPr>
          <a:lstStyle/>
          <a:p>
            <a:r>
              <a:rPr lang="en-US" sz="1200" dirty="0"/>
              <a:t>An Abstract Base Class (ABC) is a class that is designed to be specifically used as a base class. It is not used to create objects. </a:t>
            </a:r>
          </a:p>
          <a:p>
            <a:pPr lvl="0"/>
            <a:r>
              <a:rPr lang="en-US" sz="1200" dirty="0"/>
              <a:t>Allows base class to provide only an interface for the derived classes.</a:t>
            </a:r>
          </a:p>
          <a:p>
            <a:pPr lvl="0"/>
            <a:r>
              <a:rPr lang="en-US" sz="1200" dirty="0"/>
              <a:t>Prevents anyone from creating an instance of this class. No object of an ABC can be created.</a:t>
            </a:r>
          </a:p>
          <a:p>
            <a:pPr lvl="0"/>
            <a:r>
              <a:rPr lang="en-US" sz="1200" dirty="0"/>
              <a:t>A class is made abstract by defining at least one virtual function pure. A pure virtual function is one with an initialize of =0 on its declaration as:</a:t>
            </a:r>
          </a:p>
          <a:p>
            <a:pPr marL="0" indent="0">
              <a:buNone/>
            </a:pPr>
            <a:r>
              <a:rPr lang="en-US" sz="1200" dirty="0"/>
              <a:t> 	virtual </a:t>
            </a:r>
            <a:r>
              <a:rPr lang="en-US" sz="1200" dirty="0" err="1"/>
              <a:t>returntype</a:t>
            </a:r>
            <a:r>
              <a:rPr lang="en-US" sz="1200" dirty="0"/>
              <a:t> </a:t>
            </a:r>
            <a:r>
              <a:rPr lang="en-US" sz="1200" dirty="0" err="1"/>
              <a:t>functionname</a:t>
            </a:r>
            <a:r>
              <a:rPr lang="en-US" sz="1200" dirty="0"/>
              <a:t>()=0;</a:t>
            </a:r>
          </a:p>
          <a:p>
            <a:r>
              <a:rPr lang="en-US" sz="1400" b="1" dirty="0"/>
              <a:t>General form Abstract class is;</a:t>
            </a:r>
            <a:endParaRPr lang="en-US" sz="1400" dirty="0"/>
          </a:p>
          <a:p>
            <a:pPr marL="857250" lvl="2" indent="0">
              <a:buNone/>
            </a:pPr>
            <a:r>
              <a:rPr lang="en-US" sz="1100" dirty="0"/>
              <a:t>class </a:t>
            </a:r>
            <a:r>
              <a:rPr lang="en-US" sz="1100" dirty="0" err="1"/>
              <a:t>Baseclassname</a:t>
            </a:r>
            <a:endParaRPr lang="en-US" sz="1100" dirty="0"/>
          </a:p>
          <a:p>
            <a:pPr marL="857250" lvl="2" indent="0">
              <a:buNone/>
            </a:pPr>
            <a:r>
              <a:rPr lang="en-US" sz="1100" dirty="0"/>
              <a:t>{</a:t>
            </a:r>
          </a:p>
          <a:p>
            <a:pPr marL="857250" lvl="2" indent="0">
              <a:buNone/>
            </a:pPr>
            <a:r>
              <a:rPr lang="en-US" sz="1100" dirty="0"/>
              <a:t>	public:</a:t>
            </a:r>
          </a:p>
          <a:p>
            <a:pPr marL="857250" lvl="2" indent="0">
              <a:buNone/>
            </a:pPr>
            <a:r>
              <a:rPr lang="en-US" sz="1100" dirty="0"/>
              <a:t>		//pure virtual function</a:t>
            </a:r>
          </a:p>
          <a:p>
            <a:pPr marL="857250" lvl="2" indent="0">
              <a:buNone/>
            </a:pPr>
            <a:r>
              <a:rPr lang="en-US" sz="1100" dirty="0"/>
              <a:t>};</a:t>
            </a:r>
          </a:p>
          <a:p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B739-D247-D74C-8E42-E15BAFD5E37C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660DE-BB77-45DE-B2E6-B808A820CD6E}"/>
              </a:ext>
            </a:extLst>
          </p:cNvPr>
          <p:cNvSpPr/>
          <p:nvPr/>
        </p:nvSpPr>
        <p:spPr>
          <a:xfrm>
            <a:off x="1143000" y="2895600"/>
            <a:ext cx="2667000" cy="2286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5FC15D-50E8-454B-86BE-4406B6136F33}"/>
              </a:ext>
            </a:extLst>
          </p:cNvPr>
          <p:cNvSpPr/>
          <p:nvPr/>
        </p:nvSpPr>
        <p:spPr>
          <a:xfrm>
            <a:off x="1143000" y="3352800"/>
            <a:ext cx="2667000" cy="1403349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F45DF22B-24FE-4A5C-B895-1D7E071BDB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-639"/>
          <a:stretch/>
        </p:blipFill>
        <p:spPr>
          <a:xfrm>
            <a:off x="4238201" y="888998"/>
            <a:ext cx="4759771" cy="5283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A26C45-CDB6-4A01-8E79-E89C5345AA24}"/>
              </a:ext>
            </a:extLst>
          </p:cNvPr>
          <p:cNvPicPr/>
          <p:nvPr/>
        </p:nvPicPr>
        <p:blipFill rotWithShape="1">
          <a:blip r:embed="rId3"/>
          <a:srcRect t="20571" r="24557" b="38286"/>
          <a:stretch/>
        </p:blipFill>
        <p:spPr bwMode="auto">
          <a:xfrm>
            <a:off x="6788171" y="182561"/>
            <a:ext cx="2209800" cy="6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4627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4.6 Abstract Base Class : Sample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643F-6C72-AF43-A237-71B9BFA133D8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C8FFBB-D368-4B76-94D7-5D3AADE5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284"/>
            <a:ext cx="7315200" cy="514588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190D4-DFA1-4086-BC49-EA429B86B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1" y="980284"/>
            <a:ext cx="3469668" cy="386098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BC31C4-16A0-4939-9090-AE0649145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150" b="54756"/>
          <a:stretch/>
        </p:blipFill>
        <p:spPr>
          <a:xfrm>
            <a:off x="366252" y="4841268"/>
            <a:ext cx="3496707" cy="1376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B8DDF5-789E-4C91-989B-FF96F551F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671"/>
          <a:stretch/>
        </p:blipFill>
        <p:spPr>
          <a:xfrm>
            <a:off x="3926867" y="3286439"/>
            <a:ext cx="4520782" cy="1622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1B91FC-D5FC-4DF8-8E3C-28E87E287AF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81044" y="4908535"/>
            <a:ext cx="1905000" cy="12848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3A1193-E586-488A-9996-3EE9286789B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62356" y="844140"/>
            <a:ext cx="2405245" cy="22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1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4.7 Ambiguity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r>
              <a:rPr lang="en-US" sz="2000" dirty="0"/>
              <a:t>The ambiguity is the situation in which the main() function (or the calling function) cannot give decision to call the  function.</a:t>
            </a:r>
          </a:p>
          <a:p>
            <a:r>
              <a:rPr lang="en-US" sz="2000" dirty="0"/>
              <a:t>If the base class and derived class have the same function name, then this creates ambiguity. </a:t>
            </a:r>
          </a:p>
          <a:p>
            <a:r>
              <a:rPr lang="en-US" sz="2000" dirty="0"/>
              <a:t>The compiler cannot decide which function to call. </a:t>
            </a:r>
          </a:p>
          <a:p>
            <a:r>
              <a:rPr lang="en-US" sz="2000" dirty="0"/>
              <a:t>There are few cases where ambiguity occurs:</a:t>
            </a:r>
          </a:p>
          <a:p>
            <a:pPr marL="400050" lvl="1" indent="0">
              <a:buNone/>
            </a:pPr>
            <a:r>
              <a:rPr lang="en-US" sz="1800" dirty="0" err="1"/>
              <a:t>i</a:t>
            </a:r>
            <a:r>
              <a:rPr lang="en-US" sz="1800" dirty="0"/>
              <a:t>) Ambiguity due to function overriding</a:t>
            </a:r>
          </a:p>
          <a:p>
            <a:pPr marL="400050" lvl="1" indent="0">
              <a:buNone/>
            </a:pPr>
            <a:r>
              <a:rPr lang="en-US" sz="1800" dirty="0"/>
              <a:t>ii) Ambiguity in multiple inheritance</a:t>
            </a:r>
          </a:p>
          <a:p>
            <a:pPr marL="400050" lvl="1" indent="0">
              <a:buNone/>
            </a:pPr>
            <a:r>
              <a:rPr lang="en-US" sz="1800" dirty="0"/>
              <a:t>iii) Ambiguity in multipath inheritance</a:t>
            </a:r>
          </a:p>
          <a:p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6B986-0729-CF46-8696-E68068C8436D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2784138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solidFill>
                  <a:srgbClr val="0070C0"/>
                </a:solidFill>
              </a:rPr>
              <a:t>i</a:t>
            </a:r>
            <a:r>
              <a:rPr lang="en-US" sz="3600" b="1" dirty="0">
                <a:solidFill>
                  <a:srgbClr val="0070C0"/>
                </a:solidFill>
              </a:rPr>
              <a:t>) Ambiguity due to function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r>
              <a:rPr lang="en-US" sz="2000" dirty="0"/>
              <a:t>This type of ambiguity occurs when there are same function names in the base as well as in its derived classes. </a:t>
            </a:r>
          </a:p>
          <a:p>
            <a:r>
              <a:rPr lang="en-US" sz="2000" dirty="0"/>
              <a:t>The compiler cannot decide which function to call. </a:t>
            </a:r>
          </a:p>
          <a:p>
            <a:r>
              <a:rPr lang="en-US" sz="2000" dirty="0"/>
              <a:t>So, ambiguity occurs due to the function overriding.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88DB7-5B2B-3A47-9DC3-AB31B7E0FE9E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1706273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solidFill>
                  <a:srgbClr val="0070C0"/>
                </a:solidFill>
              </a:rPr>
              <a:t>i</a:t>
            </a:r>
            <a:r>
              <a:rPr lang="en-US" sz="3600" b="1" dirty="0">
                <a:solidFill>
                  <a:srgbClr val="0070C0"/>
                </a:solidFill>
              </a:rPr>
              <a:t>) Ambiguity due to function overriding:</a:t>
            </a:r>
            <a:r>
              <a:rPr lang="en-US" sz="1800" b="1" dirty="0">
                <a:solidFill>
                  <a:srgbClr val="0070C0"/>
                </a:solidFill>
              </a:rPr>
              <a:t> Sample Program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4223863"/>
            <a:ext cx="4495800" cy="164353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/>
              <a:t>Here, the compiler is confused which function </a:t>
            </a:r>
            <a:r>
              <a:rPr lang="en-US" sz="1900" i="1" dirty="0" err="1"/>
              <a:t>getdata</a:t>
            </a:r>
            <a:r>
              <a:rPr lang="en-US" sz="1900" i="1" dirty="0"/>
              <a:t>()</a:t>
            </a:r>
            <a:r>
              <a:rPr lang="en-US" sz="1900" dirty="0"/>
              <a:t>  to call.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900" dirty="0"/>
              <a:t>To resolve this ambiguity, we can use scope resolution operator (::) in the main function while calling them.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722EF-469E-2E46-B82E-BE1378CF74CE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C4701-D84F-4AF5-874E-76E2C7EF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8" y="889000"/>
            <a:ext cx="3726253" cy="5514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992B87-139C-4012-BCBD-A27FC3F54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882655"/>
            <a:ext cx="3857318" cy="12520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358562-930C-4E97-91F2-0574AF8B1A1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67201" y="2283551"/>
            <a:ext cx="3037205" cy="143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738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 err="1">
                <a:solidFill>
                  <a:srgbClr val="0070C0"/>
                </a:solidFill>
              </a:rPr>
              <a:t>i</a:t>
            </a:r>
            <a:r>
              <a:rPr lang="en-US" sz="3600" b="1" dirty="0">
                <a:solidFill>
                  <a:srgbClr val="0070C0"/>
                </a:solidFill>
              </a:rPr>
              <a:t>) Ambiguity due to function overriding</a:t>
            </a:r>
            <a:r>
              <a:rPr lang="en-US" sz="3100" b="1" dirty="0">
                <a:solidFill>
                  <a:srgbClr val="0070C0"/>
                </a:solidFill>
              </a:rPr>
              <a:t>: Resolved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3400" y="4749800"/>
            <a:ext cx="4495800" cy="1117601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600" dirty="0"/>
              <a:t>Thus, ambiguity is resolved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AB90F-85F1-EF4F-808E-75854C958665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BC4701-D84F-4AF5-874E-76E2C7EFD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48" y="889000"/>
            <a:ext cx="3726253" cy="55145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231B9-274C-4AF7-A38B-BD415A03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014" y="2921000"/>
            <a:ext cx="2538413" cy="1563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FB8BDA-B774-4130-B5AF-3A311CE5F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3388" y="902279"/>
            <a:ext cx="4695825" cy="16758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41E46B2-C2D1-4942-8BAD-77828E4FBEDC}"/>
              </a:ext>
            </a:extLst>
          </p:cNvPr>
          <p:cNvSpPr/>
          <p:nvPr/>
        </p:nvSpPr>
        <p:spPr>
          <a:xfrm>
            <a:off x="4648200" y="1600201"/>
            <a:ext cx="4267200" cy="5080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8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ii) Ambiguity in Multiple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610600" cy="5206999"/>
          </a:xfrm>
        </p:spPr>
        <p:txBody>
          <a:bodyPr>
            <a:normAutofit/>
          </a:bodyPr>
          <a:lstStyle/>
          <a:p>
            <a:r>
              <a:rPr lang="en-US" sz="2000" dirty="0"/>
              <a:t>In multiple inheritance, two base class may have functions with same name. </a:t>
            </a:r>
          </a:p>
          <a:p>
            <a:r>
              <a:rPr lang="en-US" sz="2000" dirty="0"/>
              <a:t>If the object of the derived class needs to access one of them, the compiler is confused which one to invoke. </a:t>
            </a:r>
          </a:p>
          <a:p>
            <a:r>
              <a:rPr lang="en-US" sz="2000" dirty="0"/>
              <a:t>This is ambiguity in multiple inheritance.</a:t>
            </a:r>
          </a:p>
          <a:p>
            <a:r>
              <a:rPr lang="en-US" sz="2000" dirty="0"/>
              <a:t>This can be resolved by using scope resolution operator while invoking. </a:t>
            </a:r>
          </a:p>
          <a:p>
            <a:r>
              <a:rPr lang="en-US" sz="2000" dirty="0"/>
              <a:t>The syntax is: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Objectname.classname</a:t>
            </a:r>
            <a:r>
              <a:rPr lang="en-US" sz="2000" dirty="0"/>
              <a:t>::</a:t>
            </a:r>
            <a:r>
              <a:rPr lang="en-US" sz="2000" dirty="0" err="1"/>
              <a:t>functionname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ob.A</a:t>
            </a:r>
            <a:r>
              <a:rPr lang="en-US" sz="2000" dirty="0"/>
              <a:t>::getdata();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D5998-1304-C442-8DAC-1C2B082C9EAD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D7AD8D-89C3-4479-B7B3-BFB22A359DD2}"/>
              </a:ext>
            </a:extLst>
          </p:cNvPr>
          <p:cNvSpPr/>
          <p:nvPr/>
        </p:nvSpPr>
        <p:spPr>
          <a:xfrm>
            <a:off x="1371600" y="3733801"/>
            <a:ext cx="4343400" cy="6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8F1A4-3D5E-4198-9BE5-346D9DB10491}"/>
              </a:ext>
            </a:extLst>
          </p:cNvPr>
          <p:cNvSpPr/>
          <p:nvPr/>
        </p:nvSpPr>
        <p:spPr>
          <a:xfrm>
            <a:off x="1371600" y="3048000"/>
            <a:ext cx="4343400" cy="6143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860420-EFF3-429F-8727-007B6F39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149" y="2819400"/>
            <a:ext cx="2854758" cy="296858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15948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>
                <a:solidFill>
                  <a:srgbClr val="0070C0"/>
                </a:solidFill>
              </a:rPr>
              <a:t>ii) </a:t>
            </a:r>
            <a:r>
              <a:rPr lang="en-US" sz="3600" b="1" dirty="0">
                <a:solidFill>
                  <a:srgbClr val="0070C0"/>
                </a:solidFill>
              </a:rPr>
              <a:t>Ambiguity in Multiple inheritance: </a:t>
            </a:r>
            <a:r>
              <a:rPr lang="en-US" sz="2200" b="1" dirty="0">
                <a:solidFill>
                  <a:srgbClr val="0070C0"/>
                </a:solidFill>
              </a:rPr>
              <a:t>Sample Program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16069-9A53-1D49-8F4F-C8FB6B080553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FE1620-FD28-4581-8D5B-AA2127FDF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100" y="5460999"/>
            <a:ext cx="4076700" cy="665164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To resolve this, we use scope resolution operator while invoking. </a:t>
            </a:r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53762DEA-02FC-401D-93E3-885E9A03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44" y="937342"/>
            <a:ext cx="3573913" cy="36921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0DC2E0-7E70-4CFE-800C-806B013EE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41540"/>
            <a:ext cx="3810000" cy="5366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3E019D-F8EE-451C-A73A-792E0F861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783393"/>
            <a:ext cx="2241014" cy="2330369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05875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Inheritance refers to the sharing and transforming the properties of one class to another class in a secured manner.</a:t>
            </a:r>
          </a:p>
          <a:p>
            <a:pPr lvl="0"/>
            <a:r>
              <a:rPr lang="en-US" sz="2000" dirty="0"/>
              <a:t>So, it is the process by which new classes called child class (or sub class or derived class) are created from existing class called Parent class (or base class).</a:t>
            </a:r>
          </a:p>
          <a:p>
            <a:pPr lvl="0"/>
            <a:r>
              <a:rPr lang="en-US" sz="2000" dirty="0"/>
              <a:t>The derived class has some or all the features of the base class.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AF41-D673-F54E-A7D7-E118B4D5C90F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ii) Ambiguity in Multiple inheritance: </a:t>
            </a:r>
            <a:r>
              <a:rPr lang="en-US" sz="2200" b="1" dirty="0">
                <a:solidFill>
                  <a:srgbClr val="0070C0"/>
                </a:solidFill>
              </a:rPr>
              <a:t>Resolved</a:t>
            </a: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8204C-8006-CE47-8DC5-99435C9BC53E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F83D53-BC66-4BBF-B4FA-3D5A8A274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937341"/>
            <a:ext cx="3608614" cy="3962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CADE2B-DDD7-4E62-855D-856E820B18A2}"/>
              </a:ext>
            </a:extLst>
          </p:cNvPr>
          <p:cNvSpPr/>
          <p:nvPr/>
        </p:nvSpPr>
        <p:spPr>
          <a:xfrm>
            <a:off x="4800600" y="4004589"/>
            <a:ext cx="2133600" cy="4404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53521CB-F64D-4F27-A3F4-6BCD332874A3}"/>
              </a:ext>
            </a:extLst>
          </p:cNvPr>
          <p:cNvPicPr/>
          <p:nvPr/>
        </p:nvPicPr>
        <p:blipFill rotWithShape="1">
          <a:blip r:embed="rId3"/>
          <a:srcRect l="1" t="17273" r="62277" b="28181"/>
          <a:stretch/>
        </p:blipFill>
        <p:spPr bwMode="auto">
          <a:xfrm>
            <a:off x="6142525" y="5035551"/>
            <a:ext cx="21336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3EE28F-4112-441F-A9B3-750AAE88B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941540"/>
            <a:ext cx="3810000" cy="53664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9B61B4-4241-4C79-AA17-FC8D00ECB5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8867" y="2921001"/>
            <a:ext cx="2133600" cy="2114551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680566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iii) Ambiguity in Multipath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889001"/>
            <a:ext cx="3362631" cy="4348161"/>
          </a:xfrm>
        </p:spPr>
        <p:txBody>
          <a:bodyPr>
            <a:normAutofit/>
          </a:bodyPr>
          <a:lstStyle/>
          <a:p>
            <a:r>
              <a:rPr lang="en-US" sz="1400" dirty="0"/>
              <a:t>Such ambiguity occurs when a derived class have two base classes and these two base classes again have one common super-base class.</a:t>
            </a:r>
          </a:p>
          <a:p>
            <a:r>
              <a:rPr lang="en-US" sz="1400" dirty="0"/>
              <a:t>In such case, the compiler is confused which path to follow while inheriting the state and behavior of the super-base class. </a:t>
            </a:r>
          </a:p>
          <a:p>
            <a:r>
              <a:rPr lang="en-US" sz="1400" dirty="0"/>
              <a:t>So, grand-child class inherits the properties of class grand-parent class for twice.</a:t>
            </a:r>
          </a:p>
          <a:p>
            <a:r>
              <a:rPr lang="en-US" sz="1400" dirty="0"/>
              <a:t>This case can be resolved by using the concept of  “Virtual Base class”.</a:t>
            </a:r>
          </a:p>
          <a:p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BCFA5-7F52-5A4C-94FE-ADCAE0BE259E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06744A7-82C1-4AAB-86F0-81DD2C13B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2485" y="1275152"/>
            <a:ext cx="1789278" cy="4918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AE9C0A-FFC4-408A-93BA-0887A7C6F00E}"/>
              </a:ext>
            </a:extLst>
          </p:cNvPr>
          <p:cNvSpPr txBox="1">
            <a:spLocks/>
          </p:cNvSpPr>
          <p:nvPr/>
        </p:nvSpPr>
        <p:spPr>
          <a:xfrm>
            <a:off x="6019800" y="906671"/>
            <a:ext cx="2220669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General form is:</a:t>
            </a:r>
          </a:p>
          <a:p>
            <a:endParaRPr lang="en-US" sz="9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44E451B-4842-46FC-9FFB-290EDA2623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125" y="3867946"/>
            <a:ext cx="2298674" cy="245628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B5F1C88-BB79-4D7A-A729-CF47769E8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125" y="909525"/>
            <a:ext cx="2185988" cy="246788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FAE9E24-6509-462B-B473-3D7A88DE4A34}"/>
              </a:ext>
            </a:extLst>
          </p:cNvPr>
          <p:cNvSpPr txBox="1">
            <a:spLocks/>
          </p:cNvSpPr>
          <p:nvPr/>
        </p:nvSpPr>
        <p:spPr>
          <a:xfrm>
            <a:off x="3771381" y="3480596"/>
            <a:ext cx="2096020" cy="50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After resolving,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891464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B4F2-D478-C948-AB34-5692716839EF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6861-AF73-4BF6-82A6-521C03BA71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737"/>
          <a:stretch/>
        </p:blipFill>
        <p:spPr>
          <a:xfrm>
            <a:off x="320132" y="909073"/>
            <a:ext cx="3032669" cy="54359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94DFD6-F769-43BB-AC60-745659B7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3669" y="926201"/>
            <a:ext cx="4003937" cy="5418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DDBF3E-14E9-43BA-82BC-D90F17AF4B3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t="28191" r="64488" b="35238"/>
          <a:stretch/>
        </p:blipFill>
        <p:spPr bwMode="auto">
          <a:xfrm>
            <a:off x="7086600" y="1498601"/>
            <a:ext cx="1752600" cy="614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E018C7-9B58-47D2-83DB-F3F8E208280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479" y="3638997"/>
            <a:ext cx="2530828" cy="2743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0070C0"/>
                </a:solidFill>
              </a:rPr>
              <a:t>iii) Ambiguity in Multipath inheritance: </a:t>
            </a:r>
            <a:r>
              <a:rPr lang="en-US" sz="2200" b="1" dirty="0">
                <a:solidFill>
                  <a:srgbClr val="0070C0"/>
                </a:solidFill>
              </a:rPr>
              <a:t>Resolved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6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4.8 Virtual Base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3657600" cy="4978400"/>
          </a:xfrm>
        </p:spPr>
        <p:txBody>
          <a:bodyPr>
            <a:normAutofit/>
          </a:bodyPr>
          <a:lstStyle/>
          <a:p>
            <a:r>
              <a:rPr lang="en-US" sz="1600" dirty="0"/>
              <a:t>In the diagram, all the Public and Protected members of Grand-parent are inherited in the child twice: </a:t>
            </a:r>
          </a:p>
          <a:p>
            <a:r>
              <a:rPr lang="en-US" sz="1600" dirty="0"/>
              <a:t>first via Parent1 and second via Parent2. </a:t>
            </a:r>
          </a:p>
          <a:p>
            <a:r>
              <a:rPr lang="en-US" sz="1600" dirty="0"/>
              <a:t>This means child would have duplicate set of members inherited from Grand-parent. </a:t>
            </a:r>
          </a:p>
          <a:p>
            <a:r>
              <a:rPr lang="en-US" sz="1600" dirty="0"/>
              <a:t>This introduces ambiguity(duplication) and should be avoided. </a:t>
            </a:r>
          </a:p>
          <a:p>
            <a:r>
              <a:rPr lang="en-US" sz="1600" dirty="0"/>
              <a:t>The duplication of inherited members due to their multipaths can be avoided by making common base class as virtual class. </a:t>
            </a:r>
          </a:p>
          <a:p>
            <a:r>
              <a:rPr lang="en-US" sz="1600" dirty="0"/>
              <a:t>Such class is called Virtual Base Class. </a:t>
            </a:r>
          </a:p>
          <a:p>
            <a:r>
              <a:rPr lang="en-US" sz="1600" dirty="0"/>
              <a:t>This helps us to inherit directly as shown in the broken line.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8D93-BE0D-7A40-8868-01E5B3679B09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9A06EE-6BAF-4FA4-B67A-EBD98D88E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952289"/>
            <a:ext cx="3262884" cy="5311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C75094-A23B-452B-9703-2DC38187D61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0" y="952288"/>
            <a:ext cx="2346960" cy="267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441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4.8 Virtual Base class : Sample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889002"/>
            <a:ext cx="8431161" cy="50799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000" b="1" dirty="0"/>
              <a:t>WAP to implement the below inheritance and resolve the ambiguity if it occurs.</a:t>
            </a:r>
            <a:endParaRPr lang="en-US" sz="2000" dirty="0"/>
          </a:p>
          <a:p>
            <a:pPr algn="just"/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57E84-4D32-C54F-858F-AF39CF1AB7D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C70B0C-40F1-4F44-9505-33BA2E207D80}"/>
              </a:ext>
            </a:extLst>
          </p:cNvPr>
          <p:cNvSpPr txBox="1">
            <a:spLocks/>
          </p:cNvSpPr>
          <p:nvPr/>
        </p:nvSpPr>
        <p:spPr>
          <a:xfrm>
            <a:off x="533400" y="1295401"/>
            <a:ext cx="8305800" cy="503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449E66-5F2C-4D0B-B517-B813CB6FE7A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 t="5140" r="3448" b="2018"/>
          <a:stretch/>
        </p:blipFill>
        <p:spPr>
          <a:xfrm>
            <a:off x="2590800" y="1295399"/>
            <a:ext cx="4267200" cy="50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388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4.8 Virtual Base class : Sample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DD24E-7465-054B-A118-F3776D49A9B0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C70B0C-40F1-4F44-9505-33BA2E207D80}"/>
              </a:ext>
            </a:extLst>
          </p:cNvPr>
          <p:cNvSpPr txBox="1">
            <a:spLocks/>
          </p:cNvSpPr>
          <p:nvPr/>
        </p:nvSpPr>
        <p:spPr>
          <a:xfrm>
            <a:off x="533400" y="1295401"/>
            <a:ext cx="8305800" cy="503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361CEC-13FE-4D1F-A514-1C548E84B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2" y="835923"/>
            <a:ext cx="2846439" cy="29927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A09FB7-A693-4C2A-84BB-0C0BD487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0" y="3892050"/>
            <a:ext cx="2848151" cy="24683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A97A3C-28BA-4610-A2A2-BB07C76B0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533" y="830221"/>
            <a:ext cx="3298583" cy="2700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BD476E-CF23-48DB-8C71-130EB8C7D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533" y="3632200"/>
            <a:ext cx="3270315" cy="20010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F308B2-6AAD-4E07-8B1A-280A887609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5200"/>
          <a:stretch/>
        </p:blipFill>
        <p:spPr>
          <a:xfrm>
            <a:off x="6741319" y="830222"/>
            <a:ext cx="1612456" cy="19891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2F23AA8-DF18-4E98-991E-C606678F81F0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7"/>
          <a:srcRect t="10212" r="45021" b="15953"/>
          <a:stretch/>
        </p:blipFill>
        <p:spPr bwMode="auto">
          <a:xfrm>
            <a:off x="6705472" y="3028337"/>
            <a:ext cx="2091941" cy="269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60697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4.9. Merits and Demerits of Inheritance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67044A3-B09F-476C-8FB0-9211D741A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039878"/>
              </p:ext>
            </p:extLst>
          </p:nvPr>
        </p:nvGraphicFramePr>
        <p:xfrm>
          <a:off x="990600" y="1092200"/>
          <a:ext cx="6629400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1466476876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87473588"/>
                    </a:ext>
                  </a:extLst>
                </a:gridCol>
              </a:tblGrid>
              <a:tr h="711200">
                <a:tc>
                  <a:txBody>
                    <a:bodyPr/>
                    <a:lstStyle/>
                    <a:p>
                      <a:r>
                        <a:rPr lang="en-US" sz="2400" dirty="0"/>
                        <a:t>Merits</a:t>
                      </a:r>
                    </a:p>
                  </a:txBody>
                  <a:tcPr marT="60960" marB="6096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Demerits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4085924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2400" dirty="0"/>
                        <a:t>Reusability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2400" dirty="0"/>
                        <a:t>Execution speed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2965992300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2"/>
                      </a:pPr>
                      <a:r>
                        <a:rPr lang="en-US" sz="2400" dirty="0"/>
                        <a:t>Code sharing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2"/>
                      </a:pPr>
                      <a:r>
                        <a:rPr lang="en-US" sz="2400" dirty="0"/>
                        <a:t>Program size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3322435488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3"/>
                      </a:pPr>
                      <a:r>
                        <a:rPr lang="en-US" sz="2400" dirty="0"/>
                        <a:t>Consistency of interface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3"/>
                      </a:pPr>
                      <a:r>
                        <a:rPr lang="en-US" sz="2400" dirty="0"/>
                        <a:t>Program complexity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3135292829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4"/>
                      </a:pPr>
                      <a:r>
                        <a:rPr lang="en-US" sz="2400" dirty="0"/>
                        <a:t>Construction of software components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283625148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5"/>
                      </a:pPr>
                      <a:r>
                        <a:rPr lang="en-US" sz="2400" dirty="0"/>
                        <a:t>Rapid prototyping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487268671"/>
                  </a:ext>
                </a:extLst>
              </a:tr>
              <a:tr h="71120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 startAt="6"/>
                      </a:pPr>
                      <a:r>
                        <a:rPr lang="en-US" sz="2400" dirty="0"/>
                        <a:t>Information hiding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302251302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E8C40-61DE-554E-B420-08A7650CB40A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42160717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4.10. Constructors and Destructors in Derived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3886200" cy="5237164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If the base class contains a zero-</a:t>
            </a:r>
            <a:r>
              <a:rPr lang="en-US" sz="1800" dirty="0" err="1"/>
              <a:t>argumented</a:t>
            </a:r>
            <a:r>
              <a:rPr lang="en-US" sz="1800" dirty="0"/>
              <a:t> constructor or no constructor, then the derived class does not require a constructor, </a:t>
            </a:r>
          </a:p>
          <a:p>
            <a:pPr lvl="0"/>
            <a:r>
              <a:rPr lang="en-US" sz="1800" dirty="0"/>
              <a:t>But if the base class contains a parameterized constructor, then it is essential for the derived class to have a constructor.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6ACFA-6991-7543-B1E0-F1C046D507C3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7D9B9A-46AE-4919-8E06-2B38C51E8BA9}"/>
              </a:ext>
            </a:extLst>
          </p:cNvPr>
          <p:cNvSpPr txBox="1">
            <a:spLocks/>
          </p:cNvSpPr>
          <p:nvPr/>
        </p:nvSpPr>
        <p:spPr>
          <a:xfrm>
            <a:off x="4267200" y="889001"/>
            <a:ext cx="3886200" cy="523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sz="2000" b="1" dirty="0"/>
              <a:t>How invoked?</a:t>
            </a:r>
          </a:p>
          <a:p>
            <a:pPr lvl="0"/>
            <a:r>
              <a:rPr lang="en-US" sz="2000" dirty="0"/>
              <a:t>Firstly, the constructor in the Base class is executed and then that of the Derived class. </a:t>
            </a:r>
          </a:p>
          <a:p>
            <a:pPr lvl="1"/>
            <a:r>
              <a:rPr lang="en-US" sz="1600" dirty="0"/>
              <a:t>The derived class constructor passes arguments to the base class constructor.</a:t>
            </a:r>
          </a:p>
          <a:p>
            <a:pPr lvl="0"/>
            <a:r>
              <a:rPr lang="en-US" sz="2000" dirty="0"/>
              <a:t>Destructors are executed in reverse order of constructor execution. </a:t>
            </a:r>
          </a:p>
          <a:p>
            <a:pPr lvl="1"/>
            <a:r>
              <a:rPr lang="en-US" sz="1600" dirty="0"/>
              <a:t>The destructor in the derived class is executed first and then that of the base class.</a:t>
            </a:r>
          </a:p>
        </p:txBody>
      </p:sp>
    </p:spTree>
    <p:extLst>
      <p:ext uri="{BB962C8B-B14F-4D97-AF65-F5344CB8AC3E}">
        <p14:creationId xmlns:p14="http://schemas.microsoft.com/office/powerpoint/2010/main" val="31954850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</a:rPr>
              <a:t>4.10. Constructors and Destructors in Derived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7772400" cy="5237164"/>
          </a:xfrm>
        </p:spPr>
        <p:txBody>
          <a:bodyPr>
            <a:normAutofit/>
          </a:bodyPr>
          <a:lstStyle/>
          <a:p>
            <a:r>
              <a:rPr lang="en-US" sz="2400" dirty="0"/>
              <a:t>Syntax for Derived class constructor</a:t>
            </a:r>
          </a:p>
          <a:p>
            <a:pPr marL="457200" lvl="1" indent="0">
              <a:buNone/>
            </a:pPr>
            <a:r>
              <a:rPr lang="en-US" sz="2000" dirty="0"/>
              <a:t>	Constructor(parameters): Base class(parameters)</a:t>
            </a:r>
          </a:p>
          <a:p>
            <a:r>
              <a:rPr lang="en-US" sz="2400" dirty="0" err="1"/>
              <a:t>Eg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	Rectangle( int j): Polygon(j)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7C15-C0F2-9140-B8F0-E1EB21AEDC34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7D9B9A-46AE-4919-8E06-2B38C51E8BA9}"/>
              </a:ext>
            </a:extLst>
          </p:cNvPr>
          <p:cNvSpPr txBox="1">
            <a:spLocks/>
          </p:cNvSpPr>
          <p:nvPr/>
        </p:nvSpPr>
        <p:spPr>
          <a:xfrm>
            <a:off x="4267200" y="889001"/>
            <a:ext cx="3886200" cy="523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C459D-721F-47E8-AADA-2096D1500DA3}"/>
              </a:ext>
            </a:extLst>
          </p:cNvPr>
          <p:cNvSpPr/>
          <p:nvPr/>
        </p:nvSpPr>
        <p:spPr>
          <a:xfrm>
            <a:off x="1219200" y="1295400"/>
            <a:ext cx="5486400" cy="6143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0EF6F9-D211-49AC-AD3A-BAE80F265D23}"/>
              </a:ext>
            </a:extLst>
          </p:cNvPr>
          <p:cNvSpPr/>
          <p:nvPr/>
        </p:nvSpPr>
        <p:spPr>
          <a:xfrm>
            <a:off x="1219200" y="2052639"/>
            <a:ext cx="5486400" cy="614361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82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458200" cy="61436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Sample program 1: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Case 1 (derived class constructor not required 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BAD8D7-9443-44AD-9014-D4EF22492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0897"/>
          <a:stretch/>
        </p:blipFill>
        <p:spPr>
          <a:xfrm>
            <a:off x="448027" y="1101179"/>
            <a:ext cx="4383689" cy="52234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46B43-5EB0-964D-BF0F-D1F14ED90DC3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7D9B9A-46AE-4919-8E06-2B38C51E8BA9}"/>
              </a:ext>
            </a:extLst>
          </p:cNvPr>
          <p:cNvSpPr txBox="1">
            <a:spLocks/>
          </p:cNvSpPr>
          <p:nvPr/>
        </p:nvSpPr>
        <p:spPr>
          <a:xfrm>
            <a:off x="4267200" y="889001"/>
            <a:ext cx="3886200" cy="523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33BA40-9F50-4FCC-91CE-21FCBB113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9722" r="32850"/>
          <a:stretch/>
        </p:blipFill>
        <p:spPr>
          <a:xfrm>
            <a:off x="4995926" y="1123951"/>
            <a:ext cx="3057172" cy="13906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0360B5-C7A5-4E43-BBB8-54BCB204BB1B}"/>
              </a:ext>
            </a:extLst>
          </p:cNvPr>
          <p:cNvPicPr/>
          <p:nvPr/>
        </p:nvPicPr>
        <p:blipFill rotWithShape="1">
          <a:blip r:embed="rId3"/>
          <a:srcRect t="19381" r="39354" b="34346"/>
          <a:stretch/>
        </p:blipFill>
        <p:spPr bwMode="auto">
          <a:xfrm>
            <a:off x="4978721" y="2590800"/>
            <a:ext cx="239547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AFDC7647-C392-40FB-966C-35544D71C440}"/>
              </a:ext>
            </a:extLst>
          </p:cNvPr>
          <p:cNvSpPr txBox="1">
            <a:spLocks/>
          </p:cNvSpPr>
          <p:nvPr/>
        </p:nvSpPr>
        <p:spPr>
          <a:xfrm>
            <a:off x="339936" y="685800"/>
            <a:ext cx="8540329" cy="614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/>
              <a:t>WAP to show that derived class constructor is not required  if the base class has no arguments in its constructor.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664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Base class and Derived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889001"/>
            <a:ext cx="5638799" cy="5237164"/>
          </a:xfrm>
        </p:spPr>
        <p:txBody>
          <a:bodyPr>
            <a:normAutofit/>
          </a:bodyPr>
          <a:lstStyle/>
          <a:p>
            <a:r>
              <a:rPr lang="en-US" sz="2000" dirty="0"/>
              <a:t>The existing class from which another class is derived is known as the base class, </a:t>
            </a:r>
          </a:p>
          <a:p>
            <a:r>
              <a:rPr lang="en-US" sz="2000" dirty="0"/>
              <a:t>and the newly created class is called its derived class.</a:t>
            </a:r>
          </a:p>
          <a:p>
            <a:r>
              <a:rPr lang="en-US" sz="2000" dirty="0"/>
              <a:t>The  derived class can inherit all or some properties Base class.</a:t>
            </a:r>
          </a:p>
          <a:p>
            <a:r>
              <a:rPr lang="en-US" sz="2000" dirty="0"/>
              <a:t>Base class aka super/parent class</a:t>
            </a:r>
          </a:p>
          <a:p>
            <a:r>
              <a:rPr lang="en-US" sz="2000" dirty="0"/>
              <a:t>Derived class aka child/sub class</a:t>
            </a:r>
          </a:p>
          <a:p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48FC8-AF24-994E-BE94-8777D0D51946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FBEFA76-0909-45B1-B885-2DCC25F13583}"/>
              </a:ext>
            </a:extLst>
          </p:cNvPr>
          <p:cNvSpPr/>
          <p:nvPr/>
        </p:nvSpPr>
        <p:spPr>
          <a:xfrm>
            <a:off x="6553200" y="1397000"/>
            <a:ext cx="21336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Base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CF4AB-99BA-4B59-BE86-7EA4DB11B75B}"/>
              </a:ext>
            </a:extLst>
          </p:cNvPr>
          <p:cNvSpPr/>
          <p:nvPr/>
        </p:nvSpPr>
        <p:spPr>
          <a:xfrm>
            <a:off x="6553200" y="4038600"/>
            <a:ext cx="2133600" cy="172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Child Class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3A5518-1DA5-4EE6-A8C4-BEABCA1B3259}"/>
              </a:ext>
            </a:extLst>
          </p:cNvPr>
          <p:cNvCxnSpPr/>
          <p:nvPr/>
        </p:nvCxnSpPr>
        <p:spPr>
          <a:xfrm flipV="1">
            <a:off x="7620000" y="3124200"/>
            <a:ext cx="0" cy="9144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996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Sample program 2: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Case 2 (derived class constructor required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E8AD-B084-DA44-A650-2C316FB0CDB6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7D9B9A-46AE-4919-8E06-2B38C51E8BA9}"/>
              </a:ext>
            </a:extLst>
          </p:cNvPr>
          <p:cNvSpPr txBox="1">
            <a:spLocks/>
          </p:cNvSpPr>
          <p:nvPr/>
        </p:nvSpPr>
        <p:spPr>
          <a:xfrm>
            <a:off x="4267200" y="889001"/>
            <a:ext cx="3886200" cy="523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DC7647-C392-40FB-966C-35544D71C440}"/>
              </a:ext>
            </a:extLst>
          </p:cNvPr>
          <p:cNvSpPr txBox="1">
            <a:spLocks/>
          </p:cNvSpPr>
          <p:nvPr/>
        </p:nvSpPr>
        <p:spPr>
          <a:xfrm>
            <a:off x="381001" y="993698"/>
            <a:ext cx="8540329" cy="614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/>
              <a:t>WAP to show that derived class constructor is required  if the base class has arguments in its constructor.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5F9C3E-43DB-4F3F-9577-9AE14A8D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84" y="1577473"/>
            <a:ext cx="4021635" cy="3579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6533B1-5CF6-4B9F-8CE2-18BAB4463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165" y="1577473"/>
            <a:ext cx="4627438" cy="3579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BD7265FD-20DF-4729-AB9C-6E29160ECB8E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4"/>
          <a:srcRect t="14132" r="38349" b="23967"/>
          <a:stretch/>
        </p:blipFill>
        <p:spPr bwMode="auto">
          <a:xfrm>
            <a:off x="7010643" y="5192775"/>
            <a:ext cx="2022960" cy="116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D5E9BF-79A3-4306-9025-824B56FE72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165" y="5192775"/>
            <a:ext cx="2257676" cy="1005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21412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Sample program 3: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Case 2 (derived class constructor required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689CA-48D3-5F4C-B1FB-1135D7497E2E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7D9B9A-46AE-4919-8E06-2B38C51E8BA9}"/>
              </a:ext>
            </a:extLst>
          </p:cNvPr>
          <p:cNvSpPr txBox="1">
            <a:spLocks/>
          </p:cNvSpPr>
          <p:nvPr/>
        </p:nvSpPr>
        <p:spPr>
          <a:xfrm>
            <a:off x="4267200" y="889001"/>
            <a:ext cx="3886200" cy="523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DC7647-C392-40FB-966C-35544D71C440}"/>
              </a:ext>
            </a:extLst>
          </p:cNvPr>
          <p:cNvSpPr txBox="1">
            <a:spLocks/>
          </p:cNvSpPr>
          <p:nvPr/>
        </p:nvSpPr>
        <p:spPr>
          <a:xfrm>
            <a:off x="339936" y="889001"/>
            <a:ext cx="8540329" cy="614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/>
              <a:t>WAP to show that derived class constructor is required if the base class has arguments in its constructor.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A949EF-8001-428F-B0D6-B0989DD9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4" y="1571588"/>
            <a:ext cx="4150586" cy="2383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9CF4F3-58BA-43EF-9856-AC40967A0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40" y="3992659"/>
            <a:ext cx="5486400" cy="24226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6B9F2D-ED91-431A-B97B-998F95C5B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05" y="1571589"/>
            <a:ext cx="2762653" cy="12191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4B3CA006-F194-4740-8835-525E8BC0A56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5"/>
          <a:srcRect t="23315" r="65166" b="38386"/>
          <a:stretch/>
        </p:blipFill>
        <p:spPr bwMode="auto">
          <a:xfrm>
            <a:off x="5894793" y="2934522"/>
            <a:ext cx="2100263" cy="914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68816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68036D9-CFC5-4C5C-80FA-A22529EFF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9" y="1397001"/>
            <a:ext cx="5333521" cy="51299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rgbClr val="FF0000"/>
                </a:solidFill>
              </a:rPr>
              <a:t>Sample program 4: 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>Case 2 (derived class constructor required 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D1D1B-6559-E843-89E6-619F6950C45E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7D9B9A-46AE-4919-8E06-2B38C51E8BA9}"/>
              </a:ext>
            </a:extLst>
          </p:cNvPr>
          <p:cNvSpPr txBox="1">
            <a:spLocks/>
          </p:cNvSpPr>
          <p:nvPr/>
        </p:nvSpPr>
        <p:spPr>
          <a:xfrm>
            <a:off x="4267200" y="889001"/>
            <a:ext cx="3886200" cy="5237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endParaRPr lang="en-US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FDC7647-C392-40FB-966C-35544D71C440}"/>
              </a:ext>
            </a:extLst>
          </p:cNvPr>
          <p:cNvSpPr txBox="1">
            <a:spLocks/>
          </p:cNvSpPr>
          <p:nvPr/>
        </p:nvSpPr>
        <p:spPr>
          <a:xfrm>
            <a:off x="339936" y="889001"/>
            <a:ext cx="8540329" cy="6143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b="1" dirty="0"/>
              <a:t>WAP to show that derived class constructor is required if the base class has arguments in its constructor.</a:t>
            </a:r>
            <a:endParaRPr lang="en-US" sz="14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5E3300D-0F8D-4653-97D7-49942D358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374558" y="1397000"/>
            <a:ext cx="3769442" cy="36517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4AF1DD9-55E3-416F-8F40-C443A7797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264" y="5121491"/>
            <a:ext cx="2286000" cy="10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83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4.11. IS-A rule and HAS-A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r>
              <a:rPr lang="en-US" sz="2000" dirty="0"/>
              <a:t>Two ways of code reuse:</a:t>
            </a:r>
          </a:p>
          <a:p>
            <a:pPr lvl="1"/>
            <a:r>
              <a:rPr lang="en-US" sz="2000" dirty="0"/>
              <a:t>Inheritance (IS-A rule)</a:t>
            </a:r>
          </a:p>
          <a:p>
            <a:pPr lvl="2"/>
            <a:r>
              <a:rPr lang="en-US" sz="1600" dirty="0"/>
              <a:t>Maruti is a car.</a:t>
            </a:r>
          </a:p>
          <a:p>
            <a:pPr lvl="1"/>
            <a:r>
              <a:rPr lang="en-US" sz="2000" dirty="0"/>
              <a:t>Composition (HAS-A rule)</a:t>
            </a:r>
          </a:p>
          <a:p>
            <a:pPr lvl="2"/>
            <a:r>
              <a:rPr lang="en-US" sz="1600" dirty="0"/>
              <a:t>Maruti has engine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0B98B-33FD-024D-B3B3-0DCC6102AD59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car class">
            <a:extLst>
              <a:ext uri="{FF2B5EF4-FFF2-40B4-BE49-F238E27FC236}">
                <a16:creationId xmlns:a16="http://schemas.microsoft.com/office/drawing/2014/main" id="{F4401A1A-61D5-4DB5-A75D-4CBEA852695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29200" y="889000"/>
            <a:ext cx="3581400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475529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IS-A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889001"/>
            <a:ext cx="5804535" cy="5237164"/>
          </a:xfrm>
        </p:spPr>
        <p:txBody>
          <a:bodyPr>
            <a:normAutofit/>
          </a:bodyPr>
          <a:lstStyle/>
          <a:p>
            <a:r>
              <a:rPr lang="en-US" sz="1800" dirty="0"/>
              <a:t>As shown above, </a:t>
            </a:r>
            <a:r>
              <a:rPr lang="en-US" sz="1800" b="1" i="1" dirty="0"/>
              <a:t>Car</a:t>
            </a:r>
            <a:r>
              <a:rPr lang="en-US" sz="1800" dirty="0"/>
              <a:t>  class has a couple of instance variable and few methods. </a:t>
            </a:r>
            <a:r>
              <a:rPr lang="en-US" sz="1800" b="1" i="1" dirty="0"/>
              <a:t>Maruti</a:t>
            </a:r>
            <a:r>
              <a:rPr lang="en-US" sz="1800" dirty="0"/>
              <a:t> is a specific type of Car which inherits </a:t>
            </a:r>
            <a:r>
              <a:rPr lang="en-US" sz="1800" b="1" i="1" dirty="0"/>
              <a:t>Car</a:t>
            </a:r>
            <a:r>
              <a:rPr lang="en-US" sz="1800" dirty="0"/>
              <a:t>  class means Maruti IS-A Car.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05BE6-EA06-5248-B2B1-3EDBA491A08A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car class">
            <a:extLst>
              <a:ext uri="{FF2B5EF4-FFF2-40B4-BE49-F238E27FC236}">
                <a16:creationId xmlns:a16="http://schemas.microsoft.com/office/drawing/2014/main" id="{8E0C58EA-1091-41B7-9663-3BB1DE4B734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5536" y="262348"/>
            <a:ext cx="2653665" cy="196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DFAD61-F550-484B-8AAD-93D2829D5C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486697" y="2475833"/>
            <a:ext cx="4299508" cy="3584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EED250-9BB5-4B68-9C42-289DDBE33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474" r="9262"/>
          <a:stretch/>
        </p:blipFill>
        <p:spPr>
          <a:xfrm>
            <a:off x="4891902" y="2493040"/>
            <a:ext cx="3938636" cy="3584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7030700-6986-4C3C-8F0D-AE5156D62263}"/>
              </a:ext>
            </a:extLst>
          </p:cNvPr>
          <p:cNvPicPr/>
          <p:nvPr/>
        </p:nvPicPr>
        <p:blipFill rotWithShape="1">
          <a:blip r:embed="rId4"/>
          <a:srcRect l="-154" t="14532" r="47360" b="20444"/>
          <a:stretch/>
        </p:blipFill>
        <p:spPr bwMode="auto">
          <a:xfrm>
            <a:off x="6858000" y="4546600"/>
            <a:ext cx="1981200" cy="1304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392120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HAS-A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889001"/>
            <a:ext cx="5804535" cy="5237164"/>
          </a:xfrm>
        </p:spPr>
        <p:txBody>
          <a:bodyPr>
            <a:normAutofit/>
          </a:bodyPr>
          <a:lstStyle/>
          <a:p>
            <a:r>
              <a:rPr lang="en-US" sz="1600" dirty="0"/>
              <a:t>Maruti class uses Car object’s </a:t>
            </a:r>
            <a:r>
              <a:rPr lang="en-US" sz="1600" dirty="0" err="1"/>
              <a:t>getInfo</a:t>
            </a:r>
            <a:r>
              <a:rPr lang="en-US" sz="1600" dirty="0"/>
              <a:t>() method via composition. We can say that Maruti class HAS-A color and </a:t>
            </a:r>
            <a:r>
              <a:rPr lang="en-US" sz="1600" dirty="0" err="1"/>
              <a:t>maxSpeed</a:t>
            </a:r>
            <a:r>
              <a:rPr lang="en-US" sz="16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A958A-8853-484D-B421-3CBF4EF24547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car class">
            <a:extLst>
              <a:ext uri="{FF2B5EF4-FFF2-40B4-BE49-F238E27FC236}">
                <a16:creationId xmlns:a16="http://schemas.microsoft.com/office/drawing/2014/main" id="{8E0C58EA-1091-41B7-9663-3BB1DE4B734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85536" y="262348"/>
            <a:ext cx="2653665" cy="1962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62A011-6E8E-4B56-AED3-8F93770129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486"/>
          <a:stretch/>
        </p:blipFill>
        <p:spPr>
          <a:xfrm>
            <a:off x="457201" y="1664493"/>
            <a:ext cx="4316675" cy="4691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9352CA-42CB-46A9-9E9F-A1FE856DFD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3704"/>
          <a:stretch/>
        </p:blipFill>
        <p:spPr>
          <a:xfrm>
            <a:off x="4876801" y="2354304"/>
            <a:ext cx="3726469" cy="22787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06595B-12DF-4EA6-B116-F65E5647DCBE}"/>
              </a:ext>
            </a:extLst>
          </p:cNvPr>
          <p:cNvPicPr/>
          <p:nvPr/>
        </p:nvPicPr>
        <p:blipFill rotWithShape="1">
          <a:blip r:embed="rId4"/>
          <a:srcRect t="13478" r="50000" b="23913"/>
          <a:stretch/>
        </p:blipFill>
        <p:spPr bwMode="auto">
          <a:xfrm>
            <a:off x="4879572" y="4637841"/>
            <a:ext cx="2283228" cy="1718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0207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4.12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r>
              <a:rPr lang="en-US" sz="2000" dirty="0"/>
              <a:t>In composition, we simply create objects of our existing class inside a new class. </a:t>
            </a:r>
          </a:p>
          <a:p>
            <a:r>
              <a:rPr lang="en-US" sz="2000" dirty="0"/>
              <a:t>And this is called composition because the new class is composed of objects of existing classes.</a:t>
            </a:r>
          </a:p>
          <a:p>
            <a:r>
              <a:rPr lang="en-US" sz="2000" dirty="0"/>
              <a:t> This technique of including user defined </a:t>
            </a:r>
            <a:r>
              <a:rPr lang="en-US" sz="2000"/>
              <a:t>object as </a:t>
            </a:r>
            <a:r>
              <a:rPr lang="en-US" sz="2000" dirty="0"/>
              <a:t>a part of newly defined object is called composition.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9E4C6-2AA6-D44C-AB41-494C9B393212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25938511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4.12 Composition : Sample Program 1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977F851-6231-4399-B23A-B67134C26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294" y="889001"/>
            <a:ext cx="3045816" cy="32849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DA06B-624B-1A41-9511-161B3AB978FE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F6B5C6-F0B5-4384-963A-E03BEDF0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04" y="889000"/>
            <a:ext cx="3382297" cy="53723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3F7A5-6BB0-4B42-B7AB-B0B720FD0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374" y="4403477"/>
            <a:ext cx="2437306" cy="16078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6BCD69-BE1F-4424-B300-3FB5FEA713B3}"/>
              </a:ext>
            </a:extLst>
          </p:cNvPr>
          <p:cNvPicPr/>
          <p:nvPr/>
        </p:nvPicPr>
        <p:blipFill rotWithShape="1">
          <a:blip r:embed="rId5"/>
          <a:srcRect t="17033" r="67710" b="36813"/>
          <a:stretch/>
        </p:blipFill>
        <p:spPr bwMode="auto">
          <a:xfrm>
            <a:off x="6503495" y="4343401"/>
            <a:ext cx="1963103" cy="138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1407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4.12 Composition : Sample Program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00998-B498-0348-AD51-C48D2E9970B1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0F08C5-B09A-4C78-98FC-641EF360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55" y="934721"/>
            <a:ext cx="3019083" cy="49228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5A5CC1-36CD-41E8-83A1-958ED2481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049" y="957666"/>
            <a:ext cx="3161024" cy="3546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74BCAE-822C-4203-9C8D-96FC1E1EE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888" y="980440"/>
            <a:ext cx="2915127" cy="30222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0396CE-9DD6-4CF7-9631-A0CE5CC28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887" y="4094168"/>
            <a:ext cx="2255044" cy="1668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5B987F4-9978-491D-A024-68C4B399ACB6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6"/>
          <a:srcRect t="15413" r="67419" b="29554"/>
          <a:stretch/>
        </p:blipFill>
        <p:spPr>
          <a:xfrm>
            <a:off x="5957888" y="5828862"/>
            <a:ext cx="1343025" cy="10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226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4.14 Principle of substitutability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Autofit/>
          </a:bodyPr>
          <a:lstStyle/>
          <a:p>
            <a:r>
              <a:rPr lang="en-US" sz="1800" dirty="0"/>
              <a:t>Substitutability means the feature of a program in which certain things can be substituted in other section or part of a program without changing the effect.</a:t>
            </a:r>
          </a:p>
          <a:p>
            <a:r>
              <a:rPr lang="en-US" sz="1800" dirty="0"/>
              <a:t>Principle of Substitutability states that:</a:t>
            </a:r>
          </a:p>
          <a:p>
            <a:pPr marL="457200" lvl="1" indent="0" algn="just">
              <a:buNone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</a:rPr>
              <a:t>In a computer program, if B is a subtype of A, then objects of type A may be replaced with objects of type B without altering any of the desirable properties of the program. It means an object of type A may be substituted with any object of a subtype B.</a:t>
            </a:r>
            <a:endParaRPr lang="en-US" sz="18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9AD3E-DAE8-634F-9048-4EF33998C3EC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7964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Why need of inheritance?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022601"/>
            <a:ext cx="4191000" cy="3103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Problems:</a:t>
            </a:r>
          </a:p>
          <a:p>
            <a:r>
              <a:rPr lang="en-US" sz="2000" dirty="0"/>
              <a:t>Three separate classes</a:t>
            </a:r>
          </a:p>
          <a:p>
            <a:r>
              <a:rPr lang="en-US" sz="2000" dirty="0"/>
              <a:t>Functions() repeated for all classes</a:t>
            </a:r>
          </a:p>
          <a:p>
            <a:r>
              <a:rPr lang="en-US" sz="2000" dirty="0"/>
              <a:t>Longer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C763-38A2-5242-B223-78FEA9C6C9A5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inheritance.png (879Ã267)">
            <a:extLst>
              <a:ext uri="{FF2B5EF4-FFF2-40B4-BE49-F238E27FC236}">
                <a16:creationId xmlns:a16="http://schemas.microsoft.com/office/drawing/2014/main" id="{1B1ACC36-D17C-4D25-9267-B8DBA213835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2252" y="982815"/>
            <a:ext cx="3726180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inheritance2.png (942Ã409)">
            <a:extLst>
              <a:ext uri="{FF2B5EF4-FFF2-40B4-BE49-F238E27FC236}">
                <a16:creationId xmlns:a16="http://schemas.microsoft.com/office/drawing/2014/main" id="{C89CE152-511F-429C-B6B3-D08F67FDA0B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4100" y="3530600"/>
            <a:ext cx="3898900" cy="2357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79BAA3-CE88-4F03-897D-C31ABC067591}"/>
              </a:ext>
            </a:extLst>
          </p:cNvPr>
          <p:cNvSpPr txBox="1">
            <a:spLocks/>
          </p:cNvSpPr>
          <p:nvPr/>
        </p:nvSpPr>
        <p:spPr>
          <a:xfrm>
            <a:off x="4610100" y="982815"/>
            <a:ext cx="4191000" cy="3103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000" b="1" dirty="0"/>
              <a:t>Solution:</a:t>
            </a:r>
          </a:p>
          <a:p>
            <a:r>
              <a:rPr lang="en-US" sz="2000" dirty="0"/>
              <a:t>Create a Base class</a:t>
            </a:r>
          </a:p>
          <a:p>
            <a:r>
              <a:rPr lang="en-US" sz="2000" dirty="0"/>
              <a:t>Encapsulate all the functions in that class.</a:t>
            </a:r>
          </a:p>
          <a:p>
            <a:r>
              <a:rPr lang="en-US" sz="2000" dirty="0"/>
              <a:t>Create three child class</a:t>
            </a:r>
          </a:p>
        </p:txBody>
      </p:sp>
    </p:spTree>
    <p:extLst>
      <p:ext uri="{BB962C8B-B14F-4D97-AF65-F5344CB8AC3E}">
        <p14:creationId xmlns:p14="http://schemas.microsoft.com/office/powerpoint/2010/main" val="1878819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Sub-class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153400" cy="523716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Subclass refers to the class which is derived from its parent class. Such as:</a:t>
            </a:r>
          </a:p>
          <a:p>
            <a:pPr marL="800100" lvl="2" indent="0">
              <a:buNone/>
            </a:pPr>
            <a:r>
              <a:rPr lang="en-US" dirty="0"/>
              <a:t>Class A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	……………………..</a:t>
            </a:r>
          </a:p>
          <a:p>
            <a:pPr marL="800100" lvl="2" indent="0">
              <a:buNone/>
            </a:pPr>
            <a:r>
              <a:rPr lang="en-US" dirty="0"/>
              <a:t>};</a:t>
            </a:r>
          </a:p>
          <a:p>
            <a:pPr marL="800100" lvl="2" indent="0">
              <a:buNone/>
            </a:pPr>
            <a:r>
              <a:rPr lang="en-US" dirty="0"/>
              <a:t>Class B : public A</a:t>
            </a:r>
          </a:p>
          <a:p>
            <a:pPr marL="800100" lvl="2" indent="0">
              <a:buNone/>
            </a:pPr>
            <a:r>
              <a:rPr lang="en-US" dirty="0"/>
              <a:t>{</a:t>
            </a:r>
          </a:p>
          <a:p>
            <a:pPr marL="800100" lvl="2" indent="0">
              <a:buNone/>
            </a:pPr>
            <a:r>
              <a:rPr lang="en-US" dirty="0"/>
              <a:t>	……………………….</a:t>
            </a:r>
          </a:p>
          <a:p>
            <a:pPr marL="800100" lvl="2" indent="0">
              <a:buNone/>
            </a:pPr>
            <a:r>
              <a:rPr lang="en-US" dirty="0"/>
              <a:t>};</a:t>
            </a:r>
          </a:p>
          <a:p>
            <a:r>
              <a:rPr lang="en-US" dirty="0"/>
              <a:t>Here, class B is a subclass of class A. </a:t>
            </a:r>
          </a:p>
          <a:p>
            <a:r>
              <a:rPr lang="en-US" dirty="0"/>
              <a:t>However, it does not follow the principle of substitutability. </a:t>
            </a:r>
          </a:p>
          <a:p>
            <a:r>
              <a:rPr lang="en-US" dirty="0"/>
              <a:t>Simply, the base class cannot be replaced by its subclass.  </a:t>
            </a:r>
          </a:p>
          <a:p>
            <a:r>
              <a:rPr lang="en-US" dirty="0"/>
              <a:t>Here, class B specializes class A to a particular use, by reusing some of its behavior and perhaps overriding parts.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a subclass is a class that inherits from a superclass and extends or modifies its behavior.</a:t>
            </a:r>
            <a:endParaRPr lang="en-US" sz="1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26B5-B989-0B41-A734-3293A4F77A75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24931818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Sub-type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0"/>
            <a:ext cx="8153400" cy="583247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Subtype refers to the class which follows </a:t>
            </a:r>
            <a:r>
              <a:rPr lang="en-US" sz="2000" dirty="0" err="1"/>
              <a:t>Liskov’s</a:t>
            </a:r>
            <a:r>
              <a:rPr lang="en-US" sz="2000" dirty="0"/>
              <a:t> substitution principle. </a:t>
            </a:r>
          </a:p>
          <a:p>
            <a:r>
              <a:rPr lang="en-US" sz="2000" dirty="0"/>
              <a:t>These types of subtypes can replace the parent class without making any errors. </a:t>
            </a:r>
          </a:p>
          <a:p>
            <a:r>
              <a:rPr lang="en-US" sz="2000" dirty="0"/>
              <a:t>A subtype </a:t>
            </a:r>
            <a:r>
              <a:rPr lang="en-US" sz="2000" i="1" dirty="0"/>
              <a:t>inherits</a:t>
            </a:r>
            <a:r>
              <a:rPr lang="en-US" sz="2000" dirty="0"/>
              <a:t> all features from its supertypes.</a:t>
            </a:r>
          </a:p>
          <a:p>
            <a:pPr marL="800100" lvl="2" indent="0">
              <a:buNone/>
            </a:pPr>
            <a:r>
              <a:rPr lang="en-US" sz="1700" dirty="0"/>
              <a:t>Class A</a:t>
            </a:r>
          </a:p>
          <a:p>
            <a:pPr marL="800100" lvl="2" indent="0">
              <a:buNone/>
            </a:pPr>
            <a:r>
              <a:rPr lang="en-US" sz="1700" dirty="0"/>
              <a:t>{</a:t>
            </a:r>
          </a:p>
          <a:p>
            <a:pPr marL="800100" lvl="2" indent="0">
              <a:buNone/>
            </a:pPr>
            <a:r>
              <a:rPr lang="en-US" sz="1700" dirty="0"/>
              <a:t>	……………………..</a:t>
            </a:r>
          </a:p>
          <a:p>
            <a:pPr marL="800100" lvl="2" indent="0">
              <a:buNone/>
            </a:pPr>
            <a:r>
              <a:rPr lang="en-US" sz="1700" dirty="0"/>
              <a:t>};</a:t>
            </a:r>
          </a:p>
          <a:p>
            <a:pPr marL="800100" lvl="2" indent="0">
              <a:buNone/>
            </a:pPr>
            <a:r>
              <a:rPr lang="en-US" sz="1700" dirty="0"/>
              <a:t>Class B : public A</a:t>
            </a:r>
          </a:p>
          <a:p>
            <a:pPr marL="800100" lvl="2" indent="0">
              <a:buNone/>
            </a:pPr>
            <a:r>
              <a:rPr lang="en-US" sz="1700" dirty="0"/>
              <a:t>{</a:t>
            </a:r>
          </a:p>
          <a:p>
            <a:pPr marL="800100" lvl="2" indent="0">
              <a:buNone/>
            </a:pPr>
            <a:r>
              <a:rPr lang="en-US" sz="1700" dirty="0"/>
              <a:t>	……………………….</a:t>
            </a:r>
          </a:p>
          <a:p>
            <a:pPr marL="800100" lvl="2" indent="0">
              <a:buNone/>
            </a:pPr>
            <a:r>
              <a:rPr lang="en-US" sz="1700" dirty="0"/>
              <a:t>};</a:t>
            </a:r>
          </a:p>
          <a:p>
            <a:r>
              <a:rPr lang="en-US" sz="2000" dirty="0"/>
              <a:t>Here, Subtyping means writing a class B which conforms to A’s interface, as well as possibly adding some new methods of its own.</a:t>
            </a:r>
          </a:p>
          <a:p>
            <a:r>
              <a:rPr lang="en-US" sz="2000" dirty="0"/>
              <a:t>As per </a:t>
            </a:r>
            <a:r>
              <a:rPr lang="en-US" sz="2000" dirty="0" err="1"/>
              <a:t>Liskov,s</a:t>
            </a:r>
            <a:r>
              <a:rPr lang="en-US" sz="2000" dirty="0"/>
              <a:t> substitution principle, we can supply B in any context where an A is expected.</a:t>
            </a:r>
          </a:p>
          <a:p>
            <a:r>
              <a:rPr lang="en-US" sz="2000" b="0" i="0" u="none" strike="noStrike" dirty="0">
                <a:solidFill>
                  <a:srgbClr val="374151"/>
                </a:solidFill>
                <a:effectLst/>
              </a:rPr>
              <a:t>a subtype is a type that is derived from a supertype and can be substituted for the supertype.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412C4-67CA-7E42-8423-B131413024F5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26616328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CFE0-E0E3-91F9-407D-EC2A64C70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P" b="1" dirty="0">
                <a:solidFill>
                  <a:srgbClr val="FF0000"/>
                </a:solidFill>
              </a:rPr>
              <a:t>Software Reusability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30D0C-98A0-669F-993D-347C2D4E4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Software reusability refers to the ability to reuse existing code components in new applications.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Object-Oriented Programming (OOP) provides powerful mechanisms to enhance software reusability.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By embracing tools for achieving software reusability, developers can save time, improve code quality, and enhance maintainability</a:t>
            </a:r>
          </a:p>
          <a:p>
            <a:pPr marL="0" indent="0">
              <a:buNone/>
            </a:pPr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63A4-9320-BA06-6C66-DF3C2584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98AA-EA45-A541-9C54-2E01326D1B1C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D3297-3E57-C3F3-CCA8-30D492CF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6006-262F-89CA-F2CF-707F05C16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961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5BE8C-BDD0-2984-E813-C9BBB954B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key concepts and techniques for achieving software reusability in OOP:</a:t>
            </a:r>
          </a:p>
          <a:p>
            <a:r>
              <a:rPr lang="en-US" dirty="0">
                <a:solidFill>
                  <a:srgbClr val="374151"/>
                </a:solidFill>
              </a:rPr>
              <a:t>Encapsulation</a:t>
            </a:r>
          </a:p>
          <a:p>
            <a:r>
              <a:rPr lang="en-US" dirty="0">
                <a:solidFill>
                  <a:srgbClr val="374151"/>
                </a:solidFill>
              </a:rPr>
              <a:t>Inheritance</a:t>
            </a:r>
          </a:p>
          <a:p>
            <a:r>
              <a:rPr lang="en-US" dirty="0">
                <a:solidFill>
                  <a:srgbClr val="374151"/>
                </a:solidFill>
              </a:rPr>
              <a:t>Polymorphism</a:t>
            </a:r>
          </a:p>
          <a:p>
            <a:r>
              <a:rPr lang="en-US" dirty="0">
                <a:solidFill>
                  <a:srgbClr val="374151"/>
                </a:solidFill>
              </a:rPr>
              <a:t>Design Patterns</a:t>
            </a:r>
          </a:p>
          <a:p>
            <a:r>
              <a:rPr lang="en-US" dirty="0">
                <a:solidFill>
                  <a:srgbClr val="374151"/>
                </a:solidFill>
              </a:rPr>
              <a:t>Libraries and Frameworks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4E957-AD4D-82D6-7237-609ADEF0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98AA-EA45-A541-9C54-2E01326D1B1C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A57E7-1465-DE25-E580-772A6028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9661-C311-15B1-C0E5-F90CF3306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53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3D3D-C39A-656B-E5D4-F68235CEF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Benefits of Software Reusability: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Saves development time and effort: Reusing existing code reduces the need for reinventing the wheel.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Improves code quality: Reusable components are often thoroughly tested and debugged, leading to more reliable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74151"/>
                </a:solidFill>
                <a:effectLst/>
              </a:rPr>
              <a:t>Enhances maintainability: Changes made to reusable components propagate across multiple applications, ensuring consistency and ease of maintenance.</a:t>
            </a:r>
          </a:p>
          <a:p>
            <a:endParaRPr lang="en-N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2A7D5-B18E-A376-980A-E9E15E50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98AA-EA45-A541-9C54-2E01326D1B1C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CD23E-1D9D-2C77-F2D5-C69FF90F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F941E-DBDE-DDBE-24E7-80809B29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4000" b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b="1" dirty="0">
                <a:solidFill>
                  <a:srgbClr val="FF0000"/>
                </a:solidFill>
              </a:rPr>
              <a:t>End of chapter 3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2FF93-19B4-5D43-8F8E-7F70162CADBA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</p:spTree>
    <p:extLst>
      <p:ext uri="{BB962C8B-B14F-4D97-AF65-F5344CB8AC3E}">
        <p14:creationId xmlns:p14="http://schemas.microsoft.com/office/powerpoint/2010/main" val="3797384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Implementing inheritance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8458200" cy="5237164"/>
          </a:xfrm>
        </p:spPr>
        <p:txBody>
          <a:bodyPr>
            <a:noAutofit/>
          </a:bodyPr>
          <a:lstStyle/>
          <a:p>
            <a:r>
              <a:rPr lang="en-US" sz="2000" dirty="0"/>
              <a:t>Syntax:</a:t>
            </a:r>
          </a:p>
          <a:p>
            <a:pPr marL="857250" lvl="2" indent="0" fontAlgn="base">
              <a:buNone/>
            </a:pPr>
            <a:r>
              <a:rPr lang="en-US" sz="1400" dirty="0"/>
              <a:t>class subclass_name : </a:t>
            </a:r>
            <a:r>
              <a:rPr lang="en-US" sz="1400" dirty="0" err="1"/>
              <a:t>visibility_mode</a:t>
            </a:r>
            <a:r>
              <a:rPr lang="en-US" sz="1400" dirty="0"/>
              <a:t>  </a:t>
            </a:r>
            <a:r>
              <a:rPr lang="en-US" sz="1400" dirty="0" err="1"/>
              <a:t>base_class_name</a:t>
            </a:r>
            <a:endParaRPr lang="en-US" sz="1400" dirty="0"/>
          </a:p>
          <a:p>
            <a:pPr marL="857250" lvl="2" indent="0" fontAlgn="base">
              <a:buNone/>
            </a:pPr>
            <a:r>
              <a:rPr lang="en-US" sz="1400" dirty="0"/>
              <a:t>{</a:t>
            </a:r>
          </a:p>
          <a:p>
            <a:pPr marL="857250" lvl="2" indent="0" fontAlgn="base">
              <a:buNone/>
            </a:pPr>
            <a:r>
              <a:rPr lang="en-US" sz="1400" dirty="0"/>
              <a:t>  //body of subclass</a:t>
            </a:r>
          </a:p>
          <a:p>
            <a:pPr marL="857250" lvl="2" indent="0" fontAlgn="base">
              <a:buNone/>
            </a:pPr>
            <a:r>
              <a:rPr lang="en-US" sz="1400" dirty="0"/>
              <a:t>};</a:t>
            </a:r>
          </a:p>
          <a:p>
            <a:pPr lvl="0" fontAlgn="base"/>
            <a:r>
              <a:rPr lang="en-US" sz="2000" dirty="0"/>
              <a:t>Where</a:t>
            </a:r>
            <a:r>
              <a:rPr lang="en-US" sz="2000" b="1" dirty="0"/>
              <a:t>: </a:t>
            </a:r>
          </a:p>
          <a:p>
            <a:pPr lvl="2" fontAlgn="base"/>
            <a:r>
              <a:rPr lang="en-US" sz="1400" b="1" dirty="0"/>
              <a:t>subclass_name </a:t>
            </a:r>
            <a:r>
              <a:rPr lang="en-US" sz="1400" dirty="0"/>
              <a:t>is the name of the sub class, </a:t>
            </a:r>
          </a:p>
          <a:p>
            <a:pPr lvl="2" fontAlgn="base"/>
            <a:r>
              <a:rPr lang="en-US" sz="1400" b="1" dirty="0" err="1"/>
              <a:t>visibility_mode</a:t>
            </a:r>
            <a:r>
              <a:rPr lang="en-US" sz="1400" b="1" dirty="0"/>
              <a:t> </a:t>
            </a:r>
            <a:r>
              <a:rPr lang="en-US" sz="1400" dirty="0"/>
              <a:t>may be either Private or Public or Protected. </a:t>
            </a:r>
            <a:r>
              <a:rPr lang="en-US" sz="1400" b="1" dirty="0" err="1"/>
              <a:t>base_class_name</a:t>
            </a:r>
            <a:r>
              <a:rPr lang="en-US" sz="1400" b="1" dirty="0"/>
              <a:t> </a:t>
            </a:r>
            <a:r>
              <a:rPr lang="en-US" sz="1400" dirty="0"/>
              <a:t>is the parent class</a:t>
            </a:r>
          </a:p>
          <a:p>
            <a:pPr lvl="2" fontAlgn="base"/>
            <a:r>
              <a:rPr lang="en-US" sz="1400" dirty="0"/>
              <a:t>The </a:t>
            </a:r>
            <a:r>
              <a:rPr lang="en-US" sz="1400" b="1" dirty="0"/>
              <a:t>colon (:)</a:t>
            </a:r>
            <a:r>
              <a:rPr lang="en-US" sz="1400" dirty="0"/>
              <a:t> indicates that the sub-class is derived from the base-class.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</a:t>
            </a:r>
          </a:p>
          <a:p>
            <a:pPr marL="857250" lvl="2" indent="0">
              <a:buNone/>
            </a:pPr>
            <a:r>
              <a:rPr lang="en-US" sz="1400" dirty="0"/>
              <a:t>Class Box: public Shape</a:t>
            </a:r>
          </a:p>
          <a:p>
            <a:pPr marL="857250" lvl="2" indent="0">
              <a:buNone/>
            </a:pPr>
            <a:r>
              <a:rPr lang="en-US" sz="1400" dirty="0"/>
              <a:t>{</a:t>
            </a:r>
          </a:p>
          <a:p>
            <a:pPr marL="857250" lvl="2" indent="0">
              <a:buNone/>
            </a:pPr>
            <a:r>
              <a:rPr lang="en-US" sz="1400" dirty="0"/>
              <a:t>       …..</a:t>
            </a:r>
          </a:p>
          <a:p>
            <a:pPr marL="857250" lvl="2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6D8D-F4E9-FF40-B360-EA8F884A2E69}" type="datetime1">
              <a:rPr lang="en-US" smtClean="0"/>
              <a:t>6/21/23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84EBCE-4577-4F3B-93CB-2A20D4995E93}"/>
              </a:ext>
            </a:extLst>
          </p:cNvPr>
          <p:cNvSpPr/>
          <p:nvPr/>
        </p:nvSpPr>
        <p:spPr>
          <a:xfrm>
            <a:off x="1219200" y="1143001"/>
            <a:ext cx="4343400" cy="1143000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43C7F-2609-414A-B272-7499B82C26CC}"/>
              </a:ext>
            </a:extLst>
          </p:cNvPr>
          <p:cNvSpPr/>
          <p:nvPr/>
        </p:nvSpPr>
        <p:spPr>
          <a:xfrm>
            <a:off x="1143000" y="3657600"/>
            <a:ext cx="4343400" cy="14779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2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Sample program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89626-4FC1-2840-A2C5-14003068A9A6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B2D59F-3FB6-4211-BA52-EBC3400F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1" y="837902"/>
            <a:ext cx="5791200" cy="54701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440A76-4EA2-42D3-B505-57A5BEFC98CF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3"/>
          <a:srcRect t="23833" r="67335" b="41385"/>
          <a:stretch/>
        </p:blipFill>
        <p:spPr bwMode="auto">
          <a:xfrm>
            <a:off x="6027518" y="3368675"/>
            <a:ext cx="2430683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774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4.3 Visibility mode in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89001"/>
            <a:ext cx="4724400" cy="52371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400" b="1" dirty="0">
                <a:solidFill>
                  <a:srgbClr val="0070C0"/>
                </a:solidFill>
              </a:rPr>
              <a:t>1.  Private mode</a:t>
            </a:r>
            <a:endParaRPr lang="en-US" sz="1400" dirty="0">
              <a:solidFill>
                <a:srgbClr val="0070C0"/>
              </a:solidFill>
            </a:endParaRPr>
          </a:p>
          <a:p>
            <a:pPr marL="398463" lvl="0" indent="-169863"/>
            <a:r>
              <a:rPr lang="en-US" sz="1400" dirty="0"/>
              <a:t>When a base class is inherited in private mode, </a:t>
            </a:r>
            <a:r>
              <a:rPr lang="en-US" sz="1400" b="1" dirty="0"/>
              <a:t>protected and public members of base class become private members</a:t>
            </a:r>
            <a:r>
              <a:rPr lang="en-US" sz="1400" dirty="0"/>
              <a:t> for the derived class. </a:t>
            </a:r>
          </a:p>
          <a:p>
            <a:pPr marL="398463" lvl="0" indent="-169863"/>
            <a:r>
              <a:rPr lang="en-US" sz="1400" dirty="0"/>
              <a:t>And they cannot be accessed outside the derived class.</a:t>
            </a:r>
          </a:p>
          <a:p>
            <a:pPr marL="398463" lvl="0" indent="-169863"/>
            <a:r>
              <a:rPr lang="en-US" sz="1400" dirty="0"/>
              <a:t>The private members of base class are not inherited.</a:t>
            </a:r>
          </a:p>
          <a:p>
            <a:pPr marL="169862" lvl="0" indent="0">
              <a:buNone/>
            </a:pPr>
            <a:endParaRPr lang="en-US" sz="1400" dirty="0"/>
          </a:p>
          <a:p>
            <a:pPr marL="168275" lvl="0" indent="-168275">
              <a:buNone/>
            </a:pPr>
            <a:r>
              <a:rPr lang="en-US" sz="1400" b="1" dirty="0">
                <a:solidFill>
                  <a:srgbClr val="0070C0"/>
                </a:solidFill>
              </a:rPr>
              <a:t>2.  Protected mode</a:t>
            </a:r>
            <a:endParaRPr lang="en-US" sz="1400" dirty="0">
              <a:solidFill>
                <a:srgbClr val="0070C0"/>
              </a:solidFill>
            </a:endParaRPr>
          </a:p>
          <a:p>
            <a:pPr marL="398463" lvl="0" indent="-169863"/>
            <a:r>
              <a:rPr lang="en-US" sz="1400" dirty="0"/>
              <a:t>When a base class is inherited in protected mode</a:t>
            </a:r>
            <a:r>
              <a:rPr lang="en-US" sz="1400" b="1" dirty="0"/>
              <a:t>, protected and public members of base class become protected members</a:t>
            </a:r>
            <a:r>
              <a:rPr lang="en-US" sz="1400" dirty="0"/>
              <a:t> for the derived class. </a:t>
            </a:r>
          </a:p>
          <a:p>
            <a:pPr marL="398463" lvl="0" indent="-169863"/>
            <a:r>
              <a:rPr lang="en-US" sz="1400" dirty="0"/>
              <a:t>The private members of base class are not inherited.</a:t>
            </a:r>
          </a:p>
          <a:p>
            <a:pPr marL="169862" indent="0">
              <a:buNone/>
            </a:pPr>
            <a:r>
              <a:rPr lang="en-US" sz="1400" dirty="0"/>
              <a:t> </a:t>
            </a:r>
          </a:p>
          <a:p>
            <a:pPr marL="168275" lvl="0" indent="-168275">
              <a:buNone/>
            </a:pPr>
            <a:r>
              <a:rPr lang="en-US" sz="1400" b="1" dirty="0">
                <a:solidFill>
                  <a:srgbClr val="0070C0"/>
                </a:solidFill>
              </a:rPr>
              <a:t>3.  Public mode</a:t>
            </a:r>
            <a:endParaRPr lang="en-US" sz="1400" dirty="0">
              <a:solidFill>
                <a:srgbClr val="0070C0"/>
              </a:solidFill>
            </a:endParaRPr>
          </a:p>
          <a:p>
            <a:pPr marL="398463" lvl="0" indent="-169863"/>
            <a:r>
              <a:rPr lang="en-US" sz="1400" dirty="0"/>
              <a:t>When a base class is inherited in public mode, </a:t>
            </a:r>
            <a:r>
              <a:rPr lang="en-US" sz="1400" b="1" dirty="0"/>
              <a:t>public members of base class remains public and protected members  also remains protected members for the derived class</a:t>
            </a:r>
            <a:endParaRPr lang="en-US" sz="1400" dirty="0"/>
          </a:p>
          <a:p>
            <a:pPr marL="398463" lvl="0" indent="-169863"/>
            <a:r>
              <a:rPr lang="en-US" sz="1400" dirty="0"/>
              <a:t>The private members of base class are not inherited.</a:t>
            </a:r>
          </a:p>
          <a:p>
            <a:endParaRPr lang="en-US" sz="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F1F8F-CEBD-BC4B-9B29-C43F612A1653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7" name="Picture 6" descr="https://www.geeksforgeeks.org/wp-content/uploads/table-class.png">
            <a:extLst>
              <a:ext uri="{FF2B5EF4-FFF2-40B4-BE49-F238E27FC236}">
                <a16:creationId xmlns:a16="http://schemas.microsoft.com/office/drawing/2014/main" id="{C66AD164-6C30-428D-BEF1-335356E409D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7348" y="1295400"/>
            <a:ext cx="3878052" cy="223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73427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40"/>
            <a:ext cx="8458200" cy="61436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solidFill>
                  <a:srgbClr val="FF0000"/>
                </a:solidFill>
              </a:rPr>
              <a:t>4.4 Making private members inheritable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343401"/>
            <a:ext cx="8458200" cy="1782764"/>
          </a:xfrm>
        </p:spPr>
        <p:txBody>
          <a:bodyPr>
            <a:normAutofit/>
          </a:bodyPr>
          <a:lstStyle/>
          <a:p>
            <a:r>
              <a:rPr lang="en-US" sz="2000" dirty="0"/>
              <a:t>No any other option.</a:t>
            </a:r>
          </a:p>
          <a:p>
            <a:r>
              <a:rPr lang="en-US" sz="2000" dirty="0"/>
              <a:t>Just need to make private members as public members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171C-FFE6-F048-A266-23AEB3C7C857}" type="datetime1">
              <a:rPr lang="en-US" smtClean="0"/>
              <a:t>6/21/23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Inheritance,         OOP in C++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7771E-B98F-432E-8CC9-93F23F9B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160" y="1003595"/>
            <a:ext cx="6690360" cy="29702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2579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2968</Words>
  <Application>Microsoft Macintosh PowerPoint</Application>
  <PresentationFormat>On-screen Show (4:3)</PresentationFormat>
  <Paragraphs>475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Times New Roman</vt:lpstr>
      <vt:lpstr>Office Theme</vt:lpstr>
      <vt:lpstr>CHAPTER 3 Inheritance</vt:lpstr>
      <vt:lpstr>OUTLINES:</vt:lpstr>
      <vt:lpstr>Inheritance</vt:lpstr>
      <vt:lpstr>Base class and Derived class</vt:lpstr>
      <vt:lpstr>Why need of inheritance?</vt:lpstr>
      <vt:lpstr>Implementing inheritance in C++</vt:lpstr>
      <vt:lpstr>Sample program</vt:lpstr>
      <vt:lpstr>4.3 Visibility mode in inheritance</vt:lpstr>
      <vt:lpstr>4.4 Making private members inheritable</vt:lpstr>
      <vt:lpstr>4.5 Types of inheritance</vt:lpstr>
      <vt:lpstr>i) Single Inheritance</vt:lpstr>
      <vt:lpstr>i) Single Inheritance : Sample program</vt:lpstr>
      <vt:lpstr>ii) Multilevel Inheritance</vt:lpstr>
      <vt:lpstr>ii) Multilevel Inheritance : Sample program</vt:lpstr>
      <vt:lpstr>iiI) Multiple Inheritance</vt:lpstr>
      <vt:lpstr>iiI) Multiple Inheritance : Sample Program</vt:lpstr>
      <vt:lpstr>iv) Hierarchical Inheritance</vt:lpstr>
      <vt:lpstr>iv) Hierarchical Inheritance : Sample program</vt:lpstr>
      <vt:lpstr>v) Hybrid Inheritance</vt:lpstr>
      <vt:lpstr>v) Hybrid Inheritance : Sample program</vt:lpstr>
      <vt:lpstr>4.6 Abstract Base Class</vt:lpstr>
      <vt:lpstr>4.6 Abstract Base Class</vt:lpstr>
      <vt:lpstr>4.6 Abstract Base Class : Sample program</vt:lpstr>
      <vt:lpstr>4.7 Ambiguity in inheritance</vt:lpstr>
      <vt:lpstr>i) Ambiguity due to function overriding</vt:lpstr>
      <vt:lpstr>i) Ambiguity due to function overriding: Sample Program</vt:lpstr>
      <vt:lpstr>i) Ambiguity due to function overriding: Resolved</vt:lpstr>
      <vt:lpstr>ii) Ambiguity in Multiple inheritance</vt:lpstr>
      <vt:lpstr>ii) Ambiguity in Multiple inheritance: Sample Program</vt:lpstr>
      <vt:lpstr>ii) Ambiguity in Multiple inheritance: Resolved</vt:lpstr>
      <vt:lpstr>iii) Ambiguity in Multipath inheritance</vt:lpstr>
      <vt:lpstr>iii) Ambiguity in Multipath inheritance: Resolved</vt:lpstr>
      <vt:lpstr>4.8 Virtual Base class</vt:lpstr>
      <vt:lpstr>4.8 Virtual Base class : Sample Program</vt:lpstr>
      <vt:lpstr>4.8 Virtual Base class : Sample Program</vt:lpstr>
      <vt:lpstr>4.9. Merits and Demerits of Inheritance</vt:lpstr>
      <vt:lpstr>4.10. Constructors and Destructors in Derived class</vt:lpstr>
      <vt:lpstr>4.10. Constructors and Destructors in Derived class</vt:lpstr>
      <vt:lpstr>Sample program 1:  Case 1 (derived class constructor not required )</vt:lpstr>
      <vt:lpstr>Sample program 2:  Case 2 (derived class constructor required )</vt:lpstr>
      <vt:lpstr>Sample program 3:  Case 2 (derived class constructor required )</vt:lpstr>
      <vt:lpstr>Sample program 4:  Case 2 (derived class constructor required )</vt:lpstr>
      <vt:lpstr>4.11. IS-A rule and HAS-A rule</vt:lpstr>
      <vt:lpstr>IS-A rule</vt:lpstr>
      <vt:lpstr>HAS-A rule</vt:lpstr>
      <vt:lpstr>4.12 Composition</vt:lpstr>
      <vt:lpstr>4.12 Composition : Sample Program 1</vt:lpstr>
      <vt:lpstr>4.12 Composition : Sample Program 2</vt:lpstr>
      <vt:lpstr>4.14 Principle of substitutability</vt:lpstr>
      <vt:lpstr>Sub-class</vt:lpstr>
      <vt:lpstr>Sub-type</vt:lpstr>
      <vt:lpstr>Software Reusability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 Object Inheritance and Reusability</dc:title>
  <dc:creator>Ganga Gautam</dc:creator>
  <cp:lastModifiedBy>Gautam, Roshan</cp:lastModifiedBy>
  <cp:revision>20</cp:revision>
  <dcterms:created xsi:type="dcterms:W3CDTF">2006-08-16T00:00:00Z</dcterms:created>
  <dcterms:modified xsi:type="dcterms:W3CDTF">2023-06-21T01:56:47Z</dcterms:modified>
</cp:coreProperties>
</file>