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a6ba98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72a6ba98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b94038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2b94038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a6ba98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2a6ba98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a6ba98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2a6ba98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a6ba982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a6ba982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acb8c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acb8c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2acb8c3c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2acb8c3c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9fae8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19fae8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9fae83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9fae83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2b94038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2b94038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ces.edu.np" TargetMode="External"/><Relationship Id="rId4" Type="http://schemas.openxmlformats.org/officeDocument/2006/relationships/hyperlink" Target="https://www.gces.edu.np:443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ces.edu.np/programs/undergraduate/be-comput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used in Java Mail API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SMTP: Simple Mail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Provides a mechanism to deliver the email. Apache James Server, cmail server are examples of SMTP. Sending and receiving emails with your host's SMTP server requires authentication.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POP: Post Office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provides a mechanism to receive the email. It provides single mail box for each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IMAP: Internet Message Access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an advanced protocol for receiving messages. It provides support for multiple mail box for each user. Mailbox can also be shared by multiple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MIME: Multiple Internet Mail 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tells the browser what is being sent, for eg. attachment, format of messages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 Programming using TCP and UDP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Working with URLs and URL Connection Class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Email Handling using Java Mail API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RMI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URLs and URL Connection Class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 provides a reasonably intelligible form to uniquely identify or address information on the Internet.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URLs are</a:t>
            </a:r>
            <a:r>
              <a:rPr lang="en"/>
              <a:t> found everywhere</a:t>
            </a:r>
            <a:r>
              <a:rPr lang="en"/>
              <a:t>; every browser uses them to identify information on the Web.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Within Java’s network class library, the URL class </a:t>
            </a:r>
            <a:r>
              <a:rPr lang="en"/>
              <a:t>provides</a:t>
            </a:r>
            <a:r>
              <a:rPr lang="en"/>
              <a:t> a simple, concise API to access information across the Internet using URLs.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URLs share the same basic format: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http://www.gces.edu.np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https://www.gces.edu.np:443/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Components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 specification is based on four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Component: Protocol to use, separated from the rest of the locator by a colon(:) http: , ftp: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Second Component: IP Address or host name, </a:t>
            </a:r>
            <a:r>
              <a:rPr lang="en"/>
              <a:t>begin</a:t>
            </a:r>
            <a:r>
              <a:rPr lang="en"/>
              <a:t> by  // and end by / or optionally a colon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Third Component: Port number is optional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Fourth Component: Actual file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25" y="3268275"/>
            <a:ext cx="7532475" cy="1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Class and its properties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URL url = new URL(“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https://www.gces.edu.np/programs/undergraduate/be-computer</a:t>
            </a:r>
            <a:r>
              <a:rPr lang="en" sz="1600"/>
              <a:t>”)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Given a url, we can retrieve the data associated with it.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Protocol:</a:t>
            </a:r>
            <a:r>
              <a:rPr lang="en"/>
              <a:t> 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"Protocol "</a:t>
            </a:r>
            <a:r>
              <a:rPr lang="en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getProtocol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600">
                <a:solidFill>
                  <a:schemeClr val="accent1"/>
                </a:solidFill>
              </a:rPr>
              <a:t>// </a:t>
            </a:r>
            <a:r>
              <a:rPr lang="en" sz="1600">
                <a:solidFill>
                  <a:schemeClr val="accent1"/>
                </a:solidFill>
              </a:rPr>
              <a:t>Protocol https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Port:</a:t>
            </a:r>
            <a:r>
              <a:rPr lang="en" sz="1600"/>
              <a:t> 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"Port "</a:t>
            </a:r>
            <a:r>
              <a:rPr lang="en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getPort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600"/>
              <a:t> </a:t>
            </a:r>
            <a:r>
              <a:rPr lang="en" sz="1600">
                <a:solidFill>
                  <a:schemeClr val="accent1"/>
                </a:solidFill>
              </a:rPr>
              <a:t>//Port -1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Host: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"Host name "</a:t>
            </a:r>
            <a:r>
              <a:rPr lang="en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getHost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600">
                <a:solidFill>
                  <a:schemeClr val="accent1"/>
                </a:solidFill>
              </a:rPr>
              <a:t>//Host name www.gces.edu.np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File:</a:t>
            </a:r>
            <a:r>
              <a:rPr lang="en" sz="1600"/>
              <a:t> </a:t>
            </a:r>
            <a:r>
              <a:rPr lang="en" sz="12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"Path "</a:t>
            </a:r>
            <a:r>
              <a:rPr lang="en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getPath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400">
                <a:solidFill>
                  <a:schemeClr val="accent1"/>
                </a:solidFill>
              </a:rPr>
              <a:t>//Path /programs/undergraduate/be-computer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1887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URLConnection</a:t>
            </a:r>
            <a:r>
              <a:rPr lang="en"/>
              <a:t> Class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629550"/>
            <a:ext cx="8520600" cy="4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URLConnection </a:t>
            </a:r>
            <a:r>
              <a:rPr lang="en"/>
              <a:t>is a general-purpose class for accessing the attributes of a remote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URLConnection is created using </a:t>
            </a:r>
            <a:r>
              <a:rPr lang="en">
                <a:solidFill>
                  <a:schemeClr val="accent1"/>
                </a:solidFill>
              </a:rPr>
              <a:t>openConnection()</a:t>
            </a:r>
            <a:r>
              <a:rPr lang="en"/>
              <a:t> of url object and then uses it to examine document’s properties and content.</a:t>
            </a:r>
            <a:endParaRPr/>
          </a:p>
          <a:p>
            <a:pPr indent="-343929" lvl="1" marL="914400" rtl="0" algn="l">
              <a:spcBef>
                <a:spcPts val="0"/>
              </a:spcBef>
              <a:spcAft>
                <a:spcPts val="0"/>
              </a:spcAft>
              <a:buSzPts val="1816"/>
              <a:buChar char="-"/>
            </a:pPr>
            <a:r>
              <a:rPr b="1" lang="en" sz="1816">
                <a:solidFill>
                  <a:srgbClr val="38761D"/>
                </a:solidFill>
              </a:rPr>
              <a:t>URL </a:t>
            </a:r>
            <a:r>
              <a:rPr lang="en" sz="1816">
                <a:solidFill>
                  <a:srgbClr val="85200C"/>
                </a:solidFill>
              </a:rPr>
              <a:t>url</a:t>
            </a:r>
            <a:r>
              <a:rPr lang="en" sz="1816"/>
              <a:t>= </a:t>
            </a:r>
            <a:r>
              <a:rPr b="1" lang="en" sz="1816">
                <a:solidFill>
                  <a:schemeClr val="accent1"/>
                </a:solidFill>
              </a:rPr>
              <a:t>new </a:t>
            </a:r>
            <a:r>
              <a:rPr b="1" lang="en" sz="1816">
                <a:solidFill>
                  <a:srgbClr val="38761D"/>
                </a:solidFill>
              </a:rPr>
              <a:t>URL</a:t>
            </a:r>
            <a:r>
              <a:rPr lang="en" sz="1816">
                <a:solidFill>
                  <a:srgbClr val="38761D"/>
                </a:solidFill>
              </a:rPr>
              <a:t>(http://www.internic.net");</a:t>
            </a:r>
            <a:r>
              <a:rPr lang="en" sz="1816"/>
              <a:t> </a:t>
            </a:r>
            <a:endParaRPr sz="1816"/>
          </a:p>
          <a:p>
            <a:pPr indent="-343929" lvl="1" marL="914400" rtl="0" algn="l">
              <a:spcBef>
                <a:spcPts val="0"/>
              </a:spcBef>
              <a:spcAft>
                <a:spcPts val="0"/>
              </a:spcAft>
              <a:buSzPts val="1816"/>
              <a:buChar char="-"/>
            </a:pPr>
            <a:r>
              <a:rPr b="1" lang="en" sz="1816">
                <a:solidFill>
                  <a:srgbClr val="38761D"/>
                </a:solidFill>
              </a:rPr>
              <a:t>URLConnection </a:t>
            </a:r>
            <a:r>
              <a:rPr lang="en" sz="1816"/>
              <a:t>urlConnection =  url</a:t>
            </a:r>
            <a:r>
              <a:rPr lang="en" sz="1816">
                <a:solidFill>
                  <a:srgbClr val="990000"/>
                </a:solidFill>
              </a:rPr>
              <a:t>.openConnection();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URLConnection lets us checkout a </a:t>
            </a:r>
            <a:r>
              <a:rPr lang="en">
                <a:solidFill>
                  <a:schemeClr val="accent1"/>
                </a:solidFill>
              </a:rPr>
              <a:t>remote file’s details( like size) before downloading it</a:t>
            </a:r>
            <a:r>
              <a:rPr lang="en"/>
              <a:t>. This only works for files accessed through HTTP, like websites.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getContentType():</a:t>
            </a:r>
            <a:r>
              <a:rPr lang="en"/>
              <a:t> This tells you what kind of file it is (e.g., image, text, video). </a:t>
            </a:r>
            <a:r>
              <a:rPr b="1" lang="en">
                <a:solidFill>
                  <a:schemeClr val="accent1"/>
                </a:solidFill>
              </a:rPr>
              <a:t>httpConnection.getContentType()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properties:  </a:t>
            </a:r>
            <a:r>
              <a:rPr b="1" lang="en">
                <a:solidFill>
                  <a:schemeClr val="accent1"/>
                </a:solidFill>
              </a:rPr>
              <a:t>getContentLength( ),  getInputStream( ) 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HttpURLConnection Class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7699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provides a subclass of </a:t>
            </a:r>
            <a:r>
              <a:rPr b="1" lang="en">
                <a:solidFill>
                  <a:schemeClr val="accent1"/>
                </a:solidFill>
              </a:rPr>
              <a:t>URLConnection </a:t>
            </a:r>
            <a:r>
              <a:rPr lang="en"/>
              <a:t>class that provides support for </a:t>
            </a:r>
            <a:r>
              <a:rPr b="1" lang="en">
                <a:solidFill>
                  <a:schemeClr val="accent1"/>
                </a:solidFill>
              </a:rPr>
              <a:t>HTTP Connection</a:t>
            </a:r>
            <a:r>
              <a:rPr lang="en"/>
              <a:t>. This is called HttpURLConnection.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Depending on the protocol specified in the URL, different subclasses of URLConnection are used. HttpURLConnection is for HTTP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connection is how our browser talks to website to get their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obtain HttpURLConnection by calling </a:t>
            </a:r>
            <a:r>
              <a:rPr b="1" lang="en">
                <a:solidFill>
                  <a:schemeClr val="accent1"/>
                </a:solidFill>
              </a:rPr>
              <a:t>openConnection() on a URL object 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rgbClr val="38761D"/>
                </a:solidFill>
              </a:rPr>
              <a:t>URL </a:t>
            </a:r>
            <a:r>
              <a:rPr lang="en" sz="1600">
                <a:solidFill>
                  <a:srgbClr val="85200C"/>
                </a:solidFill>
              </a:rPr>
              <a:t>url</a:t>
            </a:r>
            <a:r>
              <a:rPr lang="en" sz="1600"/>
              <a:t>= </a:t>
            </a:r>
            <a:r>
              <a:rPr b="1" lang="en" sz="1600">
                <a:solidFill>
                  <a:schemeClr val="accent1"/>
                </a:solidFill>
              </a:rPr>
              <a:t>new </a:t>
            </a:r>
            <a:r>
              <a:rPr b="1" lang="en" sz="1600">
                <a:solidFill>
                  <a:srgbClr val="38761D"/>
                </a:solidFill>
              </a:rPr>
              <a:t>URL</a:t>
            </a:r>
            <a:r>
              <a:rPr lang="en" sz="1600">
                <a:solidFill>
                  <a:srgbClr val="38761D"/>
                </a:solidFill>
              </a:rPr>
              <a:t>(http://www.internic.net");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rgbClr val="38761D"/>
                </a:solidFill>
              </a:rPr>
              <a:t>URLConnection </a:t>
            </a:r>
            <a:r>
              <a:rPr lang="en" sz="1600"/>
              <a:t>httpConnection =  ( HttpURLConnection)url</a:t>
            </a:r>
            <a:r>
              <a:rPr lang="en" sz="1600">
                <a:solidFill>
                  <a:srgbClr val="990000"/>
                </a:solidFill>
              </a:rPr>
              <a:t>.openConnection();</a:t>
            </a:r>
            <a:endParaRPr sz="1600">
              <a:solidFill>
                <a:srgbClr val="99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/>
              <a:t>httpConnection</a:t>
            </a:r>
            <a:r>
              <a:rPr lang="en" sz="1600">
                <a:solidFill>
                  <a:srgbClr val="660000"/>
                </a:solidFill>
              </a:rPr>
              <a:t> .getRequestMethod());//returns GET</a:t>
            </a:r>
            <a:endParaRPr sz="1600">
              <a:solidFill>
                <a:srgbClr val="66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600"/>
              <a:buChar char="-"/>
            </a:pPr>
            <a:r>
              <a:rPr lang="en" sz="1600">
                <a:solidFill>
                  <a:srgbClr val="660000"/>
                </a:solidFill>
              </a:rPr>
              <a:t>openConnection() on URL should be casted to </a:t>
            </a:r>
            <a:r>
              <a:rPr lang="en" sz="1600"/>
              <a:t> ( HttpURLConnection) to make sure, we are opening an HTTPConnection.</a:t>
            </a:r>
            <a:endParaRPr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Handling using Java Mail API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JavaMail is an API that is used to compose, write and read electronic messages(emails). This API provides platform-independent and protocol-independent framework for sending and receiving mails.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Core classes of JavaMail API are: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b="1" lang="en" sz="1800">
                <a:solidFill>
                  <a:schemeClr val="accent1"/>
                </a:solidFill>
              </a:rPr>
              <a:t>javax.mail</a:t>
            </a:r>
            <a:endParaRPr b="1"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b="1" lang="en" sz="1800">
                <a:solidFill>
                  <a:schemeClr val="accent1"/>
                </a:solidFill>
              </a:rPr>
              <a:t>javax.mail.activation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2000"/>
              <a:t>Uses of Java Mail API are as follows: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at the time of registration(sending “thank you” notification to the client)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Forgot password(Sending password to the Client’s email)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Sending notifications to important updates.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