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FAF861-4513-4560-963A-698B852D7D35}">
  <a:tblStyle styleId="{C0FAF861-4513-4560-963A-698B852D7D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ce6a68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72ce6a68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ce6a685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2ce6a685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ce6a685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ce6a685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ea961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2ea961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5bb16cb2f88039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5bb16cb2f88039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e6a68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72ce6a68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2ce6a68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72ce6a68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2ce6a685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2ce6a685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2ce6a685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2ce6a685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2ce6a685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2ce6a685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2ce6a685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2ce6a685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e6a68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e6a68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2ce6a68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2ce6a68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50500" y="143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Stub vs Skeleton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177" y="0"/>
            <a:ext cx="2097073" cy="921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421463" y="9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{C0FAF861-4513-4560-963A-698B852D7D35}</a:tableStyleId>
              </a:tblPr>
              <a:tblGrid>
                <a:gridCol w="4498300"/>
                <a:gridCol w="3880350"/>
              </a:tblGrid>
              <a:tr h="35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Stub</a:t>
                      </a:r>
                      <a:endParaRPr b="1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Skeleton</a:t>
                      </a:r>
                      <a:endParaRPr b="1">
                        <a:solidFill>
                          <a:schemeClr val="accen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stub is an object, acts as a gateway for the client side. </a:t>
                      </a:r>
                      <a:r>
                        <a:rPr lang="en" sz="1200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resides at the client side and represents the remote object. 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 skeleton is an object, acts as a gateway for the server side object.</a:t>
                      </a:r>
                      <a:endParaRPr sz="12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outgoing requests are routed through it.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the incoming requests are routed through it.</a:t>
                      </a:r>
                      <a:endParaRPr sz="13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253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the caller invokes method on the stub object, it does the following tasks:</a:t>
                      </a:r>
                      <a:endParaRPr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initiates a connection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 remote Virtual Machine (JVM)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writes and transmits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(marshals) the parameters to the remote Virtual Machine (JVM),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waits for the result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reads (unmarshals) the return value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 exception, and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finally,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returns the value to the caller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sz="24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the skeleton receives the incoming request, it does the following tasks: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reads the parameter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 the remote method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invokes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the method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the actual remote object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and</a:t>
                      </a:r>
                      <a:endParaRPr sz="12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Open Sans"/>
                        <a:buChar char="○"/>
                      </a:pP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writes and transmits </a:t>
                      </a:r>
                      <a:r>
                        <a:rPr lang="en" sz="1200">
                          <a:solidFill>
                            <a:srgbClr val="3F3F3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(marshals) the result to the caller.</a:t>
                      </a:r>
                      <a:endParaRPr sz="2400">
                        <a:solidFill>
                          <a:srgbClr val="3F3F3F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Goals of RMI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To minimize the complexity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of the application.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To </a:t>
            </a:r>
            <a:r>
              <a:rPr lang="en">
                <a:solidFill>
                  <a:schemeClr val="accent1"/>
                </a:solidFill>
              </a:rPr>
              <a:t>preserve type safety</a:t>
            </a:r>
            <a:r>
              <a:rPr lang="en"/>
              <a:t>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Distributed garbage collection.</a:t>
            </a:r>
            <a:endParaRPr>
              <a:solidFill>
                <a:schemeClr val="accent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>
                <a:solidFill>
                  <a:schemeClr val="accent1"/>
                </a:solidFill>
              </a:rPr>
              <a:t>Minimize the difference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between working with</a:t>
            </a:r>
            <a:r>
              <a:rPr lang="en">
                <a:solidFill>
                  <a:schemeClr val="accent1"/>
                </a:solidFill>
              </a:rPr>
              <a:t> local and remote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objects.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1071125" y="23009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Executing RMI applications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RMI application where a client can remotely invoke a method that send the sum of any two given integers.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2028225"/>
            <a:ext cx="85206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This application has four main components: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1. SumInterface - remote interface provided by the server.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2. AddServerImpl.java - implements the remote interface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3. AddServer.java containts the main program from the servermachine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rgbClr val="000000"/>
                </a:solidFill>
                <a:highlight>
                  <a:srgbClr val="FFFFFF"/>
                </a:highlight>
              </a:rPr>
              <a:t>4. AddClient.java implements the client side of the distribute system</a:t>
            </a:r>
            <a:endParaRPr sz="1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Source Code: https://drive.google.com/file/d/1h2LzKvBBqan7-j2rCl5Z9RCE_6k_AbrA/view?usp=drive_link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Email Handling using Java Mail API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en">
                <a:solidFill>
                  <a:srgbClr val="434343"/>
                </a:solidFill>
              </a:rPr>
              <a:t>Architecture of RMI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Socket Programming using TCP and UDP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Architecture of RMI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Creating and Executing RMI applications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Method Invocation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97200"/>
            <a:ext cx="8711700" cy="31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 sz="1700">
                <a:solidFill>
                  <a:schemeClr val="accent1"/>
                </a:solidFill>
              </a:rPr>
              <a:t>Remote Method Invocation(RMI) </a:t>
            </a:r>
            <a:r>
              <a:rPr lang="en" sz="1700"/>
              <a:t>is an API that allows a </a:t>
            </a:r>
            <a:r>
              <a:rPr b="1" lang="en" sz="1700">
                <a:solidFill>
                  <a:srgbClr val="434343"/>
                </a:solidFill>
              </a:rPr>
              <a:t>Java object running on one virtual machine</a:t>
            </a:r>
            <a:r>
              <a:rPr lang="en" sz="1700">
                <a:solidFill>
                  <a:schemeClr val="accent1"/>
                </a:solidFill>
              </a:rPr>
              <a:t> to invoke methods on </a:t>
            </a:r>
            <a:r>
              <a:rPr b="1" lang="en" sz="1700">
                <a:solidFill>
                  <a:srgbClr val="434343"/>
                </a:solidFill>
              </a:rPr>
              <a:t>an object running in another JVM.</a:t>
            </a:r>
            <a:endParaRPr b="1"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API provides a mechanism </a:t>
            </a:r>
            <a:r>
              <a:rPr lang="en" sz="1700"/>
              <a:t>to build distributed applications in java.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RMI provides remote communication between the applications using two objects stub and skeleton.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700"/>
              <a:t>It is provided in the package </a:t>
            </a:r>
            <a:r>
              <a:rPr b="1" lang="en" sz="1900">
                <a:solidFill>
                  <a:schemeClr val="accent1"/>
                </a:solidFill>
              </a:rPr>
              <a:t>java.rmi.*</a:t>
            </a:r>
            <a:endParaRPr b="1" sz="19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50" y="3349688"/>
            <a:ext cx="57435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RMI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4491900" cy="31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546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80000"/>
              <a:buFont typeface="Open Sans"/>
              <a:buChar char="●"/>
            </a:pPr>
            <a:r>
              <a:rPr lang="en" sz="2400">
                <a:solidFill>
                  <a:srgbClr val="3F3F3F"/>
                </a:solidFill>
              </a:rPr>
              <a:t>In an </a:t>
            </a:r>
            <a:r>
              <a:rPr lang="en" sz="2400">
                <a:solidFill>
                  <a:schemeClr val="accent1"/>
                </a:solidFill>
              </a:rPr>
              <a:t>RMI application</a:t>
            </a:r>
            <a:r>
              <a:rPr lang="en" sz="2400">
                <a:solidFill>
                  <a:srgbClr val="3F3F3F"/>
                </a:solidFill>
              </a:rPr>
              <a:t>, we write two programs, </a:t>
            </a:r>
            <a:r>
              <a:rPr lang="en" sz="2400">
                <a:solidFill>
                  <a:schemeClr val="accent1"/>
                </a:solidFill>
              </a:rPr>
              <a:t>a server program</a:t>
            </a:r>
            <a:r>
              <a:rPr lang="en" sz="2400">
                <a:solidFill>
                  <a:srgbClr val="3F3F3F"/>
                </a:solidFill>
              </a:rPr>
              <a:t> (resides on the server) and </a:t>
            </a:r>
            <a:r>
              <a:rPr lang="en" sz="2400">
                <a:solidFill>
                  <a:schemeClr val="accent1"/>
                </a:solidFill>
              </a:rPr>
              <a:t>a client program </a:t>
            </a:r>
            <a:r>
              <a:rPr lang="en" sz="2400">
                <a:solidFill>
                  <a:srgbClr val="3F3F3F"/>
                </a:solidFill>
              </a:rPr>
              <a:t>(resides on the client).</a:t>
            </a:r>
            <a:endParaRPr sz="2400">
              <a:solidFill>
                <a:srgbClr val="3F3F3F"/>
              </a:solidFill>
            </a:endParaRPr>
          </a:p>
          <a:p>
            <a:pPr indent="-26289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Open Sans"/>
              <a:buChar char="○"/>
            </a:pPr>
            <a:r>
              <a:rPr lang="en" sz="2000">
                <a:solidFill>
                  <a:schemeClr val="accent1"/>
                </a:solidFill>
              </a:rPr>
              <a:t>Inside the server program, a remote object is created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3F3F3F"/>
                </a:solidFill>
              </a:rPr>
              <a:t>and reference of that object is made available for the client (using the registry).</a:t>
            </a:r>
            <a:endParaRPr sz="2000">
              <a:solidFill>
                <a:srgbClr val="3F3F3F"/>
              </a:solidFill>
            </a:endParaRPr>
          </a:p>
          <a:p>
            <a:pPr indent="-26289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Open Sans"/>
              <a:buChar char="○"/>
            </a:pPr>
            <a:r>
              <a:rPr lang="en" sz="2000">
                <a:solidFill>
                  <a:schemeClr val="accent1"/>
                </a:solidFill>
              </a:rPr>
              <a:t>The client program requests the remote objects</a:t>
            </a:r>
            <a:r>
              <a:rPr lang="en" sz="2000">
                <a:solidFill>
                  <a:srgbClr val="FF0000"/>
                </a:solidFill>
              </a:rPr>
              <a:t> </a:t>
            </a:r>
            <a:r>
              <a:rPr lang="en" sz="2000">
                <a:solidFill>
                  <a:srgbClr val="3F3F3F"/>
                </a:solidFill>
              </a:rPr>
              <a:t>on the server and tries to invoke its methods.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000" y="1304825"/>
            <a:ext cx="4035599" cy="222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311700" y="164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RMI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384275" y="901600"/>
            <a:ext cx="43749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28625" y="790750"/>
            <a:ext cx="4143300" cy="4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Client/Server Application: The java programs that will communicate and pass information back and forth.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Stub: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stub is a representation (proxy) of the remote object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 client. It resides in the client system; it acts as a gateway for the client program.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2232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6666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Skeleton − This is </a:t>
            </a: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object which resides on the server side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 stub communicates with this skeleton to pass request to the remote object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575" y="1024000"/>
            <a:ext cx="4080025" cy="221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Architecture of RMI (contd...)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RRL(Remote Reference Layer) − It is the </a:t>
            </a:r>
            <a:r>
              <a:rPr lang="en">
                <a:solidFill>
                  <a:schemeClr val="accent1"/>
                </a:solidFill>
              </a:rPr>
              <a:t>layer which manages the references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made by the client to the remote object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Transport Layer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− This layer connects the client and the server. It manages the existing connection and also sets up new connections.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15625" y="164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Working of an RMI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761175"/>
            <a:ext cx="41076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4612" lvl="0" marL="342900" rtl="0" algn="l">
              <a:spcBef>
                <a:spcPts val="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When the </a:t>
            </a:r>
            <a:r>
              <a:rPr lang="en">
                <a:solidFill>
                  <a:schemeClr val="accent1"/>
                </a:solidFill>
              </a:rPr>
              <a:t>client makes a call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to the remote object, it is </a:t>
            </a:r>
            <a:r>
              <a:rPr lang="en">
                <a:solidFill>
                  <a:schemeClr val="accent1"/>
                </a:solidFill>
              </a:rPr>
              <a:t>received by the stub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which eventually passes this request to the RRL(Remote Reference Layer).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When the </a:t>
            </a:r>
            <a:r>
              <a:rPr lang="en">
                <a:solidFill>
                  <a:schemeClr val="accent1"/>
                </a:solidFill>
              </a:rPr>
              <a:t>client-side RRL receives the request</a:t>
            </a:r>
            <a:r>
              <a:rPr lang="en"/>
              <a:t>, it invokes a method called </a:t>
            </a:r>
            <a:r>
              <a:rPr lang="en">
                <a:solidFill>
                  <a:schemeClr val="accent1"/>
                </a:solidFill>
              </a:rPr>
              <a:t>invoke() of the object remoteRef</a:t>
            </a:r>
            <a:r>
              <a:rPr lang="en"/>
              <a:t>. It </a:t>
            </a:r>
            <a:r>
              <a:rPr lang="en">
                <a:solidFill>
                  <a:schemeClr val="accent1"/>
                </a:solidFill>
              </a:rPr>
              <a:t>passes the request to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the RRL on the </a:t>
            </a:r>
            <a:r>
              <a:rPr lang="en">
                <a:solidFill>
                  <a:schemeClr val="accent1"/>
                </a:solidFill>
              </a:rPr>
              <a:t>server side</a:t>
            </a:r>
            <a:r>
              <a:rPr lang="en"/>
              <a:t>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The RRL on the </a:t>
            </a:r>
            <a:r>
              <a:rPr lang="en">
                <a:solidFill>
                  <a:schemeClr val="accent1"/>
                </a:solidFill>
              </a:rPr>
              <a:t>server side passes the request to the Skeleton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(proxy on the server) which </a:t>
            </a:r>
            <a:r>
              <a:rPr lang="en">
                <a:solidFill>
                  <a:schemeClr val="accent1"/>
                </a:solidFill>
              </a:rPr>
              <a:t>finally invokes the required object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on the server.</a:t>
            </a:r>
            <a:endParaRPr/>
          </a:p>
          <a:p>
            <a:pPr indent="-324612" lvl="0" marL="342900" rtl="0" algn="l">
              <a:spcBef>
                <a:spcPts val="1000"/>
              </a:spcBef>
              <a:spcAft>
                <a:spcPts val="0"/>
              </a:spcAft>
              <a:buSzPct val="106666"/>
              <a:buChar char="●"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result is passed all the way back to the client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700" y="1024000"/>
            <a:ext cx="4419901" cy="30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"/>
              <a:t>RMI Registry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50388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188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RMI registry is a namespace on which </a:t>
            </a:r>
            <a:r>
              <a:rPr lang="en">
                <a:solidFill>
                  <a:schemeClr val="accent1"/>
                </a:solidFill>
              </a:rPr>
              <a:t>all server objects are placed</a:t>
            </a:r>
            <a:endParaRPr>
              <a:solidFill>
                <a:schemeClr val="accent1"/>
              </a:solidFill>
            </a:endParaRPr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Each time the server creates an object,</a:t>
            </a:r>
            <a:r>
              <a:rPr lang="en">
                <a:solidFill>
                  <a:schemeClr val="accent1"/>
                </a:solidFill>
              </a:rPr>
              <a:t> it registers this object with the RMIregistry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(using </a:t>
            </a:r>
            <a:r>
              <a:rPr lang="en">
                <a:solidFill>
                  <a:schemeClr val="accent1"/>
                </a:solidFill>
              </a:rPr>
              <a:t>bind() or reBind()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methods).</a:t>
            </a:r>
            <a:endParaRPr/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These</a:t>
            </a:r>
            <a:r>
              <a:rPr lang="en">
                <a:solidFill>
                  <a:schemeClr val="accent1"/>
                </a:solidFill>
              </a:rPr>
              <a:t> are registered using a unique name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known as bind name.</a:t>
            </a:r>
            <a:endParaRPr/>
          </a:p>
          <a:p>
            <a:pPr indent="-361188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The</a:t>
            </a:r>
            <a:r>
              <a:rPr lang="en">
                <a:solidFill>
                  <a:schemeClr val="accent1"/>
                </a:solidFill>
              </a:rPr>
              <a:t> client fetches the object from the registry </a:t>
            </a:r>
            <a:r>
              <a:rPr lang="en"/>
              <a:t>using its bind name (</a:t>
            </a:r>
            <a:r>
              <a:rPr lang="en">
                <a:solidFill>
                  <a:schemeClr val="accent1"/>
                </a:solidFill>
              </a:rPr>
              <a:t>using lookup() </a:t>
            </a:r>
            <a:r>
              <a:rPr lang="en"/>
              <a:t>method).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000" y="1326975"/>
            <a:ext cx="3488700" cy="2190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