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PT Sans Narrow"/>
      <p:regular r:id="rId22"/>
      <p:bold r:id="rId23"/>
    </p:embeddedFont>
    <p:embeddedFont>
      <p:font typeface="Open Sans"/>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PTSansNarrow-regular.fntdata"/><Relationship Id="rId21" Type="http://schemas.openxmlformats.org/officeDocument/2006/relationships/slide" Target="slides/slide16.xml"/><Relationship Id="rId24" Type="http://schemas.openxmlformats.org/officeDocument/2006/relationships/font" Target="fonts/OpenSans-regular.fntdata"/><Relationship Id="rId23" Type="http://schemas.openxmlformats.org/officeDocument/2006/relationships/font" Target="fonts/PTSansNarrow-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OpenSans-italic.fntdata"/><Relationship Id="rId25" Type="http://schemas.openxmlformats.org/officeDocument/2006/relationships/font" Target="fonts/OpenSans-bold.fntdata"/><Relationship Id="rId27" Type="http://schemas.openxmlformats.org/officeDocument/2006/relationships/font" Target="fonts/OpenSans-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7363c10b6a_0_19: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g27363c10b6a_0_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7363c10b6a_0_24: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g27363c10b6a_0_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7363c10b6a_0_29: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g27363c10b6a_0_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7363c10b6a_0_34: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g27363c10b6a_0_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7363c10b6a_0_39: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g27363c10b6a_0_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7363c10b6a_0_44: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g27363c10b6a_0_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7363c10b6a_0_49: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g27363c10b6a_0_4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736237616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736237616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7348a3d606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7348a3d606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7362376160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736237616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7362376160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7362376160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7362376160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7362376160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7363c10b6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7363c10b6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7363c10b6a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7363c10b6a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7363c10b6a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7363c10b6a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62" name="Shape 62"/>
        <p:cNvGrpSpPr/>
        <p:nvPr/>
      </p:nvGrpSpPr>
      <p:grpSpPr>
        <a:xfrm>
          <a:off x="0" y="0"/>
          <a:ext cx="0" cy="0"/>
          <a:chOff x="0" y="0"/>
          <a:chExt cx="0" cy="0"/>
        </a:xfrm>
      </p:grpSpPr>
      <p:sp>
        <p:nvSpPr>
          <p:cNvPr id="63" name="Google Shape;63;p13"/>
          <p:cNvSpPr txBox="1"/>
          <p:nvPr>
            <p:ph type="title"/>
          </p:nvPr>
        </p:nvSpPr>
        <p:spPr>
          <a:xfrm>
            <a:off x="508000" y="457200"/>
            <a:ext cx="6447600" cy="990600"/>
          </a:xfrm>
          <a:prstGeom prst="rect">
            <a:avLst/>
          </a:prstGeom>
          <a:noFill/>
          <a:ln>
            <a:noFill/>
          </a:ln>
        </p:spPr>
        <p:txBody>
          <a:bodyPr anchorCtr="0" anchor="t" bIns="34275" lIns="68575" spcFirstLastPara="1" rIns="68575" wrap="square" tIns="34275">
            <a:normAutofit/>
          </a:bodyPr>
          <a:lstStyle>
            <a:lvl1pPr lvl="0" rtl="0" algn="l">
              <a:spcBef>
                <a:spcPts val="0"/>
              </a:spcBef>
              <a:spcAft>
                <a:spcPts val="0"/>
              </a:spcAft>
              <a:buClr>
                <a:schemeClr val="accent1"/>
              </a:buClr>
              <a:buSzPts val="2700"/>
              <a:buFont typeface="Trebuchet MS"/>
              <a:buNone/>
              <a:defRPr sz="2700"/>
            </a:lvl1pPr>
            <a:lvl2pPr lvl="1" rtl="0" algn="l">
              <a:spcBef>
                <a:spcPts val="0"/>
              </a:spcBef>
              <a:spcAft>
                <a:spcPts val="0"/>
              </a:spcAft>
              <a:buSzPts val="3600"/>
              <a:buNone/>
              <a:defRPr/>
            </a:lvl2pPr>
            <a:lvl3pPr lvl="2" rtl="0" algn="l">
              <a:spcBef>
                <a:spcPts val="0"/>
              </a:spcBef>
              <a:spcAft>
                <a:spcPts val="0"/>
              </a:spcAft>
              <a:buSzPts val="3600"/>
              <a:buNone/>
              <a:defRPr/>
            </a:lvl3pPr>
            <a:lvl4pPr lvl="3" rtl="0" algn="l">
              <a:spcBef>
                <a:spcPts val="0"/>
              </a:spcBef>
              <a:spcAft>
                <a:spcPts val="0"/>
              </a:spcAft>
              <a:buSzPts val="3600"/>
              <a:buNone/>
              <a:defRPr/>
            </a:lvl4pPr>
            <a:lvl5pPr lvl="4" rtl="0" algn="l">
              <a:spcBef>
                <a:spcPts val="0"/>
              </a:spcBef>
              <a:spcAft>
                <a:spcPts val="0"/>
              </a:spcAft>
              <a:buSzPts val="3600"/>
              <a:buNone/>
              <a:defRPr/>
            </a:lvl5pPr>
            <a:lvl6pPr lvl="5" rtl="0" algn="l">
              <a:spcBef>
                <a:spcPts val="0"/>
              </a:spcBef>
              <a:spcAft>
                <a:spcPts val="0"/>
              </a:spcAft>
              <a:buSzPts val="3600"/>
              <a:buNone/>
              <a:defRPr/>
            </a:lvl6pPr>
            <a:lvl7pPr lvl="6" rtl="0" algn="l">
              <a:spcBef>
                <a:spcPts val="0"/>
              </a:spcBef>
              <a:spcAft>
                <a:spcPts val="0"/>
              </a:spcAft>
              <a:buSzPts val="3600"/>
              <a:buNone/>
              <a:defRPr/>
            </a:lvl7pPr>
            <a:lvl8pPr lvl="7" rtl="0" algn="l">
              <a:spcBef>
                <a:spcPts val="0"/>
              </a:spcBef>
              <a:spcAft>
                <a:spcPts val="0"/>
              </a:spcAft>
              <a:buSzPts val="3600"/>
              <a:buNone/>
              <a:defRPr/>
            </a:lvl8pPr>
            <a:lvl9pPr lvl="8" rtl="0" algn="l">
              <a:spcBef>
                <a:spcPts val="0"/>
              </a:spcBef>
              <a:spcAft>
                <a:spcPts val="0"/>
              </a:spcAft>
              <a:buSzPts val="3600"/>
              <a:buNone/>
              <a:defRPr/>
            </a:lvl9pPr>
          </a:lstStyle>
          <a:p/>
        </p:txBody>
      </p:sp>
      <p:sp>
        <p:nvSpPr>
          <p:cNvPr id="64" name="Google Shape;64;p13"/>
          <p:cNvSpPr txBox="1"/>
          <p:nvPr>
            <p:ph idx="1" type="body"/>
          </p:nvPr>
        </p:nvSpPr>
        <p:spPr>
          <a:xfrm>
            <a:off x="508000" y="1620442"/>
            <a:ext cx="6447600" cy="2910600"/>
          </a:xfrm>
          <a:prstGeom prst="rect">
            <a:avLst/>
          </a:prstGeom>
          <a:noFill/>
          <a:ln>
            <a:noFill/>
          </a:ln>
        </p:spPr>
        <p:txBody>
          <a:bodyPr anchorCtr="0" anchor="t" bIns="34275" lIns="68575" spcFirstLastPara="1" rIns="68575" wrap="square" tIns="34275">
            <a:normAutofit/>
          </a:bodyPr>
          <a:lstStyle>
            <a:lvl1pPr indent="-298450" lvl="0" marL="457200" rtl="0" algn="l">
              <a:spcBef>
                <a:spcPts val="800"/>
              </a:spcBef>
              <a:spcAft>
                <a:spcPts val="0"/>
              </a:spcAft>
              <a:buSzPts val="1100"/>
              <a:buChar char="●"/>
              <a:defRPr/>
            </a:lvl1pPr>
            <a:lvl2pPr indent="-298450" lvl="1" marL="914400" rtl="0" algn="l">
              <a:spcBef>
                <a:spcPts val="800"/>
              </a:spcBef>
              <a:spcAft>
                <a:spcPts val="0"/>
              </a:spcAft>
              <a:buSzPts val="1100"/>
              <a:buChar char="○"/>
              <a:defRPr/>
            </a:lvl2pPr>
            <a:lvl3pPr indent="-298450" lvl="2" marL="1371600" rtl="0" algn="l">
              <a:spcBef>
                <a:spcPts val="800"/>
              </a:spcBef>
              <a:spcAft>
                <a:spcPts val="0"/>
              </a:spcAft>
              <a:buSzPts val="1100"/>
              <a:buChar char="■"/>
              <a:defRPr/>
            </a:lvl3pPr>
            <a:lvl4pPr indent="-298450" lvl="3" marL="1828800" rtl="0" algn="l">
              <a:spcBef>
                <a:spcPts val="800"/>
              </a:spcBef>
              <a:spcAft>
                <a:spcPts val="0"/>
              </a:spcAft>
              <a:buSzPts val="1100"/>
              <a:buChar char="●"/>
              <a:defRPr/>
            </a:lvl4pPr>
            <a:lvl5pPr indent="-298450" lvl="4" marL="2286000" rtl="0" algn="l">
              <a:spcBef>
                <a:spcPts val="800"/>
              </a:spcBef>
              <a:spcAft>
                <a:spcPts val="0"/>
              </a:spcAft>
              <a:buSzPts val="1100"/>
              <a:buChar char="○"/>
              <a:defRPr/>
            </a:lvl5pPr>
            <a:lvl6pPr indent="-298450" lvl="5" marL="2743200" rtl="0" algn="l">
              <a:spcBef>
                <a:spcPts val="800"/>
              </a:spcBef>
              <a:spcAft>
                <a:spcPts val="0"/>
              </a:spcAft>
              <a:buSzPts val="1100"/>
              <a:buChar char="■"/>
              <a:defRPr/>
            </a:lvl6pPr>
            <a:lvl7pPr indent="-298450" lvl="6" marL="3200400" rtl="0" algn="l">
              <a:spcBef>
                <a:spcPts val="800"/>
              </a:spcBef>
              <a:spcAft>
                <a:spcPts val="0"/>
              </a:spcAft>
              <a:buSzPts val="1100"/>
              <a:buChar char="●"/>
              <a:defRPr/>
            </a:lvl7pPr>
            <a:lvl8pPr indent="-298450" lvl="7" marL="3657600" rtl="0" algn="l">
              <a:spcBef>
                <a:spcPts val="800"/>
              </a:spcBef>
              <a:spcAft>
                <a:spcPts val="0"/>
              </a:spcAft>
              <a:buSzPts val="1100"/>
              <a:buChar char="○"/>
              <a:defRPr/>
            </a:lvl8pPr>
            <a:lvl9pPr indent="-298450" lvl="8" marL="4114800" rtl="0" algn="l">
              <a:spcBef>
                <a:spcPts val="800"/>
              </a:spcBef>
              <a:spcAft>
                <a:spcPts val="0"/>
              </a:spcAft>
              <a:buSzPts val="1100"/>
              <a:buChar char="■"/>
              <a:defRPr/>
            </a:lvl9pPr>
          </a:lstStyle>
          <a:p/>
        </p:txBody>
      </p:sp>
      <p:sp>
        <p:nvSpPr>
          <p:cNvPr id="65" name="Google Shape;65;p13"/>
          <p:cNvSpPr txBox="1"/>
          <p:nvPr>
            <p:ph idx="10" type="dt"/>
          </p:nvPr>
        </p:nvSpPr>
        <p:spPr>
          <a:xfrm>
            <a:off x="5403850" y="4531022"/>
            <a:ext cx="684000" cy="273900"/>
          </a:xfrm>
          <a:prstGeom prst="rect">
            <a:avLst/>
          </a:prstGeom>
          <a:noFill/>
          <a:ln>
            <a:noFill/>
          </a:ln>
        </p:spPr>
        <p:txBody>
          <a:bodyPr anchorCtr="0" anchor="ctr" bIns="34275" lIns="68575" spcFirstLastPara="1" rIns="68575" wrap="square" tIns="34275">
            <a:noAutofit/>
          </a:bodyPr>
          <a:lstStyle>
            <a:lvl1pPr lvl="0" rtl="0" algn="r">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66" name="Google Shape;66;p13"/>
          <p:cNvSpPr txBox="1"/>
          <p:nvPr>
            <p:ph idx="11" type="ftr"/>
          </p:nvPr>
        </p:nvSpPr>
        <p:spPr>
          <a:xfrm>
            <a:off x="508001" y="4531022"/>
            <a:ext cx="47232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67" name="Google Shape;67;p13"/>
          <p:cNvSpPr txBox="1"/>
          <p:nvPr>
            <p:ph idx="12" type="sldNum"/>
          </p:nvPr>
        </p:nvSpPr>
        <p:spPr>
          <a:xfrm>
            <a:off x="6442997" y="4531022"/>
            <a:ext cx="512700" cy="273900"/>
          </a:xfrm>
          <a:prstGeom prst="rect">
            <a:avLst/>
          </a:prstGeom>
          <a:noFill/>
          <a:ln>
            <a:noFill/>
          </a:ln>
        </p:spPr>
        <p:txBody>
          <a:bodyPr anchorCtr="0" anchor="ctr" bIns="34275" lIns="68575" spcFirstLastPara="1" rIns="68575" wrap="square" tIns="34275">
            <a:norm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4"/>
          <p:cNvSpPr txBox="1"/>
          <p:nvPr>
            <p:ph type="ctrTitle"/>
          </p:nvPr>
        </p:nvSpPr>
        <p:spPr>
          <a:xfrm>
            <a:off x="1004150" y="1751764"/>
            <a:ext cx="7136700" cy="10224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Database Connectivity with Java</a:t>
            </a:r>
            <a:endParaRPr/>
          </a:p>
        </p:txBody>
      </p:sp>
      <p:sp>
        <p:nvSpPr>
          <p:cNvPr id="73" name="Google Shape;73;p14"/>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Prativa Nyaupane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3"/>
          <p:cNvSpPr txBox="1"/>
          <p:nvPr>
            <p:ph type="title"/>
          </p:nvPr>
        </p:nvSpPr>
        <p:spPr>
          <a:xfrm>
            <a:off x="381000" y="342900"/>
            <a:ext cx="4835700" cy="743100"/>
          </a:xfrm>
          <a:prstGeom prst="rect">
            <a:avLst/>
          </a:prstGeom>
          <a:noFill/>
          <a:ln>
            <a:noFill/>
          </a:ln>
        </p:spPr>
        <p:txBody>
          <a:bodyPr anchorCtr="0" anchor="t" bIns="34275" lIns="68575" spcFirstLastPara="1" rIns="68575" wrap="square" tIns="34275">
            <a:normAutofit/>
          </a:bodyPr>
          <a:lstStyle/>
          <a:p>
            <a:pPr indent="0" lvl="0" marL="0" rtl="0" algn="l">
              <a:lnSpc>
                <a:spcPct val="160000"/>
              </a:lnSpc>
              <a:spcBef>
                <a:spcPts val="0"/>
              </a:spcBef>
              <a:spcAft>
                <a:spcPts val="0"/>
              </a:spcAft>
              <a:buClr>
                <a:schemeClr val="accent1"/>
              </a:buClr>
              <a:buSzPts val="2700"/>
              <a:buFont typeface="Trebuchet MS"/>
              <a:buNone/>
            </a:pPr>
            <a:r>
              <a:rPr lang="en"/>
              <a:t>Intermediate Database Access Server</a:t>
            </a:r>
            <a:endParaRPr/>
          </a:p>
        </p:txBody>
      </p:sp>
      <p:sp>
        <p:nvSpPr>
          <p:cNvPr id="135" name="Google Shape;135;p23"/>
          <p:cNvSpPr txBox="1"/>
          <p:nvPr>
            <p:ph idx="1" type="body"/>
          </p:nvPr>
        </p:nvSpPr>
        <p:spPr>
          <a:xfrm>
            <a:off x="381000" y="1215331"/>
            <a:ext cx="4835700" cy="2182800"/>
          </a:xfrm>
          <a:prstGeom prst="rect">
            <a:avLst/>
          </a:prstGeom>
          <a:noFill/>
          <a:ln>
            <a:noFill/>
          </a:ln>
        </p:spPr>
        <p:txBody>
          <a:bodyPr anchorCtr="0" anchor="t" bIns="34275" lIns="68575" spcFirstLastPara="1" rIns="68575" wrap="square" tIns="34275">
            <a:normAutofit fontScale="62500"/>
          </a:bodyPr>
          <a:lstStyle/>
          <a:p>
            <a:pPr indent="-220662" lvl="0" marL="254000" rtl="0" algn="l">
              <a:lnSpc>
                <a:spcPct val="150000"/>
              </a:lnSpc>
              <a:spcBef>
                <a:spcPts val="0"/>
              </a:spcBef>
              <a:spcAft>
                <a:spcPts val="0"/>
              </a:spcAft>
              <a:buSzPct val="77777"/>
              <a:buChar char="●"/>
            </a:pPr>
            <a:r>
              <a:rPr lang="en"/>
              <a:t>An Intermediate Database Access Server is a server application that </a:t>
            </a:r>
            <a:r>
              <a:rPr lang="en">
                <a:solidFill>
                  <a:srgbClr val="FF0000"/>
                </a:solidFill>
              </a:rPr>
              <a:t>provides an interface between Java applications and multiple databases</a:t>
            </a:r>
            <a:r>
              <a:rPr lang="en"/>
              <a:t>.</a:t>
            </a:r>
            <a:endParaRPr/>
          </a:p>
          <a:p>
            <a:pPr indent="-220662" lvl="0" marL="254000" rtl="0" algn="l">
              <a:lnSpc>
                <a:spcPct val="150000"/>
              </a:lnSpc>
              <a:spcBef>
                <a:spcPts val="800"/>
              </a:spcBef>
              <a:spcAft>
                <a:spcPts val="0"/>
              </a:spcAft>
              <a:buSzPct val="77777"/>
              <a:buChar char="●"/>
            </a:pPr>
            <a:r>
              <a:rPr lang="en"/>
              <a:t>It </a:t>
            </a:r>
            <a:r>
              <a:rPr lang="en">
                <a:solidFill>
                  <a:srgbClr val="FF0000"/>
                </a:solidFill>
              </a:rPr>
              <a:t>acts as a middle layer</a:t>
            </a:r>
            <a:r>
              <a:rPr lang="en"/>
              <a:t>, handling database connection management, query execution, and result retrieval.</a:t>
            </a:r>
            <a:endParaRPr/>
          </a:p>
          <a:p>
            <a:pPr indent="-220662" lvl="0" marL="254000" rtl="0" algn="l">
              <a:lnSpc>
                <a:spcPct val="150000"/>
              </a:lnSpc>
              <a:spcBef>
                <a:spcPts val="800"/>
              </a:spcBef>
              <a:spcAft>
                <a:spcPts val="0"/>
              </a:spcAft>
              <a:buSzPct val="77777"/>
              <a:buChar char="●"/>
            </a:pPr>
            <a:r>
              <a:rPr lang="en"/>
              <a:t>The </a:t>
            </a:r>
            <a:r>
              <a:rPr lang="en">
                <a:solidFill>
                  <a:srgbClr val="FF0000"/>
                </a:solidFill>
              </a:rPr>
              <a:t>server simplifies database access by providing a unified API </a:t>
            </a:r>
            <a:r>
              <a:rPr lang="en"/>
              <a:t>for connecting to and interacting with various databases.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5">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5">
                                            <p:txEl>
                                              <p:pRg end="2" st="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4"/>
          <p:cNvSpPr txBox="1"/>
          <p:nvPr>
            <p:ph type="title"/>
          </p:nvPr>
        </p:nvSpPr>
        <p:spPr>
          <a:xfrm>
            <a:off x="381000" y="342900"/>
            <a:ext cx="4835700" cy="743100"/>
          </a:xfrm>
          <a:prstGeom prst="rect">
            <a:avLst/>
          </a:prstGeom>
          <a:noFill/>
          <a:ln>
            <a:noFill/>
          </a:ln>
        </p:spPr>
        <p:txBody>
          <a:bodyPr anchorCtr="0" anchor="t" bIns="34275" lIns="68575" spcFirstLastPara="1" rIns="68575" wrap="square" tIns="34275">
            <a:noAutofit/>
          </a:bodyPr>
          <a:lstStyle/>
          <a:p>
            <a:pPr indent="0" lvl="0" marL="0" rtl="0" algn="l">
              <a:lnSpc>
                <a:spcPct val="160000"/>
              </a:lnSpc>
              <a:spcBef>
                <a:spcPts val="0"/>
              </a:spcBef>
              <a:spcAft>
                <a:spcPts val="0"/>
              </a:spcAft>
              <a:buClr>
                <a:schemeClr val="accent1"/>
              </a:buClr>
              <a:buSzPts val="2100"/>
              <a:buFont typeface="Trebuchet MS"/>
              <a:buNone/>
            </a:pPr>
            <a:r>
              <a:rPr lang="en" sz="2100"/>
              <a:t>Intermediate Database Access Server (contd...)</a:t>
            </a:r>
            <a:endParaRPr/>
          </a:p>
        </p:txBody>
      </p:sp>
      <p:sp>
        <p:nvSpPr>
          <p:cNvPr id="141" name="Google Shape;141;p24"/>
          <p:cNvSpPr txBox="1"/>
          <p:nvPr>
            <p:ph idx="1" type="body"/>
          </p:nvPr>
        </p:nvSpPr>
        <p:spPr>
          <a:xfrm>
            <a:off x="381000" y="1215331"/>
            <a:ext cx="4835700" cy="2182800"/>
          </a:xfrm>
          <a:prstGeom prst="rect">
            <a:avLst/>
          </a:prstGeom>
          <a:noFill/>
          <a:ln>
            <a:noFill/>
          </a:ln>
        </p:spPr>
        <p:txBody>
          <a:bodyPr anchorCtr="0" anchor="t" bIns="34275" lIns="68575" spcFirstLastPara="1" rIns="68575" wrap="square" tIns="34275">
            <a:normAutofit fontScale="85000"/>
          </a:bodyPr>
          <a:lstStyle/>
          <a:p>
            <a:pPr indent="-240665" lvl="0" marL="254000" rtl="0" algn="l">
              <a:lnSpc>
                <a:spcPct val="150000"/>
              </a:lnSpc>
              <a:spcBef>
                <a:spcPts val="0"/>
              </a:spcBef>
              <a:spcAft>
                <a:spcPts val="0"/>
              </a:spcAft>
              <a:buSzPct val="77777"/>
              <a:buChar char="●"/>
            </a:pPr>
            <a:r>
              <a:rPr lang="en"/>
              <a:t>The </a:t>
            </a:r>
            <a:r>
              <a:rPr lang="en">
                <a:solidFill>
                  <a:srgbClr val="FF0000"/>
                </a:solidFill>
              </a:rPr>
              <a:t>server consolidates database connections</a:t>
            </a:r>
            <a:r>
              <a:rPr lang="en"/>
              <a:t>, manages pooling and caching, and provides load balancing and failover capabilities.</a:t>
            </a:r>
            <a:endParaRPr/>
          </a:p>
          <a:p>
            <a:pPr indent="-240665" lvl="0" marL="254000" rtl="0" algn="l">
              <a:lnSpc>
                <a:spcPct val="150000"/>
              </a:lnSpc>
              <a:spcBef>
                <a:spcPts val="800"/>
              </a:spcBef>
              <a:spcAft>
                <a:spcPts val="0"/>
              </a:spcAft>
              <a:buSzPct val="77777"/>
              <a:buChar char="●"/>
            </a:pPr>
            <a:r>
              <a:rPr lang="en"/>
              <a:t>It </a:t>
            </a:r>
            <a:r>
              <a:rPr lang="en">
                <a:solidFill>
                  <a:srgbClr val="FF0000"/>
                </a:solidFill>
              </a:rPr>
              <a:t>allows applications to connect to multiple databases using a single connection </a:t>
            </a:r>
            <a:r>
              <a:rPr lang="en"/>
              <a:t>and provides an interface for database access.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1">
                                            <p:txEl>
                                              <p:pRg end="1" st="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5"/>
          <p:cNvSpPr txBox="1"/>
          <p:nvPr>
            <p:ph type="title"/>
          </p:nvPr>
        </p:nvSpPr>
        <p:spPr>
          <a:xfrm>
            <a:off x="381000" y="342900"/>
            <a:ext cx="4835700" cy="743100"/>
          </a:xfrm>
          <a:prstGeom prst="rect">
            <a:avLst/>
          </a:prstGeom>
          <a:noFill/>
          <a:ln>
            <a:noFill/>
          </a:ln>
        </p:spPr>
        <p:txBody>
          <a:bodyPr anchorCtr="0" anchor="t" bIns="34275" lIns="68575" spcFirstLastPara="1" rIns="68575" wrap="square" tIns="34275">
            <a:normAutofit/>
          </a:bodyPr>
          <a:lstStyle/>
          <a:p>
            <a:pPr indent="0" lvl="0" marL="0" rtl="0" algn="l">
              <a:lnSpc>
                <a:spcPct val="160000"/>
              </a:lnSpc>
              <a:spcBef>
                <a:spcPts val="0"/>
              </a:spcBef>
              <a:spcAft>
                <a:spcPts val="0"/>
              </a:spcAft>
              <a:buClr>
                <a:schemeClr val="accent1"/>
              </a:buClr>
              <a:buSzPts val="2700"/>
              <a:buFont typeface="Trebuchet MS"/>
              <a:buNone/>
            </a:pPr>
            <a:r>
              <a:rPr lang="en"/>
              <a:t>JDBC API</a:t>
            </a:r>
            <a:endParaRPr/>
          </a:p>
        </p:txBody>
      </p:sp>
      <p:sp>
        <p:nvSpPr>
          <p:cNvPr id="147" name="Google Shape;147;p25"/>
          <p:cNvSpPr txBox="1"/>
          <p:nvPr>
            <p:ph idx="1" type="body"/>
          </p:nvPr>
        </p:nvSpPr>
        <p:spPr>
          <a:xfrm>
            <a:off x="381000" y="1215331"/>
            <a:ext cx="4835700" cy="2182800"/>
          </a:xfrm>
          <a:prstGeom prst="rect">
            <a:avLst/>
          </a:prstGeom>
          <a:noFill/>
          <a:ln>
            <a:noFill/>
          </a:ln>
        </p:spPr>
        <p:txBody>
          <a:bodyPr anchorCtr="0" anchor="t" bIns="34275" lIns="68575" spcFirstLastPara="1" rIns="68575" wrap="square" tIns="34275">
            <a:normAutofit fontScale="62500" lnSpcReduction="10000"/>
          </a:bodyPr>
          <a:lstStyle/>
          <a:p>
            <a:pPr indent="-233362" lvl="0" marL="254000" rtl="0" algn="l">
              <a:lnSpc>
                <a:spcPct val="170000"/>
              </a:lnSpc>
              <a:spcBef>
                <a:spcPts val="0"/>
              </a:spcBef>
              <a:spcAft>
                <a:spcPts val="0"/>
              </a:spcAft>
              <a:buSzPct val="77777"/>
              <a:buChar char="●"/>
            </a:pPr>
            <a:r>
              <a:rPr lang="en"/>
              <a:t>The </a:t>
            </a:r>
            <a:r>
              <a:rPr lang="en">
                <a:solidFill>
                  <a:srgbClr val="FF0000"/>
                </a:solidFill>
              </a:rPr>
              <a:t>JDBC API (Application Programming Interface) is a set of Java classes and interfaces that define the standard methods and behaviors </a:t>
            </a:r>
            <a:r>
              <a:rPr lang="en"/>
              <a:t>for database connectivity.</a:t>
            </a:r>
            <a:endParaRPr/>
          </a:p>
          <a:p>
            <a:pPr indent="-233362" lvl="0" marL="254000" rtl="0" algn="l">
              <a:lnSpc>
                <a:spcPct val="170000"/>
              </a:lnSpc>
              <a:spcBef>
                <a:spcPts val="800"/>
              </a:spcBef>
              <a:spcAft>
                <a:spcPts val="0"/>
              </a:spcAft>
              <a:buSzPct val="77777"/>
              <a:buChar char="●"/>
            </a:pPr>
            <a:r>
              <a:rPr lang="en"/>
              <a:t>It </a:t>
            </a:r>
            <a:r>
              <a:rPr lang="en">
                <a:solidFill>
                  <a:srgbClr val="FF0000"/>
                </a:solidFill>
              </a:rPr>
              <a:t>allows Java applications to execute SQL statements</a:t>
            </a:r>
            <a:r>
              <a:rPr lang="en"/>
              <a:t>, retrieve and manipulate data, and manage database connections.</a:t>
            </a:r>
            <a:endParaRPr/>
          </a:p>
          <a:p>
            <a:pPr indent="-233362" lvl="0" marL="254000" rtl="0" algn="l">
              <a:lnSpc>
                <a:spcPct val="170000"/>
              </a:lnSpc>
              <a:spcBef>
                <a:spcPts val="800"/>
              </a:spcBef>
              <a:spcAft>
                <a:spcPts val="0"/>
              </a:spcAft>
              <a:buSzPct val="77777"/>
              <a:buChar char="●"/>
            </a:pPr>
            <a:r>
              <a:rPr lang="en"/>
              <a:t>The </a:t>
            </a:r>
            <a:r>
              <a:rPr lang="en">
                <a:solidFill>
                  <a:srgbClr val="FF0000"/>
                </a:solidFill>
              </a:rPr>
              <a:t>JDBC API provides a common interface </a:t>
            </a:r>
            <a:r>
              <a:rPr lang="en"/>
              <a:t>regardless of the specific database being used, enabling portability and flexibility.</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7">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7">
                                            <p:txEl>
                                              <p:pRg end="2" st="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6"/>
          <p:cNvSpPr txBox="1"/>
          <p:nvPr>
            <p:ph type="title"/>
          </p:nvPr>
        </p:nvSpPr>
        <p:spPr>
          <a:xfrm>
            <a:off x="381000" y="342900"/>
            <a:ext cx="4835700" cy="743100"/>
          </a:xfrm>
          <a:prstGeom prst="rect">
            <a:avLst/>
          </a:prstGeom>
          <a:noFill/>
          <a:ln>
            <a:noFill/>
          </a:ln>
        </p:spPr>
        <p:txBody>
          <a:bodyPr anchorCtr="0" anchor="t" bIns="34275" lIns="68575" spcFirstLastPara="1" rIns="68575" wrap="square" tIns="34275">
            <a:normAutofit fontScale="90000"/>
          </a:bodyPr>
          <a:lstStyle/>
          <a:p>
            <a:pPr indent="0" lvl="0" marL="0" rtl="0" algn="l">
              <a:spcBef>
                <a:spcPts val="0"/>
              </a:spcBef>
              <a:spcAft>
                <a:spcPts val="0"/>
              </a:spcAft>
              <a:buClr>
                <a:schemeClr val="accent1"/>
              </a:buClr>
              <a:buSzPct val="100000"/>
              <a:buFont typeface="Trebuchet MS"/>
              <a:buNone/>
            </a:pPr>
            <a:r>
              <a:rPr lang="en"/>
              <a:t>Managing Connections and Statements</a:t>
            </a:r>
            <a:endParaRPr/>
          </a:p>
        </p:txBody>
      </p:sp>
      <p:sp>
        <p:nvSpPr>
          <p:cNvPr id="153" name="Google Shape;153;p26"/>
          <p:cNvSpPr txBox="1"/>
          <p:nvPr>
            <p:ph idx="1" type="body"/>
          </p:nvPr>
        </p:nvSpPr>
        <p:spPr>
          <a:xfrm>
            <a:off x="381000" y="1215325"/>
            <a:ext cx="8137800" cy="3687000"/>
          </a:xfrm>
          <a:prstGeom prst="rect">
            <a:avLst/>
          </a:prstGeom>
          <a:noFill/>
          <a:ln>
            <a:noFill/>
          </a:ln>
        </p:spPr>
        <p:txBody>
          <a:bodyPr anchorCtr="0" anchor="t" bIns="34275" lIns="68575" spcFirstLastPara="1" rIns="68575" wrap="square" tIns="34275">
            <a:noAutofit/>
          </a:bodyPr>
          <a:lstStyle/>
          <a:p>
            <a:pPr indent="-264160" lvl="0" marL="254000" rtl="0" algn="l">
              <a:lnSpc>
                <a:spcPct val="105000"/>
              </a:lnSpc>
              <a:spcBef>
                <a:spcPts val="0"/>
              </a:spcBef>
              <a:spcAft>
                <a:spcPts val="0"/>
              </a:spcAft>
              <a:buSzPts val="1360"/>
              <a:buChar char="●"/>
            </a:pPr>
            <a:r>
              <a:rPr lang="en" sz="1520"/>
              <a:t>Connection Management:</a:t>
            </a:r>
            <a:endParaRPr sz="1520"/>
          </a:p>
          <a:p>
            <a:pPr indent="-233680" lvl="1" marL="558800" rtl="0" algn="l">
              <a:lnSpc>
                <a:spcPct val="105000"/>
              </a:lnSpc>
              <a:spcBef>
                <a:spcPts val="800"/>
              </a:spcBef>
              <a:spcAft>
                <a:spcPts val="0"/>
              </a:spcAft>
              <a:buSzPts val="1280"/>
              <a:buChar char="○"/>
            </a:pPr>
            <a:r>
              <a:rPr lang="en" sz="1360"/>
              <a:t>JDBC connections represent a connection to a database.</a:t>
            </a:r>
            <a:endParaRPr sz="1360"/>
          </a:p>
          <a:p>
            <a:pPr indent="-233680" lvl="1" marL="558800" rtl="0" algn="l">
              <a:lnSpc>
                <a:spcPct val="105000"/>
              </a:lnSpc>
              <a:spcBef>
                <a:spcPts val="800"/>
              </a:spcBef>
              <a:spcAft>
                <a:spcPts val="0"/>
              </a:spcAft>
              <a:buSzPts val="1280"/>
              <a:buChar char="○"/>
            </a:pPr>
            <a:r>
              <a:rPr lang="en" sz="1360"/>
              <a:t>Use DriverManager to establish a connection.</a:t>
            </a:r>
            <a:endParaRPr sz="1360"/>
          </a:p>
          <a:p>
            <a:pPr indent="-233680" lvl="1" marL="558800" rtl="0" algn="l">
              <a:lnSpc>
                <a:spcPct val="105000"/>
              </a:lnSpc>
              <a:spcBef>
                <a:spcPts val="800"/>
              </a:spcBef>
              <a:spcAft>
                <a:spcPts val="0"/>
              </a:spcAft>
              <a:buSzPts val="1280"/>
              <a:buChar char="○"/>
            </a:pPr>
            <a:r>
              <a:rPr lang="en" sz="1360"/>
              <a:t>Proper connection handling is crucial to avoid resource leaks.</a:t>
            </a:r>
            <a:endParaRPr sz="1360"/>
          </a:p>
          <a:p>
            <a:pPr indent="-233680" lvl="1" marL="558800" rtl="0" algn="l">
              <a:lnSpc>
                <a:spcPct val="105000"/>
              </a:lnSpc>
              <a:spcBef>
                <a:spcPts val="800"/>
              </a:spcBef>
              <a:spcAft>
                <a:spcPts val="0"/>
              </a:spcAft>
              <a:buSzPts val="1280"/>
              <a:buChar char="○"/>
            </a:pPr>
            <a:r>
              <a:rPr lang="en" sz="1360"/>
              <a:t>Connections should be closed using the close() method.</a:t>
            </a:r>
            <a:endParaRPr sz="1360"/>
          </a:p>
          <a:p>
            <a:pPr indent="-264160" lvl="0" marL="254000" rtl="0" algn="l">
              <a:lnSpc>
                <a:spcPct val="105000"/>
              </a:lnSpc>
              <a:spcBef>
                <a:spcPts val="800"/>
              </a:spcBef>
              <a:spcAft>
                <a:spcPts val="0"/>
              </a:spcAft>
              <a:buSzPts val="1360"/>
              <a:buChar char="●"/>
            </a:pPr>
            <a:r>
              <a:rPr lang="en" sz="1520"/>
              <a:t>Statement Management:</a:t>
            </a:r>
            <a:endParaRPr sz="1520"/>
          </a:p>
          <a:p>
            <a:pPr indent="-233680" lvl="1" marL="558800" rtl="0" algn="l">
              <a:lnSpc>
                <a:spcPct val="105000"/>
              </a:lnSpc>
              <a:spcBef>
                <a:spcPts val="800"/>
              </a:spcBef>
              <a:spcAft>
                <a:spcPts val="0"/>
              </a:spcAft>
              <a:buSzPts val="1280"/>
              <a:buChar char="○"/>
            </a:pPr>
            <a:r>
              <a:rPr lang="en" sz="1360"/>
              <a:t>Statements are used to execute SQL queries.</a:t>
            </a:r>
            <a:endParaRPr sz="1360"/>
          </a:p>
          <a:p>
            <a:pPr indent="-233680" lvl="1" marL="558800" rtl="0" algn="l">
              <a:lnSpc>
                <a:spcPct val="105000"/>
              </a:lnSpc>
              <a:spcBef>
                <a:spcPts val="800"/>
              </a:spcBef>
              <a:spcAft>
                <a:spcPts val="0"/>
              </a:spcAft>
              <a:buSzPts val="1280"/>
              <a:buChar char="○"/>
            </a:pPr>
            <a:r>
              <a:rPr lang="en" sz="1360"/>
              <a:t>Types of statements include Statement, PreparedStatement, and CallableStatement.</a:t>
            </a:r>
            <a:endParaRPr sz="1360"/>
          </a:p>
          <a:p>
            <a:pPr indent="-233680" lvl="1" marL="558800" rtl="0" algn="l">
              <a:lnSpc>
                <a:spcPct val="105000"/>
              </a:lnSpc>
              <a:spcBef>
                <a:spcPts val="800"/>
              </a:spcBef>
              <a:spcAft>
                <a:spcPts val="0"/>
              </a:spcAft>
              <a:buSzPts val="1280"/>
              <a:buChar char="○"/>
            </a:pPr>
            <a:r>
              <a:rPr lang="en" sz="1360"/>
              <a:t>Statement is a general-purpose interface.</a:t>
            </a:r>
            <a:endParaRPr sz="1360"/>
          </a:p>
          <a:p>
            <a:pPr indent="-233680" lvl="1" marL="558800" rtl="0" algn="l">
              <a:lnSpc>
                <a:spcPct val="105000"/>
              </a:lnSpc>
              <a:spcBef>
                <a:spcPts val="800"/>
              </a:spcBef>
              <a:spcAft>
                <a:spcPts val="0"/>
              </a:spcAft>
              <a:buSzPts val="1280"/>
              <a:buChar char="○"/>
            </a:pPr>
            <a:r>
              <a:rPr lang="en" sz="1360"/>
              <a:t>PreparedStatement is precompiled and allows parameterized queries.</a:t>
            </a:r>
            <a:endParaRPr sz="1360"/>
          </a:p>
          <a:p>
            <a:pPr indent="-233680" lvl="1" marL="558800" rtl="0" algn="l">
              <a:lnSpc>
                <a:spcPct val="105000"/>
              </a:lnSpc>
              <a:spcBef>
                <a:spcPts val="800"/>
              </a:spcBef>
              <a:spcAft>
                <a:spcPts val="0"/>
              </a:spcAft>
              <a:buSzPts val="1280"/>
              <a:buChar char="○"/>
            </a:pPr>
            <a:r>
              <a:rPr lang="en" sz="1360"/>
              <a:t>CallableStatement is used for calling stored procedures.</a:t>
            </a:r>
            <a:endParaRPr sz="136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3">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3">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3">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3">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3">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3">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3">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3">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3">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3">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3">
                                            <p:txEl>
                                              <p:pRg end="10" st="1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7"/>
          <p:cNvSpPr txBox="1"/>
          <p:nvPr>
            <p:ph type="title"/>
          </p:nvPr>
        </p:nvSpPr>
        <p:spPr>
          <a:xfrm>
            <a:off x="381000" y="342900"/>
            <a:ext cx="4835700" cy="743100"/>
          </a:xfrm>
          <a:prstGeom prst="rect">
            <a:avLst/>
          </a:prstGeom>
          <a:noFill/>
          <a:ln>
            <a:noFill/>
          </a:ln>
        </p:spPr>
        <p:txBody>
          <a:bodyPr anchorCtr="0" anchor="t" bIns="34275" lIns="68575" spcFirstLastPara="1" rIns="68575" wrap="square" tIns="34275">
            <a:normAutofit/>
          </a:bodyPr>
          <a:lstStyle/>
          <a:p>
            <a:pPr indent="0" lvl="0" marL="0" rtl="0" algn="l">
              <a:spcBef>
                <a:spcPts val="0"/>
              </a:spcBef>
              <a:spcAft>
                <a:spcPts val="0"/>
              </a:spcAft>
              <a:buClr>
                <a:schemeClr val="accent1"/>
              </a:buClr>
              <a:buSzPts val="2700"/>
              <a:buFont typeface="Trebuchet MS"/>
              <a:buNone/>
            </a:pPr>
            <a:r>
              <a:rPr lang="en"/>
              <a:t>Result Sets and Exception Handling</a:t>
            </a:r>
            <a:endParaRPr/>
          </a:p>
        </p:txBody>
      </p:sp>
      <p:sp>
        <p:nvSpPr>
          <p:cNvPr id="159" name="Google Shape;159;p27"/>
          <p:cNvSpPr txBox="1"/>
          <p:nvPr>
            <p:ph idx="1" type="body"/>
          </p:nvPr>
        </p:nvSpPr>
        <p:spPr>
          <a:xfrm>
            <a:off x="381000" y="1215321"/>
            <a:ext cx="7722600" cy="3553200"/>
          </a:xfrm>
          <a:prstGeom prst="rect">
            <a:avLst/>
          </a:prstGeom>
          <a:noFill/>
          <a:ln>
            <a:noFill/>
          </a:ln>
        </p:spPr>
        <p:txBody>
          <a:bodyPr anchorCtr="0" anchor="t" bIns="34275" lIns="68575" spcFirstLastPara="1" rIns="68575" wrap="square" tIns="34275">
            <a:normAutofit lnSpcReduction="20000"/>
          </a:bodyPr>
          <a:lstStyle/>
          <a:p>
            <a:pPr indent="-254000" lvl="0" marL="254000" rtl="0" algn="l">
              <a:spcBef>
                <a:spcPts val="0"/>
              </a:spcBef>
              <a:spcAft>
                <a:spcPts val="0"/>
              </a:spcAft>
              <a:buSzPts val="1400"/>
              <a:buChar char="●"/>
            </a:pPr>
            <a:r>
              <a:rPr lang="en"/>
              <a:t>In JDBC, a ResultSet represents the data retrieved from a database after executing a SQL query.</a:t>
            </a:r>
            <a:endParaRPr/>
          </a:p>
          <a:p>
            <a:pPr indent="-254000" lvl="0" marL="254000" rtl="0" algn="l">
              <a:spcBef>
                <a:spcPts val="800"/>
              </a:spcBef>
              <a:spcAft>
                <a:spcPts val="0"/>
              </a:spcAft>
              <a:buSzPts val="1400"/>
              <a:buChar char="●"/>
            </a:pPr>
            <a:r>
              <a:rPr lang="en"/>
              <a:t>It provides methods to navigate, retrieve, and update data.</a:t>
            </a:r>
            <a:endParaRPr/>
          </a:p>
          <a:p>
            <a:pPr indent="-254000" lvl="0" marL="254000" rtl="0" algn="l">
              <a:spcBef>
                <a:spcPts val="800"/>
              </a:spcBef>
              <a:spcAft>
                <a:spcPts val="0"/>
              </a:spcAft>
              <a:buSzPts val="1400"/>
              <a:buChar char="●"/>
            </a:pPr>
            <a:r>
              <a:rPr lang="en"/>
              <a:t>Types of result sets include TYPE_FORWARD_ONLY, TYPE_SCROLL_INSENSITIVE, and TYPE_SCROLL_SENSITIVE.</a:t>
            </a:r>
            <a:endParaRPr/>
          </a:p>
          <a:p>
            <a:pPr indent="-254000" lvl="0" marL="254000" rtl="0" algn="l">
              <a:spcBef>
                <a:spcPts val="800"/>
              </a:spcBef>
              <a:spcAft>
                <a:spcPts val="0"/>
              </a:spcAft>
              <a:buSzPts val="1400"/>
              <a:buChar char="●"/>
            </a:pPr>
            <a:r>
              <a:rPr lang="en"/>
              <a:t>JDBC operations can throw exceptions, such as SQLException, which must be handled.</a:t>
            </a:r>
            <a:endParaRPr/>
          </a:p>
          <a:p>
            <a:pPr indent="-254000" lvl="0" marL="254000" rtl="0" algn="l">
              <a:spcBef>
                <a:spcPts val="800"/>
              </a:spcBef>
              <a:spcAft>
                <a:spcPts val="0"/>
              </a:spcAft>
              <a:buSzPts val="1400"/>
              <a:buChar char="●"/>
            </a:pPr>
            <a:r>
              <a:rPr lang="en"/>
              <a:t>Common exceptions include SQL syntax errors, connection issues, and data type mismatches.</a:t>
            </a:r>
            <a:endParaRPr/>
          </a:p>
          <a:p>
            <a:pPr indent="-254000" lvl="0" marL="254000" rtl="0" algn="l">
              <a:spcBef>
                <a:spcPts val="800"/>
              </a:spcBef>
              <a:spcAft>
                <a:spcPts val="0"/>
              </a:spcAft>
              <a:buSzPts val="1400"/>
              <a:buChar char="●"/>
            </a:pPr>
            <a:r>
              <a:rPr lang="en"/>
              <a:t>Proper exception handling ensures graceful error recovery and logging for troubleshooting.</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9">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9">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9">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9">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9">
                                            <p:txEl>
                                              <p:pRg end="5" st="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8"/>
          <p:cNvSpPr txBox="1"/>
          <p:nvPr>
            <p:ph type="title"/>
          </p:nvPr>
        </p:nvSpPr>
        <p:spPr>
          <a:xfrm>
            <a:off x="381000" y="342900"/>
            <a:ext cx="7481700" cy="702000"/>
          </a:xfrm>
          <a:prstGeom prst="rect">
            <a:avLst/>
          </a:prstGeom>
          <a:noFill/>
          <a:ln>
            <a:noFill/>
          </a:ln>
        </p:spPr>
        <p:txBody>
          <a:bodyPr anchorCtr="0" anchor="t" bIns="34275" lIns="68575" spcFirstLastPara="1" rIns="68575" wrap="square" tIns="34275">
            <a:normAutofit/>
          </a:bodyPr>
          <a:lstStyle/>
          <a:p>
            <a:pPr indent="0" lvl="0" marL="0" rtl="0" algn="l">
              <a:lnSpc>
                <a:spcPct val="160000"/>
              </a:lnSpc>
              <a:spcBef>
                <a:spcPts val="0"/>
              </a:spcBef>
              <a:spcAft>
                <a:spcPts val="0"/>
              </a:spcAft>
              <a:buClr>
                <a:schemeClr val="accent1"/>
              </a:buClr>
              <a:buSzPts val="2700"/>
              <a:buFont typeface="Trebuchet MS"/>
              <a:buNone/>
            </a:pPr>
            <a:r>
              <a:rPr lang="en"/>
              <a:t>Making a JDBC Application</a:t>
            </a:r>
            <a:endParaRPr/>
          </a:p>
        </p:txBody>
      </p:sp>
      <p:sp>
        <p:nvSpPr>
          <p:cNvPr id="165" name="Google Shape;165;p28"/>
          <p:cNvSpPr txBox="1"/>
          <p:nvPr>
            <p:ph idx="1" type="body"/>
          </p:nvPr>
        </p:nvSpPr>
        <p:spPr>
          <a:xfrm>
            <a:off x="381000" y="1215321"/>
            <a:ext cx="7910100" cy="3526200"/>
          </a:xfrm>
          <a:prstGeom prst="rect">
            <a:avLst/>
          </a:prstGeom>
          <a:noFill/>
          <a:ln>
            <a:noFill/>
          </a:ln>
        </p:spPr>
        <p:txBody>
          <a:bodyPr anchorCtr="0" anchor="t" bIns="34275" lIns="68575" spcFirstLastPara="1" rIns="68575" wrap="square" tIns="34275">
            <a:normAutofit/>
          </a:bodyPr>
          <a:lstStyle/>
          <a:p>
            <a:pPr indent="-254000" lvl="0" marL="254000" rtl="0" algn="l">
              <a:lnSpc>
                <a:spcPct val="160000"/>
              </a:lnSpc>
              <a:spcBef>
                <a:spcPts val="0"/>
              </a:spcBef>
              <a:spcAft>
                <a:spcPts val="0"/>
              </a:spcAft>
              <a:buSzPts val="1400"/>
              <a:buChar char="●"/>
            </a:pPr>
            <a:r>
              <a:rPr lang="en"/>
              <a:t>Making a JDBC application involves writing Java code to connect to a database, execute SQL queries or updates, and process the results.</a:t>
            </a:r>
            <a:endParaRPr/>
          </a:p>
          <a:p>
            <a:pPr indent="-254000" lvl="0" marL="254000" rtl="0" algn="l">
              <a:lnSpc>
                <a:spcPct val="160000"/>
              </a:lnSpc>
              <a:spcBef>
                <a:spcPts val="800"/>
              </a:spcBef>
              <a:spcAft>
                <a:spcPts val="0"/>
              </a:spcAft>
              <a:buSzPts val="1400"/>
              <a:buChar char="●"/>
            </a:pPr>
            <a:r>
              <a:rPr lang="en"/>
              <a:t>It typically includes steps such as loading the appropriate database driver, establishing a connection to the database, creating and executing SQL statements, and handling the query results or updates.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5">
                                            <p:txEl>
                                              <p:pRg end="1" st="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9"/>
          <p:cNvSpPr txBox="1"/>
          <p:nvPr>
            <p:ph type="title"/>
          </p:nvPr>
        </p:nvSpPr>
        <p:spPr>
          <a:xfrm>
            <a:off x="381000" y="342900"/>
            <a:ext cx="4835700" cy="743100"/>
          </a:xfrm>
          <a:prstGeom prst="rect">
            <a:avLst/>
          </a:prstGeom>
          <a:noFill/>
          <a:ln>
            <a:noFill/>
          </a:ln>
        </p:spPr>
        <p:txBody>
          <a:bodyPr anchorCtr="0" anchor="t" bIns="34275" lIns="68575" spcFirstLastPara="1" rIns="68575" wrap="square" tIns="34275">
            <a:normAutofit/>
          </a:bodyPr>
          <a:lstStyle/>
          <a:p>
            <a:pPr indent="0" lvl="0" marL="0" rtl="0" algn="l">
              <a:spcBef>
                <a:spcPts val="0"/>
              </a:spcBef>
              <a:spcAft>
                <a:spcPts val="0"/>
              </a:spcAft>
              <a:buClr>
                <a:schemeClr val="accent1"/>
              </a:buClr>
              <a:buSzPts val="2700"/>
              <a:buFont typeface="Trebuchet MS"/>
              <a:buNone/>
            </a:pPr>
            <a:r>
              <a:rPr lang="en"/>
              <a:t>Example JDBC Application</a:t>
            </a:r>
            <a:endParaRPr/>
          </a:p>
        </p:txBody>
      </p:sp>
      <p:sp>
        <p:nvSpPr>
          <p:cNvPr id="171" name="Google Shape;171;p29"/>
          <p:cNvSpPr txBox="1"/>
          <p:nvPr>
            <p:ph idx="1" type="body"/>
          </p:nvPr>
        </p:nvSpPr>
        <p:spPr>
          <a:xfrm>
            <a:off x="96521" y="1447800"/>
            <a:ext cx="6253200" cy="2557500"/>
          </a:xfrm>
          <a:prstGeom prst="rect">
            <a:avLst/>
          </a:prstGeom>
          <a:solidFill>
            <a:srgbClr val="3A3A3A"/>
          </a:solidFill>
          <a:ln cap="flat" cmpd="sng" w="9525">
            <a:solidFill>
              <a:srgbClr val="00B0F0"/>
            </a:solidFill>
            <a:prstDash val="solid"/>
            <a:round/>
            <a:headEnd len="sm" w="sm" type="none"/>
            <a:tailEnd len="sm" w="sm" type="none"/>
          </a:ln>
        </p:spPr>
        <p:txBody>
          <a:bodyPr anchorCtr="0" anchor="t" bIns="34275" lIns="68575" spcFirstLastPara="1" rIns="68575" wrap="square" tIns="34275">
            <a:normAutofit lnSpcReduction="20000"/>
          </a:bodyPr>
          <a:lstStyle/>
          <a:p>
            <a:pPr indent="0" lvl="0" marL="0" rtl="0" algn="l">
              <a:spcBef>
                <a:spcPts val="0"/>
              </a:spcBef>
              <a:spcAft>
                <a:spcPts val="0"/>
              </a:spcAft>
              <a:buSzPts val="1000"/>
              <a:buNone/>
            </a:pPr>
            <a:r>
              <a:rPr b="0" lang="en" sz="1200">
                <a:solidFill>
                  <a:srgbClr val="4EC9B0"/>
                </a:solidFill>
                <a:latin typeface="Arial"/>
                <a:ea typeface="Arial"/>
                <a:cs typeface="Arial"/>
                <a:sym typeface="Arial"/>
              </a:rPr>
              <a:t>Class</a:t>
            </a:r>
            <a:r>
              <a:rPr b="0" lang="en" sz="1200">
                <a:solidFill>
                  <a:srgbClr val="CCCCCC"/>
                </a:solidFill>
                <a:latin typeface="Arial"/>
                <a:ea typeface="Arial"/>
                <a:cs typeface="Arial"/>
                <a:sym typeface="Arial"/>
              </a:rPr>
              <a:t>.</a:t>
            </a:r>
            <a:r>
              <a:rPr b="0" lang="en" sz="1200">
                <a:solidFill>
                  <a:srgbClr val="DCDCAA"/>
                </a:solidFill>
                <a:latin typeface="Arial"/>
                <a:ea typeface="Arial"/>
                <a:cs typeface="Arial"/>
                <a:sym typeface="Arial"/>
              </a:rPr>
              <a:t>forName</a:t>
            </a:r>
            <a:r>
              <a:rPr b="0" lang="en" sz="1200">
                <a:solidFill>
                  <a:srgbClr val="CCCCCC"/>
                </a:solidFill>
                <a:latin typeface="Arial"/>
                <a:ea typeface="Arial"/>
                <a:cs typeface="Arial"/>
                <a:sym typeface="Arial"/>
              </a:rPr>
              <a:t>(</a:t>
            </a:r>
            <a:r>
              <a:rPr b="0" lang="en" sz="1200">
                <a:solidFill>
                  <a:srgbClr val="CE9178"/>
                </a:solidFill>
                <a:latin typeface="Arial"/>
                <a:ea typeface="Arial"/>
                <a:cs typeface="Arial"/>
                <a:sym typeface="Arial"/>
              </a:rPr>
              <a:t>"com.mysql.jdbc.Driver"</a:t>
            </a:r>
            <a:r>
              <a:rPr b="0" lang="en" sz="1200">
                <a:solidFill>
                  <a:srgbClr val="CCCCCC"/>
                </a:solidFill>
                <a:latin typeface="Arial"/>
                <a:ea typeface="Arial"/>
                <a:cs typeface="Arial"/>
                <a:sym typeface="Arial"/>
              </a:rPr>
              <a:t>);</a:t>
            </a:r>
            <a:endParaRPr/>
          </a:p>
          <a:p>
            <a:pPr indent="0" lvl="0" marL="0" rtl="0" algn="l">
              <a:spcBef>
                <a:spcPts val="800"/>
              </a:spcBef>
              <a:spcAft>
                <a:spcPts val="0"/>
              </a:spcAft>
              <a:buSzPts val="1000"/>
              <a:buNone/>
            </a:pPr>
            <a:r>
              <a:rPr b="0" lang="en" sz="1200">
                <a:solidFill>
                  <a:srgbClr val="4EC9B0"/>
                </a:solidFill>
                <a:latin typeface="Arial"/>
                <a:ea typeface="Arial"/>
                <a:cs typeface="Arial"/>
                <a:sym typeface="Arial"/>
              </a:rPr>
              <a:t>Connection</a:t>
            </a:r>
            <a:r>
              <a:rPr b="0" lang="en" sz="1200">
                <a:solidFill>
                  <a:srgbClr val="CCCCCC"/>
                </a:solidFill>
                <a:latin typeface="Arial"/>
                <a:ea typeface="Arial"/>
                <a:cs typeface="Arial"/>
                <a:sym typeface="Arial"/>
              </a:rPr>
              <a:t> </a:t>
            </a:r>
            <a:r>
              <a:rPr b="0" lang="en" sz="1200">
                <a:solidFill>
                  <a:srgbClr val="9CDCFE"/>
                </a:solidFill>
                <a:latin typeface="Arial"/>
                <a:ea typeface="Arial"/>
                <a:cs typeface="Arial"/>
                <a:sym typeface="Arial"/>
              </a:rPr>
              <a:t>con</a:t>
            </a:r>
            <a:r>
              <a:rPr b="0" lang="en" sz="1200">
                <a:solidFill>
                  <a:srgbClr val="CCCCCC"/>
                </a:solidFill>
                <a:latin typeface="Arial"/>
                <a:ea typeface="Arial"/>
                <a:cs typeface="Arial"/>
                <a:sym typeface="Arial"/>
              </a:rPr>
              <a:t> </a:t>
            </a:r>
            <a:r>
              <a:rPr b="0" lang="en" sz="1200">
                <a:solidFill>
                  <a:srgbClr val="D4D4D4"/>
                </a:solidFill>
                <a:latin typeface="Arial"/>
                <a:ea typeface="Arial"/>
                <a:cs typeface="Arial"/>
                <a:sym typeface="Arial"/>
              </a:rPr>
              <a:t>=</a:t>
            </a:r>
            <a:r>
              <a:rPr b="0" lang="en" sz="1200">
                <a:solidFill>
                  <a:srgbClr val="CCCCCC"/>
                </a:solidFill>
                <a:latin typeface="Arial"/>
                <a:ea typeface="Arial"/>
                <a:cs typeface="Arial"/>
                <a:sym typeface="Arial"/>
              </a:rPr>
              <a:t> </a:t>
            </a:r>
            <a:r>
              <a:rPr b="0" lang="en" sz="1200">
                <a:solidFill>
                  <a:srgbClr val="4EC9B0"/>
                </a:solidFill>
                <a:latin typeface="Arial"/>
                <a:ea typeface="Arial"/>
                <a:cs typeface="Arial"/>
                <a:sym typeface="Arial"/>
              </a:rPr>
              <a:t>DriverManager</a:t>
            </a:r>
            <a:r>
              <a:rPr b="0" lang="en" sz="1200">
                <a:solidFill>
                  <a:srgbClr val="CCCCCC"/>
                </a:solidFill>
                <a:latin typeface="Arial"/>
                <a:ea typeface="Arial"/>
                <a:cs typeface="Arial"/>
                <a:sym typeface="Arial"/>
              </a:rPr>
              <a:t>.</a:t>
            </a:r>
            <a:r>
              <a:rPr b="0" lang="en" sz="1200">
                <a:solidFill>
                  <a:srgbClr val="DCDCAA"/>
                </a:solidFill>
                <a:latin typeface="Arial"/>
                <a:ea typeface="Arial"/>
                <a:cs typeface="Arial"/>
                <a:sym typeface="Arial"/>
              </a:rPr>
              <a:t>getConnection</a:t>
            </a:r>
            <a:r>
              <a:rPr b="0" lang="en" sz="1200">
                <a:solidFill>
                  <a:srgbClr val="CCCCCC"/>
                </a:solidFill>
                <a:latin typeface="Arial"/>
                <a:ea typeface="Arial"/>
                <a:cs typeface="Arial"/>
                <a:sym typeface="Arial"/>
              </a:rPr>
              <a:t>(</a:t>
            </a:r>
            <a:endParaRPr/>
          </a:p>
          <a:p>
            <a:pPr indent="0" lvl="0" marL="0" rtl="0" algn="l">
              <a:spcBef>
                <a:spcPts val="800"/>
              </a:spcBef>
              <a:spcAft>
                <a:spcPts val="0"/>
              </a:spcAft>
              <a:buSzPts val="1000"/>
              <a:buNone/>
            </a:pPr>
            <a:r>
              <a:rPr b="0" lang="en" sz="1200">
                <a:solidFill>
                  <a:srgbClr val="CE9178"/>
                </a:solidFill>
                <a:latin typeface="Arial"/>
                <a:ea typeface="Arial"/>
                <a:cs typeface="Arial"/>
                <a:sym typeface="Arial"/>
              </a:rPr>
              <a:t>"jdbc:mysql://localhost:3306/java_jdbc"</a:t>
            </a:r>
            <a:r>
              <a:rPr b="0" lang="en" sz="1200">
                <a:solidFill>
                  <a:srgbClr val="CCCCCC"/>
                </a:solidFill>
                <a:latin typeface="Arial"/>
                <a:ea typeface="Arial"/>
                <a:cs typeface="Arial"/>
                <a:sym typeface="Arial"/>
              </a:rPr>
              <a:t>, </a:t>
            </a:r>
            <a:r>
              <a:rPr b="0" lang="en" sz="1200">
                <a:solidFill>
                  <a:srgbClr val="CE9178"/>
                </a:solidFill>
                <a:latin typeface="Arial"/>
                <a:ea typeface="Arial"/>
                <a:cs typeface="Arial"/>
                <a:sym typeface="Arial"/>
              </a:rPr>
              <a:t>"root"</a:t>
            </a:r>
            <a:r>
              <a:rPr b="0" lang="en" sz="1200">
                <a:solidFill>
                  <a:srgbClr val="CCCCCC"/>
                </a:solidFill>
                <a:latin typeface="Arial"/>
                <a:ea typeface="Arial"/>
                <a:cs typeface="Arial"/>
                <a:sym typeface="Arial"/>
              </a:rPr>
              <a:t>, </a:t>
            </a:r>
            <a:r>
              <a:rPr b="0" lang="en" sz="1200">
                <a:solidFill>
                  <a:srgbClr val="CE9178"/>
                </a:solidFill>
                <a:latin typeface="Arial"/>
                <a:ea typeface="Arial"/>
                <a:cs typeface="Arial"/>
                <a:sym typeface="Arial"/>
              </a:rPr>
              <a:t>"root"</a:t>
            </a:r>
            <a:r>
              <a:rPr b="0" lang="en" sz="1200">
                <a:solidFill>
                  <a:srgbClr val="CCCCCC"/>
                </a:solidFill>
                <a:latin typeface="Arial"/>
                <a:ea typeface="Arial"/>
                <a:cs typeface="Arial"/>
                <a:sym typeface="Arial"/>
              </a:rPr>
              <a:t>);</a:t>
            </a:r>
            <a:endParaRPr/>
          </a:p>
          <a:p>
            <a:pPr indent="0" lvl="0" marL="0" rtl="0" algn="l">
              <a:spcBef>
                <a:spcPts val="800"/>
              </a:spcBef>
              <a:spcAft>
                <a:spcPts val="0"/>
              </a:spcAft>
              <a:buSzPts val="1000"/>
              <a:buNone/>
            </a:pPr>
            <a:br>
              <a:rPr b="0" lang="en" sz="1200">
                <a:solidFill>
                  <a:srgbClr val="CCCCCC"/>
                </a:solidFill>
                <a:latin typeface="Arial"/>
                <a:ea typeface="Arial"/>
                <a:cs typeface="Arial"/>
                <a:sym typeface="Arial"/>
              </a:rPr>
            </a:br>
            <a:r>
              <a:rPr b="0" lang="en" sz="1200">
                <a:solidFill>
                  <a:srgbClr val="4EC9B0"/>
                </a:solidFill>
                <a:latin typeface="Arial"/>
                <a:ea typeface="Arial"/>
                <a:cs typeface="Arial"/>
                <a:sym typeface="Arial"/>
              </a:rPr>
              <a:t>Statement</a:t>
            </a:r>
            <a:r>
              <a:rPr b="0" lang="en" sz="1200">
                <a:solidFill>
                  <a:srgbClr val="CCCCCC"/>
                </a:solidFill>
                <a:latin typeface="Arial"/>
                <a:ea typeface="Arial"/>
                <a:cs typeface="Arial"/>
                <a:sym typeface="Arial"/>
              </a:rPr>
              <a:t> </a:t>
            </a:r>
            <a:r>
              <a:rPr b="0" lang="en" sz="1200">
                <a:solidFill>
                  <a:srgbClr val="9CDCFE"/>
                </a:solidFill>
                <a:latin typeface="Arial"/>
                <a:ea typeface="Arial"/>
                <a:cs typeface="Arial"/>
                <a:sym typeface="Arial"/>
              </a:rPr>
              <a:t>stmt</a:t>
            </a:r>
            <a:r>
              <a:rPr b="0" lang="en" sz="1200">
                <a:solidFill>
                  <a:srgbClr val="CCCCCC"/>
                </a:solidFill>
                <a:latin typeface="Arial"/>
                <a:ea typeface="Arial"/>
                <a:cs typeface="Arial"/>
                <a:sym typeface="Arial"/>
              </a:rPr>
              <a:t> </a:t>
            </a:r>
            <a:r>
              <a:rPr b="0" lang="en" sz="1200">
                <a:solidFill>
                  <a:srgbClr val="D4D4D4"/>
                </a:solidFill>
                <a:latin typeface="Arial"/>
                <a:ea typeface="Arial"/>
                <a:cs typeface="Arial"/>
                <a:sym typeface="Arial"/>
              </a:rPr>
              <a:t>=</a:t>
            </a:r>
            <a:r>
              <a:rPr b="0" lang="en" sz="1200">
                <a:solidFill>
                  <a:srgbClr val="CCCCCC"/>
                </a:solidFill>
                <a:latin typeface="Arial"/>
                <a:ea typeface="Arial"/>
                <a:cs typeface="Arial"/>
                <a:sym typeface="Arial"/>
              </a:rPr>
              <a:t> </a:t>
            </a:r>
            <a:r>
              <a:rPr b="0" lang="en" sz="1200">
                <a:solidFill>
                  <a:srgbClr val="9CDCFE"/>
                </a:solidFill>
                <a:latin typeface="Arial"/>
                <a:ea typeface="Arial"/>
                <a:cs typeface="Arial"/>
                <a:sym typeface="Arial"/>
              </a:rPr>
              <a:t>con</a:t>
            </a:r>
            <a:r>
              <a:rPr b="0" lang="en" sz="1200">
                <a:solidFill>
                  <a:srgbClr val="CCCCCC"/>
                </a:solidFill>
                <a:latin typeface="Arial"/>
                <a:ea typeface="Arial"/>
                <a:cs typeface="Arial"/>
                <a:sym typeface="Arial"/>
              </a:rPr>
              <a:t>.</a:t>
            </a:r>
            <a:r>
              <a:rPr b="0" lang="en" sz="1200">
                <a:solidFill>
                  <a:srgbClr val="DCDCAA"/>
                </a:solidFill>
                <a:latin typeface="Arial"/>
                <a:ea typeface="Arial"/>
                <a:cs typeface="Arial"/>
                <a:sym typeface="Arial"/>
              </a:rPr>
              <a:t>createStatement</a:t>
            </a:r>
            <a:r>
              <a:rPr b="0" lang="en" sz="1200">
                <a:solidFill>
                  <a:srgbClr val="CCCCCC"/>
                </a:solidFill>
                <a:latin typeface="Arial"/>
                <a:ea typeface="Arial"/>
                <a:cs typeface="Arial"/>
                <a:sym typeface="Arial"/>
              </a:rPr>
              <a:t>(</a:t>
            </a:r>
            <a:r>
              <a:rPr b="0" lang="en" sz="1200">
                <a:solidFill>
                  <a:srgbClr val="4EC9B0"/>
                </a:solidFill>
                <a:latin typeface="Arial"/>
                <a:ea typeface="Arial"/>
                <a:cs typeface="Arial"/>
                <a:sym typeface="Arial"/>
              </a:rPr>
              <a:t>ResultSet</a:t>
            </a:r>
            <a:r>
              <a:rPr b="0" lang="en" sz="1200">
                <a:solidFill>
                  <a:srgbClr val="CCCCCC"/>
                </a:solidFill>
                <a:latin typeface="Arial"/>
                <a:ea typeface="Arial"/>
                <a:cs typeface="Arial"/>
                <a:sym typeface="Arial"/>
              </a:rPr>
              <a:t>.</a:t>
            </a:r>
            <a:r>
              <a:rPr b="0" lang="en" sz="1200">
                <a:solidFill>
                  <a:srgbClr val="4FC1FF"/>
                </a:solidFill>
                <a:latin typeface="Arial"/>
                <a:ea typeface="Arial"/>
                <a:cs typeface="Arial"/>
                <a:sym typeface="Arial"/>
              </a:rPr>
              <a:t>TYPE_SCROLL_SENSITIVE</a:t>
            </a:r>
            <a:r>
              <a:rPr b="0" lang="en" sz="1200">
                <a:solidFill>
                  <a:srgbClr val="CCCCCC"/>
                </a:solidFill>
                <a:latin typeface="Arial"/>
                <a:ea typeface="Arial"/>
                <a:cs typeface="Arial"/>
                <a:sym typeface="Arial"/>
              </a:rPr>
              <a:t>, </a:t>
            </a:r>
            <a:r>
              <a:rPr b="0" lang="en" sz="1200">
                <a:solidFill>
                  <a:srgbClr val="4EC9B0"/>
                </a:solidFill>
                <a:latin typeface="Arial"/>
                <a:ea typeface="Arial"/>
                <a:cs typeface="Arial"/>
                <a:sym typeface="Arial"/>
              </a:rPr>
              <a:t>ResultSet</a:t>
            </a:r>
            <a:r>
              <a:rPr b="0" lang="en" sz="1200">
                <a:solidFill>
                  <a:srgbClr val="CCCCCC"/>
                </a:solidFill>
                <a:latin typeface="Arial"/>
                <a:ea typeface="Arial"/>
                <a:cs typeface="Arial"/>
                <a:sym typeface="Arial"/>
              </a:rPr>
              <a:t>.</a:t>
            </a:r>
            <a:r>
              <a:rPr b="0" lang="en" sz="1200">
                <a:solidFill>
                  <a:srgbClr val="4FC1FF"/>
                </a:solidFill>
                <a:latin typeface="Arial"/>
                <a:ea typeface="Arial"/>
                <a:cs typeface="Arial"/>
                <a:sym typeface="Arial"/>
              </a:rPr>
              <a:t>CONCUR_UPDATABLE</a:t>
            </a:r>
            <a:r>
              <a:rPr b="0" lang="en" sz="1200">
                <a:solidFill>
                  <a:srgbClr val="CCCCCC"/>
                </a:solidFill>
                <a:latin typeface="Arial"/>
                <a:ea typeface="Arial"/>
                <a:cs typeface="Arial"/>
                <a:sym typeface="Arial"/>
              </a:rPr>
              <a:t>);</a:t>
            </a:r>
            <a:endParaRPr/>
          </a:p>
          <a:p>
            <a:pPr indent="0" lvl="0" marL="0" rtl="0" algn="l">
              <a:spcBef>
                <a:spcPts val="800"/>
              </a:spcBef>
              <a:spcAft>
                <a:spcPts val="0"/>
              </a:spcAft>
              <a:buSzPts val="1000"/>
              <a:buNone/>
            </a:pPr>
            <a:br>
              <a:rPr b="0" lang="en" sz="1200">
                <a:solidFill>
                  <a:srgbClr val="CCCCCC"/>
                </a:solidFill>
                <a:latin typeface="Arial"/>
                <a:ea typeface="Arial"/>
                <a:cs typeface="Arial"/>
                <a:sym typeface="Arial"/>
              </a:rPr>
            </a:br>
            <a:r>
              <a:rPr b="0" lang="en" sz="1200">
                <a:solidFill>
                  <a:srgbClr val="4EC9B0"/>
                </a:solidFill>
                <a:latin typeface="Arial"/>
                <a:ea typeface="Arial"/>
                <a:cs typeface="Arial"/>
                <a:sym typeface="Arial"/>
              </a:rPr>
              <a:t>ResultSet</a:t>
            </a:r>
            <a:r>
              <a:rPr b="0" lang="en" sz="1200">
                <a:solidFill>
                  <a:srgbClr val="CCCCCC"/>
                </a:solidFill>
                <a:latin typeface="Arial"/>
                <a:ea typeface="Arial"/>
                <a:cs typeface="Arial"/>
                <a:sym typeface="Arial"/>
              </a:rPr>
              <a:t> </a:t>
            </a:r>
            <a:r>
              <a:rPr b="0" lang="en" sz="1200">
                <a:solidFill>
                  <a:srgbClr val="9CDCFE"/>
                </a:solidFill>
                <a:latin typeface="Arial"/>
                <a:ea typeface="Arial"/>
                <a:cs typeface="Arial"/>
                <a:sym typeface="Arial"/>
              </a:rPr>
              <a:t>rs</a:t>
            </a:r>
            <a:r>
              <a:rPr b="0" lang="en" sz="1200">
                <a:solidFill>
                  <a:srgbClr val="CCCCCC"/>
                </a:solidFill>
                <a:latin typeface="Arial"/>
                <a:ea typeface="Arial"/>
                <a:cs typeface="Arial"/>
                <a:sym typeface="Arial"/>
              </a:rPr>
              <a:t> </a:t>
            </a:r>
            <a:r>
              <a:rPr b="0" lang="en" sz="1200">
                <a:solidFill>
                  <a:srgbClr val="D4D4D4"/>
                </a:solidFill>
                <a:latin typeface="Arial"/>
                <a:ea typeface="Arial"/>
                <a:cs typeface="Arial"/>
                <a:sym typeface="Arial"/>
              </a:rPr>
              <a:t>=</a:t>
            </a:r>
            <a:r>
              <a:rPr b="0" lang="en" sz="1200">
                <a:solidFill>
                  <a:srgbClr val="CCCCCC"/>
                </a:solidFill>
                <a:latin typeface="Arial"/>
                <a:ea typeface="Arial"/>
                <a:cs typeface="Arial"/>
                <a:sym typeface="Arial"/>
              </a:rPr>
              <a:t> </a:t>
            </a:r>
            <a:r>
              <a:rPr b="0" lang="en" sz="1200">
                <a:solidFill>
                  <a:srgbClr val="9CDCFE"/>
                </a:solidFill>
                <a:latin typeface="Arial"/>
                <a:ea typeface="Arial"/>
                <a:cs typeface="Arial"/>
                <a:sym typeface="Arial"/>
              </a:rPr>
              <a:t>stmt</a:t>
            </a:r>
            <a:r>
              <a:rPr b="0" lang="en" sz="1200">
                <a:solidFill>
                  <a:srgbClr val="CCCCCC"/>
                </a:solidFill>
                <a:latin typeface="Arial"/>
                <a:ea typeface="Arial"/>
                <a:cs typeface="Arial"/>
                <a:sym typeface="Arial"/>
              </a:rPr>
              <a:t>.</a:t>
            </a:r>
            <a:r>
              <a:rPr b="0" lang="en" sz="1200">
                <a:solidFill>
                  <a:srgbClr val="DCDCAA"/>
                </a:solidFill>
                <a:latin typeface="Arial"/>
                <a:ea typeface="Arial"/>
                <a:cs typeface="Arial"/>
                <a:sym typeface="Arial"/>
              </a:rPr>
              <a:t>executeQuery</a:t>
            </a:r>
            <a:r>
              <a:rPr b="0" lang="en" sz="1200">
                <a:solidFill>
                  <a:srgbClr val="CCCCCC"/>
                </a:solidFill>
                <a:latin typeface="Arial"/>
                <a:ea typeface="Arial"/>
                <a:cs typeface="Arial"/>
                <a:sym typeface="Arial"/>
              </a:rPr>
              <a:t>(</a:t>
            </a:r>
            <a:r>
              <a:rPr b="0" lang="en" sz="1200">
                <a:solidFill>
                  <a:srgbClr val="CE9178"/>
                </a:solidFill>
                <a:latin typeface="Arial"/>
                <a:ea typeface="Arial"/>
                <a:cs typeface="Arial"/>
                <a:sym typeface="Arial"/>
              </a:rPr>
              <a:t>"SELECT * FROM Persons"</a:t>
            </a:r>
            <a:r>
              <a:rPr b="0" lang="en" sz="1200">
                <a:solidFill>
                  <a:srgbClr val="CCCCCC"/>
                </a:solidFill>
                <a:latin typeface="Arial"/>
                <a:ea typeface="Arial"/>
                <a:cs typeface="Arial"/>
                <a:sym typeface="Arial"/>
              </a:rPr>
              <a:t>);</a:t>
            </a:r>
            <a:endParaRPr/>
          </a:p>
          <a:p>
            <a:pPr indent="0" lvl="0" marL="0" rtl="0" algn="l">
              <a:spcBef>
                <a:spcPts val="800"/>
              </a:spcBef>
              <a:spcAft>
                <a:spcPts val="0"/>
              </a:spcAft>
              <a:buSzPts val="1000"/>
              <a:buNone/>
            </a:pPr>
            <a:br>
              <a:rPr b="0" lang="en" sz="1200">
                <a:solidFill>
                  <a:srgbClr val="CCCCCC"/>
                </a:solidFill>
                <a:latin typeface="Arial"/>
                <a:ea typeface="Arial"/>
                <a:cs typeface="Arial"/>
                <a:sym typeface="Arial"/>
              </a:rPr>
            </a:br>
            <a:r>
              <a:rPr b="0" lang="en" sz="1200">
                <a:solidFill>
                  <a:srgbClr val="4EC9B0"/>
                </a:solidFill>
                <a:latin typeface="Arial"/>
                <a:ea typeface="Arial"/>
                <a:cs typeface="Arial"/>
                <a:sym typeface="Arial"/>
              </a:rPr>
              <a:t>System</a:t>
            </a:r>
            <a:r>
              <a:rPr b="0" lang="en" sz="1200">
                <a:solidFill>
                  <a:srgbClr val="CCCCCC"/>
                </a:solidFill>
                <a:latin typeface="Arial"/>
                <a:ea typeface="Arial"/>
                <a:cs typeface="Arial"/>
                <a:sym typeface="Arial"/>
              </a:rPr>
              <a:t>.</a:t>
            </a:r>
            <a:r>
              <a:rPr b="0" lang="en" sz="1200">
                <a:solidFill>
                  <a:srgbClr val="4FC1FF"/>
                </a:solidFill>
                <a:latin typeface="Arial"/>
                <a:ea typeface="Arial"/>
                <a:cs typeface="Arial"/>
                <a:sym typeface="Arial"/>
              </a:rPr>
              <a:t>out</a:t>
            </a:r>
            <a:r>
              <a:rPr b="0" lang="en" sz="1200">
                <a:solidFill>
                  <a:srgbClr val="CCCCCC"/>
                </a:solidFill>
                <a:latin typeface="Arial"/>
                <a:ea typeface="Arial"/>
                <a:cs typeface="Arial"/>
                <a:sym typeface="Arial"/>
              </a:rPr>
              <a:t>.</a:t>
            </a:r>
            <a:r>
              <a:rPr b="0" lang="en" sz="1200">
                <a:solidFill>
                  <a:srgbClr val="DCDCAA"/>
                </a:solidFill>
                <a:latin typeface="Arial"/>
                <a:ea typeface="Arial"/>
                <a:cs typeface="Arial"/>
                <a:sym typeface="Arial"/>
              </a:rPr>
              <a:t>println</a:t>
            </a:r>
            <a:r>
              <a:rPr b="0" lang="en" sz="1200">
                <a:solidFill>
                  <a:srgbClr val="CCCCCC"/>
                </a:solidFill>
                <a:latin typeface="Arial"/>
                <a:ea typeface="Arial"/>
                <a:cs typeface="Arial"/>
                <a:sym typeface="Arial"/>
              </a:rPr>
              <a:t>(</a:t>
            </a:r>
            <a:r>
              <a:rPr b="0" lang="en" sz="1200">
                <a:solidFill>
                  <a:srgbClr val="9CDCFE"/>
                </a:solidFill>
                <a:latin typeface="Arial"/>
                <a:ea typeface="Arial"/>
                <a:cs typeface="Arial"/>
                <a:sym typeface="Arial"/>
              </a:rPr>
              <a:t>rs</a:t>
            </a:r>
            <a:r>
              <a:rPr b="0" lang="en" sz="1200">
                <a:solidFill>
                  <a:srgbClr val="CCCCCC"/>
                </a:solidFill>
                <a:latin typeface="Arial"/>
                <a:ea typeface="Arial"/>
                <a:cs typeface="Arial"/>
                <a:sym typeface="Arial"/>
              </a:rPr>
              <a:t>.</a:t>
            </a:r>
            <a:r>
              <a:rPr b="0" lang="en" sz="1200">
                <a:solidFill>
                  <a:srgbClr val="DCDCAA"/>
                </a:solidFill>
                <a:latin typeface="Arial"/>
                <a:ea typeface="Arial"/>
                <a:cs typeface="Arial"/>
                <a:sym typeface="Arial"/>
              </a:rPr>
              <a:t>absolute</a:t>
            </a:r>
            <a:r>
              <a:rPr b="0" lang="en" sz="1200">
                <a:solidFill>
                  <a:srgbClr val="CCCCCC"/>
                </a:solidFill>
                <a:latin typeface="Arial"/>
                <a:ea typeface="Arial"/>
                <a:cs typeface="Arial"/>
                <a:sym typeface="Arial"/>
              </a:rPr>
              <a:t>(</a:t>
            </a:r>
            <a:r>
              <a:rPr b="0" lang="en" sz="1200">
                <a:solidFill>
                  <a:srgbClr val="B5CEA8"/>
                </a:solidFill>
                <a:latin typeface="Arial"/>
                <a:ea typeface="Arial"/>
                <a:cs typeface="Arial"/>
                <a:sym typeface="Arial"/>
              </a:rPr>
              <a:t>1</a:t>
            </a:r>
            <a:r>
              <a:rPr b="0" lang="en" sz="1200">
                <a:solidFill>
                  <a:srgbClr val="CCCCCC"/>
                </a:solidFill>
                <a:latin typeface="Arial"/>
                <a:ea typeface="Arial"/>
                <a:cs typeface="Arial"/>
                <a:sym typeface="Arial"/>
              </a:rPr>
              <a:t>));</a:t>
            </a:r>
            <a:endParaRPr/>
          </a:p>
        </p:txBody>
      </p:sp>
      <p:sp>
        <p:nvSpPr>
          <p:cNvPr id="172" name="Google Shape;172;p29"/>
          <p:cNvSpPr/>
          <p:nvPr/>
        </p:nvSpPr>
        <p:spPr>
          <a:xfrm>
            <a:off x="1294952" y="1360523"/>
            <a:ext cx="2610000" cy="352800"/>
          </a:xfrm>
          <a:prstGeom prst="ellipse">
            <a:avLst/>
          </a:prstGeom>
          <a:noFill/>
          <a:ln cap="flat" cmpd="sng" w="38100">
            <a:solidFill>
              <a:srgbClr val="00B0F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Trebuchet MS"/>
              <a:ea typeface="Trebuchet MS"/>
              <a:cs typeface="Trebuchet MS"/>
              <a:sym typeface="Trebuchet MS"/>
            </a:endParaRPr>
          </a:p>
        </p:txBody>
      </p:sp>
      <p:cxnSp>
        <p:nvCxnSpPr>
          <p:cNvPr id="173" name="Google Shape;173;p29"/>
          <p:cNvCxnSpPr>
            <a:stCxn id="172" idx="6"/>
            <a:endCxn id="174" idx="1"/>
          </p:cNvCxnSpPr>
          <p:nvPr/>
        </p:nvCxnSpPr>
        <p:spPr>
          <a:xfrm flipH="1" rot="10800000">
            <a:off x="3904952" y="632723"/>
            <a:ext cx="2178600" cy="904200"/>
          </a:xfrm>
          <a:prstGeom prst="straightConnector1">
            <a:avLst/>
          </a:prstGeom>
          <a:noFill/>
          <a:ln cap="flat" cmpd="sng" w="38100">
            <a:solidFill>
              <a:srgbClr val="00B0F0"/>
            </a:solidFill>
            <a:prstDash val="solid"/>
            <a:round/>
            <a:headEnd len="sm" w="sm" type="none"/>
            <a:tailEnd len="sm" w="sm" type="none"/>
          </a:ln>
        </p:spPr>
      </p:cxnSp>
      <p:sp>
        <p:nvSpPr>
          <p:cNvPr id="174" name="Google Shape;174;p29"/>
          <p:cNvSpPr/>
          <p:nvPr/>
        </p:nvSpPr>
        <p:spPr>
          <a:xfrm>
            <a:off x="6083449" y="249061"/>
            <a:ext cx="1960800" cy="767100"/>
          </a:xfrm>
          <a:prstGeom prst="rect">
            <a:avLst/>
          </a:prstGeom>
          <a:gradFill>
            <a:gsLst>
              <a:gs pos="0">
                <a:srgbClr val="D2E4BB"/>
              </a:gs>
              <a:gs pos="88000">
                <a:srgbClr val="9FC95F"/>
              </a:gs>
              <a:gs pos="100000">
                <a:srgbClr val="9FC95F"/>
              </a:gs>
            </a:gsLst>
            <a:lin ang="5400012" scaled="0"/>
          </a:gradFill>
          <a:ln cap="rnd" cmpd="sng" w="12700">
            <a:solidFill>
              <a:schemeClr val="accent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b="0" i="0" lang="en" sz="1400" u="none" cap="none" strike="noStrike">
                <a:solidFill>
                  <a:schemeClr val="accent1"/>
                </a:solidFill>
                <a:latin typeface="Trebuchet MS"/>
                <a:ea typeface="Trebuchet MS"/>
                <a:cs typeface="Trebuchet MS"/>
                <a:sym typeface="Trebuchet MS"/>
              </a:rPr>
              <a:t>Importing the Mysql JDBC driver using Reflection in Java</a:t>
            </a:r>
            <a:endParaRPr sz="1100">
              <a:solidFill>
                <a:schemeClr val="accent1"/>
              </a:solidFill>
            </a:endParaRPr>
          </a:p>
        </p:txBody>
      </p:sp>
      <p:sp>
        <p:nvSpPr>
          <p:cNvPr id="175" name="Google Shape;175;p29"/>
          <p:cNvSpPr/>
          <p:nvPr/>
        </p:nvSpPr>
        <p:spPr>
          <a:xfrm>
            <a:off x="1606923" y="1757980"/>
            <a:ext cx="2778000" cy="244500"/>
          </a:xfrm>
          <a:prstGeom prst="ellipse">
            <a:avLst/>
          </a:prstGeom>
          <a:noFill/>
          <a:ln cap="flat" cmpd="sng" w="38100">
            <a:solidFill>
              <a:srgbClr val="00B0F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Trebuchet MS"/>
              <a:ea typeface="Trebuchet MS"/>
              <a:cs typeface="Trebuchet MS"/>
              <a:sym typeface="Trebuchet MS"/>
            </a:endParaRPr>
          </a:p>
        </p:txBody>
      </p:sp>
      <p:cxnSp>
        <p:nvCxnSpPr>
          <p:cNvPr id="176" name="Google Shape;176;p29"/>
          <p:cNvCxnSpPr>
            <a:stCxn id="175" idx="6"/>
            <a:endCxn id="177" idx="1"/>
          </p:cNvCxnSpPr>
          <p:nvPr/>
        </p:nvCxnSpPr>
        <p:spPr>
          <a:xfrm flipH="1" rot="10800000">
            <a:off x="4384923" y="1583830"/>
            <a:ext cx="1698600" cy="296400"/>
          </a:xfrm>
          <a:prstGeom prst="straightConnector1">
            <a:avLst/>
          </a:prstGeom>
          <a:noFill/>
          <a:ln cap="flat" cmpd="sng" w="38100">
            <a:solidFill>
              <a:srgbClr val="00B0F0"/>
            </a:solidFill>
            <a:prstDash val="solid"/>
            <a:round/>
            <a:headEnd len="sm" w="sm" type="none"/>
            <a:tailEnd len="sm" w="sm" type="none"/>
          </a:ln>
        </p:spPr>
      </p:cxnSp>
      <p:sp>
        <p:nvSpPr>
          <p:cNvPr id="177" name="Google Shape;177;p29"/>
          <p:cNvSpPr/>
          <p:nvPr/>
        </p:nvSpPr>
        <p:spPr>
          <a:xfrm>
            <a:off x="6083449" y="1200171"/>
            <a:ext cx="1960800" cy="767100"/>
          </a:xfrm>
          <a:prstGeom prst="rect">
            <a:avLst/>
          </a:prstGeom>
          <a:gradFill>
            <a:gsLst>
              <a:gs pos="0">
                <a:srgbClr val="D2E4BB"/>
              </a:gs>
              <a:gs pos="88000">
                <a:srgbClr val="9FC95F"/>
              </a:gs>
              <a:gs pos="100000">
                <a:srgbClr val="9FC95F"/>
              </a:gs>
            </a:gsLst>
            <a:lin ang="5400012" scaled="0"/>
          </a:gradFill>
          <a:ln cap="rnd" cmpd="sng" w="12700">
            <a:solidFill>
              <a:schemeClr val="accent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b="0" i="0" lang="en" sz="1400" u="none" cap="none" strike="noStrike">
                <a:solidFill>
                  <a:schemeClr val="accent1"/>
                </a:solidFill>
                <a:latin typeface="Trebuchet MS"/>
                <a:ea typeface="Trebuchet MS"/>
                <a:cs typeface="Trebuchet MS"/>
                <a:sym typeface="Trebuchet MS"/>
              </a:rPr>
              <a:t>Creating Database Connection</a:t>
            </a:r>
            <a:endParaRPr sz="1100">
              <a:solidFill>
                <a:schemeClr val="accent1"/>
              </a:solidFill>
            </a:endParaRPr>
          </a:p>
        </p:txBody>
      </p:sp>
      <p:sp>
        <p:nvSpPr>
          <p:cNvPr id="178" name="Google Shape;178;p29"/>
          <p:cNvSpPr/>
          <p:nvPr/>
        </p:nvSpPr>
        <p:spPr>
          <a:xfrm>
            <a:off x="65593" y="2409377"/>
            <a:ext cx="2778000" cy="465300"/>
          </a:xfrm>
          <a:prstGeom prst="ellipse">
            <a:avLst/>
          </a:prstGeom>
          <a:noFill/>
          <a:ln cap="flat" cmpd="sng" w="38100">
            <a:solidFill>
              <a:srgbClr val="00B0F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Trebuchet MS"/>
              <a:ea typeface="Trebuchet MS"/>
              <a:cs typeface="Trebuchet MS"/>
              <a:sym typeface="Trebuchet MS"/>
            </a:endParaRPr>
          </a:p>
        </p:txBody>
      </p:sp>
      <p:cxnSp>
        <p:nvCxnSpPr>
          <p:cNvPr id="179" name="Google Shape;179;p29"/>
          <p:cNvCxnSpPr>
            <a:stCxn id="178" idx="6"/>
            <a:endCxn id="180" idx="1"/>
          </p:cNvCxnSpPr>
          <p:nvPr/>
        </p:nvCxnSpPr>
        <p:spPr>
          <a:xfrm flipH="1" rot="10800000">
            <a:off x="2843593" y="2587727"/>
            <a:ext cx="3240000" cy="54300"/>
          </a:xfrm>
          <a:prstGeom prst="straightConnector1">
            <a:avLst/>
          </a:prstGeom>
          <a:noFill/>
          <a:ln cap="flat" cmpd="sng" w="38100">
            <a:solidFill>
              <a:srgbClr val="00B0F0"/>
            </a:solidFill>
            <a:prstDash val="solid"/>
            <a:round/>
            <a:headEnd len="sm" w="sm" type="none"/>
            <a:tailEnd len="sm" w="sm" type="none"/>
          </a:ln>
        </p:spPr>
      </p:cxnSp>
      <p:sp>
        <p:nvSpPr>
          <p:cNvPr id="180" name="Google Shape;180;p29"/>
          <p:cNvSpPr/>
          <p:nvPr/>
        </p:nvSpPr>
        <p:spPr>
          <a:xfrm>
            <a:off x="6083449" y="2204252"/>
            <a:ext cx="1960800" cy="767100"/>
          </a:xfrm>
          <a:prstGeom prst="rect">
            <a:avLst/>
          </a:prstGeom>
          <a:gradFill>
            <a:gsLst>
              <a:gs pos="0">
                <a:srgbClr val="D2E4BB"/>
              </a:gs>
              <a:gs pos="88000">
                <a:srgbClr val="9FC95F"/>
              </a:gs>
              <a:gs pos="100000">
                <a:srgbClr val="9FC95F"/>
              </a:gs>
            </a:gsLst>
            <a:lin ang="5400012" scaled="0"/>
          </a:gradFill>
          <a:ln cap="rnd" cmpd="sng" w="12700">
            <a:solidFill>
              <a:schemeClr val="accent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b="0" i="0" lang="en" sz="1400" u="none" cap="none" strike="noStrike">
                <a:solidFill>
                  <a:schemeClr val="accent1"/>
                </a:solidFill>
                <a:latin typeface="Trebuchet MS"/>
                <a:ea typeface="Trebuchet MS"/>
                <a:cs typeface="Trebuchet MS"/>
                <a:sym typeface="Trebuchet MS"/>
              </a:rPr>
              <a:t>Creating a Statement to execute queries</a:t>
            </a:r>
            <a:endParaRPr sz="1100">
              <a:solidFill>
                <a:schemeClr val="accent1"/>
              </a:solidFill>
            </a:endParaRPr>
          </a:p>
        </p:txBody>
      </p:sp>
      <p:sp>
        <p:nvSpPr>
          <p:cNvPr id="181" name="Google Shape;181;p29"/>
          <p:cNvSpPr/>
          <p:nvPr/>
        </p:nvSpPr>
        <p:spPr>
          <a:xfrm>
            <a:off x="1043492" y="3238571"/>
            <a:ext cx="2581800" cy="383400"/>
          </a:xfrm>
          <a:prstGeom prst="ellipse">
            <a:avLst/>
          </a:prstGeom>
          <a:noFill/>
          <a:ln cap="flat" cmpd="sng" w="38100">
            <a:solidFill>
              <a:srgbClr val="00B0F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Trebuchet MS"/>
              <a:ea typeface="Trebuchet MS"/>
              <a:cs typeface="Trebuchet MS"/>
              <a:sym typeface="Trebuchet MS"/>
            </a:endParaRPr>
          </a:p>
        </p:txBody>
      </p:sp>
      <p:cxnSp>
        <p:nvCxnSpPr>
          <p:cNvPr id="182" name="Google Shape;182;p29"/>
          <p:cNvCxnSpPr>
            <a:stCxn id="181" idx="6"/>
            <a:endCxn id="183" idx="1"/>
          </p:cNvCxnSpPr>
          <p:nvPr/>
        </p:nvCxnSpPr>
        <p:spPr>
          <a:xfrm>
            <a:off x="3625292" y="3430271"/>
            <a:ext cx="2458200" cy="191700"/>
          </a:xfrm>
          <a:prstGeom prst="straightConnector1">
            <a:avLst/>
          </a:prstGeom>
          <a:noFill/>
          <a:ln cap="flat" cmpd="sng" w="38100">
            <a:solidFill>
              <a:srgbClr val="00B0F0"/>
            </a:solidFill>
            <a:prstDash val="solid"/>
            <a:round/>
            <a:headEnd len="sm" w="sm" type="none"/>
            <a:tailEnd len="sm" w="sm" type="none"/>
          </a:ln>
        </p:spPr>
      </p:cxnSp>
      <p:sp>
        <p:nvSpPr>
          <p:cNvPr id="183" name="Google Shape;183;p29"/>
          <p:cNvSpPr/>
          <p:nvPr/>
        </p:nvSpPr>
        <p:spPr>
          <a:xfrm>
            <a:off x="6083449" y="3238500"/>
            <a:ext cx="1960800" cy="767100"/>
          </a:xfrm>
          <a:prstGeom prst="rect">
            <a:avLst/>
          </a:prstGeom>
          <a:gradFill>
            <a:gsLst>
              <a:gs pos="0">
                <a:srgbClr val="D2E4BB"/>
              </a:gs>
              <a:gs pos="88000">
                <a:srgbClr val="9FC95F"/>
              </a:gs>
              <a:gs pos="100000">
                <a:srgbClr val="9FC95F"/>
              </a:gs>
            </a:gsLst>
            <a:lin ang="5400012" scaled="0"/>
          </a:gradFill>
          <a:ln cap="rnd" cmpd="sng" w="12700">
            <a:solidFill>
              <a:schemeClr val="accent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b="0" i="0" lang="en" sz="1400" u="none" cap="none" strike="noStrike">
                <a:solidFill>
                  <a:schemeClr val="accent1"/>
                </a:solidFill>
                <a:latin typeface="Trebuchet MS"/>
                <a:ea typeface="Trebuchet MS"/>
                <a:cs typeface="Trebuchet MS"/>
                <a:sym typeface="Trebuchet MS"/>
              </a:rPr>
              <a:t>Execute the statement</a:t>
            </a:r>
            <a:endParaRPr sz="1100">
              <a:solidFill>
                <a:schemeClr val="accent1"/>
              </a:solidFill>
            </a:endParaRPr>
          </a:p>
        </p:txBody>
      </p:sp>
      <p:sp>
        <p:nvSpPr>
          <p:cNvPr id="184" name="Google Shape;184;p29"/>
          <p:cNvSpPr/>
          <p:nvPr/>
        </p:nvSpPr>
        <p:spPr>
          <a:xfrm>
            <a:off x="1238474" y="3715057"/>
            <a:ext cx="2386800" cy="335100"/>
          </a:xfrm>
          <a:prstGeom prst="ellipse">
            <a:avLst/>
          </a:prstGeom>
          <a:noFill/>
          <a:ln cap="flat" cmpd="sng" w="38100">
            <a:solidFill>
              <a:srgbClr val="00B0F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Trebuchet MS"/>
              <a:ea typeface="Trebuchet MS"/>
              <a:cs typeface="Trebuchet MS"/>
              <a:sym typeface="Trebuchet MS"/>
            </a:endParaRPr>
          </a:p>
        </p:txBody>
      </p:sp>
      <p:cxnSp>
        <p:nvCxnSpPr>
          <p:cNvPr id="185" name="Google Shape;185;p29"/>
          <p:cNvCxnSpPr>
            <a:stCxn id="184" idx="6"/>
            <a:endCxn id="186" idx="1"/>
          </p:cNvCxnSpPr>
          <p:nvPr/>
        </p:nvCxnSpPr>
        <p:spPr>
          <a:xfrm>
            <a:off x="3625274" y="3882607"/>
            <a:ext cx="2458200" cy="693600"/>
          </a:xfrm>
          <a:prstGeom prst="straightConnector1">
            <a:avLst/>
          </a:prstGeom>
          <a:noFill/>
          <a:ln cap="flat" cmpd="sng" w="38100">
            <a:solidFill>
              <a:srgbClr val="00B0F0"/>
            </a:solidFill>
            <a:prstDash val="solid"/>
            <a:round/>
            <a:headEnd len="sm" w="sm" type="none"/>
            <a:tailEnd len="sm" w="sm" type="none"/>
          </a:ln>
        </p:spPr>
      </p:cxnSp>
      <p:sp>
        <p:nvSpPr>
          <p:cNvPr id="186" name="Google Shape;186;p29"/>
          <p:cNvSpPr/>
          <p:nvPr/>
        </p:nvSpPr>
        <p:spPr>
          <a:xfrm>
            <a:off x="6083449" y="4192672"/>
            <a:ext cx="1960800" cy="767100"/>
          </a:xfrm>
          <a:prstGeom prst="rect">
            <a:avLst/>
          </a:prstGeom>
          <a:gradFill>
            <a:gsLst>
              <a:gs pos="0">
                <a:srgbClr val="D2E4BB"/>
              </a:gs>
              <a:gs pos="88000">
                <a:srgbClr val="9FC95F"/>
              </a:gs>
              <a:gs pos="100000">
                <a:srgbClr val="9FC95F"/>
              </a:gs>
            </a:gsLst>
            <a:lin ang="5400012" scaled="0"/>
          </a:gradFill>
          <a:ln cap="rnd" cmpd="sng" w="12700">
            <a:solidFill>
              <a:schemeClr val="accent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b="0" i="0" lang="en" sz="1400" u="none" cap="none" strike="noStrike">
                <a:solidFill>
                  <a:schemeClr val="accent1"/>
                </a:solidFill>
                <a:latin typeface="Trebuchet MS"/>
                <a:ea typeface="Trebuchet MS"/>
                <a:cs typeface="Trebuchet MS"/>
                <a:sym typeface="Trebuchet MS"/>
              </a:rPr>
              <a:t>GET first row</a:t>
            </a:r>
            <a:endParaRPr sz="1100">
              <a:solidFill>
                <a:schemeClr val="accen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7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7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7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7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7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8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8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8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8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8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Recap</a:t>
            </a:r>
            <a:endParaRPr/>
          </a:p>
        </p:txBody>
      </p:sp>
      <p:sp>
        <p:nvSpPr>
          <p:cNvPr id="79" name="Google Shape;79;p15"/>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JDBC Architecture</a:t>
            </a:r>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Outline</a:t>
            </a:r>
            <a:endParaRPr/>
          </a:p>
        </p:txBody>
      </p:sp>
      <p:sp>
        <p:nvSpPr>
          <p:cNvPr id="85" name="Google Shape;85;p16"/>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JDBC Architecture</a:t>
            </a:r>
            <a:endParaRPr/>
          </a:p>
          <a:p>
            <a:pPr indent="-342900" lvl="0" marL="457200" rtl="0" algn="l">
              <a:spcBef>
                <a:spcPts val="0"/>
              </a:spcBef>
              <a:spcAft>
                <a:spcPts val="0"/>
              </a:spcAft>
              <a:buClr>
                <a:schemeClr val="accent1"/>
              </a:buClr>
              <a:buSzPts val="1800"/>
              <a:buChar char="-"/>
            </a:pPr>
            <a:r>
              <a:rPr lang="en">
                <a:solidFill>
                  <a:schemeClr val="accent1"/>
                </a:solidFill>
              </a:rPr>
              <a:t>JDBC Driver Types and Configuration</a:t>
            </a:r>
            <a:endParaRPr>
              <a:solidFill>
                <a:schemeClr val="accent1"/>
              </a:solidFill>
            </a:endParaRPr>
          </a:p>
          <a:p>
            <a:pPr indent="-342900" lvl="0" marL="457200" rtl="0" algn="l">
              <a:spcBef>
                <a:spcPts val="0"/>
              </a:spcBef>
              <a:spcAft>
                <a:spcPts val="0"/>
              </a:spcAft>
              <a:buClr>
                <a:schemeClr val="accent1"/>
              </a:buClr>
              <a:buSzPts val="1800"/>
              <a:buChar char="-"/>
            </a:pPr>
            <a:r>
              <a:rPr lang="en">
                <a:solidFill>
                  <a:schemeClr val="accent1"/>
                </a:solidFill>
              </a:rPr>
              <a:t>Managing Connections and Statements</a:t>
            </a:r>
            <a:endParaRPr>
              <a:solidFill>
                <a:schemeClr val="accent1"/>
              </a:solidFill>
            </a:endParaRPr>
          </a:p>
          <a:p>
            <a:pPr indent="-342900" lvl="0" marL="457200" rtl="0" algn="l">
              <a:spcBef>
                <a:spcPts val="0"/>
              </a:spcBef>
              <a:spcAft>
                <a:spcPts val="0"/>
              </a:spcAft>
              <a:buClr>
                <a:schemeClr val="accent1"/>
              </a:buClr>
              <a:buSzPts val="1800"/>
              <a:buChar char="-"/>
            </a:pPr>
            <a:r>
              <a:rPr lang="en">
                <a:solidFill>
                  <a:schemeClr val="accent1"/>
                </a:solidFill>
              </a:rPr>
              <a:t>Result Sets and Exception Handling</a:t>
            </a:r>
            <a:endParaRPr>
              <a:solidFill>
                <a:schemeClr val="accent1"/>
              </a:solidFill>
            </a:endParaRPr>
          </a:p>
          <a:p>
            <a:pPr indent="-342900" lvl="0" marL="457200" rtl="0" algn="l">
              <a:spcBef>
                <a:spcPts val="0"/>
              </a:spcBef>
              <a:spcAft>
                <a:spcPts val="0"/>
              </a:spcAft>
              <a:buSzPts val="1800"/>
              <a:buChar char="-"/>
            </a:pPr>
            <a:r>
              <a:rPr lang="en"/>
              <a:t>DDL and DML Operations</a:t>
            </a:r>
            <a:endParaRPr/>
          </a:p>
          <a:p>
            <a:pPr indent="-342900" lvl="0" marL="457200" rtl="0" algn="l">
              <a:spcBef>
                <a:spcPts val="0"/>
              </a:spcBef>
              <a:spcAft>
                <a:spcPts val="0"/>
              </a:spcAft>
              <a:buSzPts val="1800"/>
              <a:buChar char="-"/>
            </a:pPr>
            <a:r>
              <a:rPr lang="en"/>
              <a:t>SQL Injection and Prepared Statements</a:t>
            </a:r>
            <a:endParaRPr/>
          </a:p>
          <a:p>
            <a:pPr indent="-342900" lvl="0" marL="457200" rtl="0" algn="l">
              <a:spcBef>
                <a:spcPts val="0"/>
              </a:spcBef>
              <a:spcAft>
                <a:spcPts val="0"/>
              </a:spcAft>
              <a:buSzPts val="1800"/>
              <a:buChar char="-"/>
            </a:pPr>
            <a:r>
              <a:rPr lang="en"/>
              <a:t>Row Sets and Transactions</a:t>
            </a:r>
            <a:endParaRPr/>
          </a:p>
          <a:p>
            <a:pPr indent="-342900" lvl="0" marL="457200" rtl="0" algn="l">
              <a:spcBef>
                <a:spcPts val="0"/>
              </a:spcBef>
              <a:spcAft>
                <a:spcPts val="0"/>
              </a:spcAft>
              <a:buSzPts val="1800"/>
              <a:buChar char="-"/>
            </a:pPr>
            <a:r>
              <a:rPr lang="en"/>
              <a:t>SQL Escapes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JDBC Driver Types</a:t>
            </a:r>
            <a:endParaRPr/>
          </a:p>
        </p:txBody>
      </p:sp>
      <p:sp>
        <p:nvSpPr>
          <p:cNvPr id="91" name="Google Shape;91;p17"/>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JDBC driver implementations differ because they support various operating systems and hardware platforms running on Java.</a:t>
            </a:r>
            <a:endParaRPr/>
          </a:p>
          <a:p>
            <a:pPr indent="-342900" lvl="0" marL="457200" rtl="0" algn="l">
              <a:spcBef>
                <a:spcPts val="0"/>
              </a:spcBef>
              <a:spcAft>
                <a:spcPts val="0"/>
              </a:spcAft>
              <a:buSzPts val="1800"/>
              <a:buChar char="-"/>
            </a:pPr>
            <a:r>
              <a:rPr lang="en"/>
              <a:t>The implementation types are distributed in four categories:</a:t>
            </a:r>
            <a:endParaRPr/>
          </a:p>
          <a:p>
            <a:pPr indent="-317500" lvl="1" marL="914400" rtl="0" algn="l">
              <a:spcBef>
                <a:spcPts val="0"/>
              </a:spcBef>
              <a:spcAft>
                <a:spcPts val="0"/>
              </a:spcAft>
              <a:buSzPts val="1400"/>
              <a:buChar char="-"/>
            </a:pPr>
            <a:r>
              <a:rPr lang="en"/>
              <a:t>Type 1 Driver/ JDBC-ODBC Bridge Driver</a:t>
            </a:r>
            <a:endParaRPr/>
          </a:p>
          <a:p>
            <a:pPr indent="-317500" lvl="1" marL="914400" rtl="0" algn="l">
              <a:spcBef>
                <a:spcPts val="0"/>
              </a:spcBef>
              <a:spcAft>
                <a:spcPts val="0"/>
              </a:spcAft>
              <a:buSzPts val="1400"/>
              <a:buChar char="-"/>
            </a:pPr>
            <a:r>
              <a:rPr lang="en"/>
              <a:t>Type 2 Driver/ JDBC-Native API</a:t>
            </a:r>
            <a:endParaRPr/>
          </a:p>
          <a:p>
            <a:pPr indent="-317500" lvl="1" marL="914400" rtl="0" algn="l">
              <a:spcBef>
                <a:spcPts val="0"/>
              </a:spcBef>
              <a:spcAft>
                <a:spcPts val="0"/>
              </a:spcAft>
              <a:buSzPts val="1400"/>
              <a:buChar char="-"/>
            </a:pPr>
            <a:r>
              <a:rPr lang="en"/>
              <a:t>Type 3 Driver/ JDBC-Net pure Java</a:t>
            </a:r>
            <a:endParaRPr/>
          </a:p>
          <a:p>
            <a:pPr indent="-317500" lvl="1" marL="914400" rtl="0" algn="l">
              <a:spcBef>
                <a:spcPts val="0"/>
              </a:spcBef>
              <a:spcAft>
                <a:spcPts val="0"/>
              </a:spcAft>
              <a:buSzPts val="1400"/>
              <a:buChar char="-"/>
            </a:pPr>
            <a:r>
              <a:rPr lang="en"/>
              <a:t>Type 4 Driver/ 100% Pure Java</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Type 1 Driver/JDBC-ODBC Bridge Driver</a:t>
            </a:r>
            <a:endParaRPr/>
          </a:p>
        </p:txBody>
      </p:sp>
      <p:sp>
        <p:nvSpPr>
          <p:cNvPr id="97" name="Google Shape;97;p18"/>
          <p:cNvSpPr txBox="1"/>
          <p:nvPr>
            <p:ph idx="1" type="body"/>
          </p:nvPr>
        </p:nvSpPr>
        <p:spPr>
          <a:xfrm>
            <a:off x="311700" y="1987925"/>
            <a:ext cx="3989400" cy="2556900"/>
          </a:xfrm>
          <a:prstGeom prst="rect">
            <a:avLst/>
          </a:prstGeom>
        </p:spPr>
        <p:txBody>
          <a:bodyPr anchorCtr="0" anchor="t" bIns="91425" lIns="91425" spcFirstLastPara="1" rIns="91425" wrap="square" tIns="91425">
            <a:normAutofit/>
          </a:bodyPr>
          <a:lstStyle/>
          <a:p>
            <a:pPr indent="-314325" lvl="0" marL="457200" rtl="0" algn="l">
              <a:lnSpc>
                <a:spcPct val="150000"/>
              </a:lnSpc>
              <a:spcBef>
                <a:spcPts val="0"/>
              </a:spcBef>
              <a:spcAft>
                <a:spcPts val="0"/>
              </a:spcAft>
              <a:buSzPts val="1350"/>
              <a:buChar char="-"/>
            </a:pPr>
            <a:r>
              <a:rPr lang="en" sz="1350"/>
              <a:t>While JDBC is specific to the Java programming language, ODBC is not tied to any specific programming language. It was originally developed by Microsoft and is widely used on Windows platform.</a:t>
            </a:r>
            <a:endParaRPr sz="1350"/>
          </a:p>
          <a:p>
            <a:pPr indent="-314325" lvl="0" marL="457200" rtl="0" algn="l">
              <a:lnSpc>
                <a:spcPct val="150000"/>
              </a:lnSpc>
              <a:spcBef>
                <a:spcPts val="0"/>
              </a:spcBef>
              <a:spcAft>
                <a:spcPts val="0"/>
              </a:spcAft>
              <a:buSzPts val="1350"/>
              <a:buChar char="-"/>
            </a:pPr>
            <a:r>
              <a:rPr lang="en" sz="1350"/>
              <a:t>Java 8 no longer provide the JDBC/ODBC bridge.</a:t>
            </a:r>
            <a:endParaRPr sz="1350"/>
          </a:p>
        </p:txBody>
      </p:sp>
      <p:pic>
        <p:nvPicPr>
          <p:cNvPr id="98" name="Google Shape;98;p18"/>
          <p:cNvPicPr preferRelativeResize="0"/>
          <p:nvPr/>
        </p:nvPicPr>
        <p:blipFill>
          <a:blip r:embed="rId3">
            <a:alphaModFix/>
          </a:blip>
          <a:stretch>
            <a:fillRect/>
          </a:stretch>
        </p:blipFill>
        <p:spPr>
          <a:xfrm>
            <a:off x="4382396" y="2106200"/>
            <a:ext cx="4864425" cy="2493900"/>
          </a:xfrm>
          <a:prstGeom prst="rect">
            <a:avLst/>
          </a:prstGeom>
          <a:noFill/>
          <a:ln>
            <a:noFill/>
          </a:ln>
        </p:spPr>
      </p:pic>
      <p:sp>
        <p:nvSpPr>
          <p:cNvPr id="99" name="Google Shape;99;p18"/>
          <p:cNvSpPr txBox="1"/>
          <p:nvPr/>
        </p:nvSpPr>
        <p:spPr>
          <a:xfrm>
            <a:off x="311700" y="1071550"/>
            <a:ext cx="8793000" cy="1101000"/>
          </a:xfrm>
          <a:prstGeom prst="rect">
            <a:avLst/>
          </a:prstGeom>
          <a:noFill/>
          <a:ln>
            <a:noFill/>
          </a:ln>
        </p:spPr>
        <p:txBody>
          <a:bodyPr anchorCtr="0" anchor="t" bIns="91425" lIns="91425" spcFirstLastPara="1" rIns="91425" wrap="square" tIns="91425">
            <a:normAutofit/>
          </a:bodyPr>
          <a:lstStyle/>
          <a:p>
            <a:pPr indent="-314325" lvl="0" marL="457200" rtl="0" algn="l">
              <a:lnSpc>
                <a:spcPct val="130000"/>
              </a:lnSpc>
              <a:spcBef>
                <a:spcPts val="0"/>
              </a:spcBef>
              <a:spcAft>
                <a:spcPts val="0"/>
              </a:spcAft>
              <a:buClr>
                <a:schemeClr val="dk2"/>
              </a:buClr>
              <a:buSzPts val="1350"/>
              <a:buFont typeface="Open Sans"/>
              <a:buChar char="-"/>
            </a:pPr>
            <a:r>
              <a:rPr lang="en" sz="1350">
                <a:solidFill>
                  <a:schemeClr val="dk2"/>
                </a:solidFill>
                <a:latin typeface="Open Sans"/>
                <a:ea typeface="Open Sans"/>
                <a:cs typeface="Open Sans"/>
                <a:sym typeface="Open Sans"/>
              </a:rPr>
              <a:t>A type 1 driver translates JDBC to ODBC</a:t>
            </a:r>
            <a:r>
              <a:rPr lang="en" sz="1350">
                <a:solidFill>
                  <a:schemeClr val="dk2"/>
                </a:solidFill>
                <a:latin typeface="Open Sans"/>
                <a:ea typeface="Open Sans"/>
                <a:cs typeface="Open Sans"/>
                <a:sym typeface="Open Sans"/>
              </a:rPr>
              <a:t>(Open Database Connectivity)</a:t>
            </a:r>
            <a:r>
              <a:rPr lang="en" sz="1350">
                <a:solidFill>
                  <a:schemeClr val="dk2"/>
                </a:solidFill>
                <a:latin typeface="Open Sans"/>
                <a:ea typeface="Open Sans"/>
                <a:cs typeface="Open Sans"/>
                <a:sym typeface="Open Sans"/>
              </a:rPr>
              <a:t> and relies on an ODBC driver to communicate with the database. </a:t>
            </a:r>
            <a:r>
              <a:rPr lang="en" sz="1350">
                <a:solidFill>
                  <a:schemeClr val="dk2"/>
                </a:solidFill>
                <a:latin typeface="Open Sans"/>
                <a:ea typeface="Open Sans"/>
                <a:cs typeface="Open Sans"/>
                <a:sym typeface="Open Sans"/>
              </a:rPr>
              <a:t>ODBC is a standard API for accessing DBMS.</a:t>
            </a:r>
            <a:endParaRPr sz="1350">
              <a:solidFill>
                <a:schemeClr val="dk2"/>
              </a:solidFill>
              <a:latin typeface="Open Sans"/>
              <a:ea typeface="Open Sans"/>
              <a:cs typeface="Open Sans"/>
              <a:sym typeface="Open Sans"/>
            </a:endParaRPr>
          </a:p>
          <a:p>
            <a:pPr indent="-314325" lvl="0" marL="457200" rtl="0" algn="l">
              <a:lnSpc>
                <a:spcPct val="130000"/>
              </a:lnSpc>
              <a:spcBef>
                <a:spcPts val="0"/>
              </a:spcBef>
              <a:spcAft>
                <a:spcPts val="0"/>
              </a:spcAft>
              <a:buClr>
                <a:schemeClr val="dk2"/>
              </a:buClr>
              <a:buSzPts val="1350"/>
              <a:buFont typeface="Open Sans"/>
              <a:buChar char="-"/>
            </a:pPr>
            <a:r>
              <a:rPr lang="en" sz="1350">
                <a:solidFill>
                  <a:schemeClr val="dk2"/>
                </a:solidFill>
                <a:latin typeface="Open Sans"/>
                <a:ea typeface="Open Sans"/>
                <a:cs typeface="Open Sans"/>
                <a:sym typeface="Open Sans"/>
              </a:rPr>
              <a:t>Requires installation and configuration of the ODBC </a:t>
            </a:r>
            <a:r>
              <a:rPr lang="en" sz="1350">
                <a:solidFill>
                  <a:schemeClr val="dk2"/>
                </a:solidFill>
                <a:latin typeface="Open Sans"/>
                <a:ea typeface="Open Sans"/>
                <a:cs typeface="Open Sans"/>
                <a:sym typeface="Open Sans"/>
              </a:rPr>
              <a:t>driver</a:t>
            </a:r>
            <a:r>
              <a:rPr lang="en" sz="1350">
                <a:solidFill>
                  <a:schemeClr val="dk2"/>
                </a:solidFill>
                <a:latin typeface="Open Sans"/>
                <a:ea typeface="Open Sans"/>
                <a:cs typeface="Open Sans"/>
                <a:sym typeface="Open Sans"/>
              </a:rPr>
              <a:t>.</a:t>
            </a:r>
            <a:endParaRPr sz="1350">
              <a:solidFill>
                <a:schemeClr val="dk2"/>
              </a:solidFill>
              <a:latin typeface="Open Sans"/>
              <a:ea typeface="Open Sans"/>
              <a:cs typeface="Open Sans"/>
              <a:sym typeface="Open San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Type 2 Driver/ JDBC-Native API</a:t>
            </a:r>
            <a:endParaRPr/>
          </a:p>
        </p:txBody>
      </p:sp>
      <p:sp>
        <p:nvSpPr>
          <p:cNvPr id="105" name="Google Shape;105;p19"/>
          <p:cNvSpPr txBox="1"/>
          <p:nvPr>
            <p:ph idx="1" type="body"/>
          </p:nvPr>
        </p:nvSpPr>
        <p:spPr>
          <a:xfrm>
            <a:off x="311700" y="1266325"/>
            <a:ext cx="8520600" cy="1032000"/>
          </a:xfrm>
          <a:prstGeom prst="rect">
            <a:avLst/>
          </a:prstGeom>
        </p:spPr>
        <p:txBody>
          <a:bodyPr anchorCtr="0" anchor="t" bIns="91425" lIns="91425" spcFirstLastPara="1" rIns="91425" wrap="square" tIns="91425">
            <a:normAutofit fontScale="85000" lnSpcReduction="20000"/>
          </a:bodyPr>
          <a:lstStyle/>
          <a:p>
            <a:pPr indent="-325755" lvl="0" marL="457200" rtl="0" algn="l">
              <a:lnSpc>
                <a:spcPct val="150000"/>
              </a:lnSpc>
              <a:spcBef>
                <a:spcPts val="0"/>
              </a:spcBef>
              <a:spcAft>
                <a:spcPts val="0"/>
              </a:spcAft>
              <a:buSzPct val="100000"/>
              <a:buChar char="-"/>
            </a:pPr>
            <a:r>
              <a:rPr lang="en"/>
              <a:t>A type 2 driver is written partly in Java and partly in native code(C/C++), it communicates with the client API of a database.</a:t>
            </a:r>
            <a:endParaRPr/>
          </a:p>
          <a:p>
            <a:pPr indent="-325755" lvl="0" marL="457200" rtl="0" algn="l">
              <a:lnSpc>
                <a:spcPct val="150000"/>
              </a:lnSpc>
              <a:spcBef>
                <a:spcPts val="0"/>
              </a:spcBef>
              <a:spcAft>
                <a:spcPts val="0"/>
              </a:spcAft>
              <a:buSzPct val="100000"/>
              <a:buChar char="-"/>
            </a:pPr>
            <a:r>
              <a:rPr lang="en"/>
              <a:t>The driver converts JDBC method calls into native calls of the database API.</a:t>
            </a:r>
            <a:endParaRPr/>
          </a:p>
        </p:txBody>
      </p:sp>
      <p:pic>
        <p:nvPicPr>
          <p:cNvPr id="106" name="Google Shape;106;p19"/>
          <p:cNvPicPr preferRelativeResize="0"/>
          <p:nvPr/>
        </p:nvPicPr>
        <p:blipFill>
          <a:blip r:embed="rId3">
            <a:alphaModFix/>
          </a:blip>
          <a:stretch>
            <a:fillRect/>
          </a:stretch>
        </p:blipFill>
        <p:spPr>
          <a:xfrm>
            <a:off x="5052850" y="2246575"/>
            <a:ext cx="3823794" cy="2540375"/>
          </a:xfrm>
          <a:prstGeom prst="rect">
            <a:avLst/>
          </a:prstGeom>
          <a:noFill/>
          <a:ln>
            <a:noFill/>
          </a:ln>
        </p:spPr>
      </p:pic>
      <p:sp>
        <p:nvSpPr>
          <p:cNvPr id="107" name="Google Shape;107;p19"/>
          <p:cNvSpPr txBox="1"/>
          <p:nvPr/>
        </p:nvSpPr>
        <p:spPr>
          <a:xfrm>
            <a:off x="311700" y="2298325"/>
            <a:ext cx="4389900" cy="2128500"/>
          </a:xfrm>
          <a:prstGeom prst="rect">
            <a:avLst/>
          </a:prstGeom>
          <a:noFill/>
          <a:ln>
            <a:noFill/>
          </a:ln>
        </p:spPr>
        <p:txBody>
          <a:bodyPr anchorCtr="0" anchor="t" bIns="91425" lIns="91425" spcFirstLastPara="1" rIns="91425" wrap="square" tIns="91425">
            <a:normAutofit/>
          </a:bodyPr>
          <a:lstStyle/>
          <a:p>
            <a:pPr indent="-323850" lvl="0" marL="457200" rtl="0" algn="l">
              <a:lnSpc>
                <a:spcPct val="150000"/>
              </a:lnSpc>
              <a:spcBef>
                <a:spcPts val="0"/>
              </a:spcBef>
              <a:spcAft>
                <a:spcPts val="0"/>
              </a:spcAft>
              <a:buClr>
                <a:schemeClr val="dk2"/>
              </a:buClr>
              <a:buSzPts val="1500"/>
              <a:buFont typeface="Open Sans"/>
              <a:buChar char="-"/>
            </a:pPr>
            <a:r>
              <a:rPr lang="en" sz="1500">
                <a:solidFill>
                  <a:schemeClr val="dk2"/>
                </a:solidFill>
                <a:latin typeface="Open Sans"/>
                <a:ea typeface="Open Sans"/>
                <a:cs typeface="Open Sans"/>
                <a:sym typeface="Open Sans"/>
              </a:rPr>
              <a:t>Faster than Type 1 drivers as it eliminates the overhead of ODBC.</a:t>
            </a:r>
            <a:endParaRPr sz="1500">
              <a:solidFill>
                <a:schemeClr val="dk2"/>
              </a:solidFill>
              <a:latin typeface="Open Sans"/>
              <a:ea typeface="Open Sans"/>
              <a:cs typeface="Open Sans"/>
              <a:sym typeface="Open Sans"/>
            </a:endParaRPr>
          </a:p>
          <a:p>
            <a:pPr indent="-323850" lvl="0" marL="457200" rtl="0" algn="l">
              <a:lnSpc>
                <a:spcPct val="150000"/>
              </a:lnSpc>
              <a:spcBef>
                <a:spcPts val="0"/>
              </a:spcBef>
              <a:spcAft>
                <a:spcPts val="0"/>
              </a:spcAft>
              <a:buClr>
                <a:schemeClr val="dk2"/>
              </a:buClr>
              <a:buSzPts val="1500"/>
              <a:buFont typeface="Open Sans"/>
              <a:buChar char="-"/>
            </a:pPr>
            <a:r>
              <a:rPr lang="en" sz="1500">
                <a:solidFill>
                  <a:schemeClr val="dk2"/>
                </a:solidFill>
                <a:latin typeface="Open Sans"/>
                <a:ea typeface="Open Sans"/>
                <a:cs typeface="Open Sans"/>
                <a:sym typeface="Open Sans"/>
              </a:rPr>
              <a:t>Requires installation and configuration of native binary code.</a:t>
            </a:r>
            <a:endParaRPr sz="1500">
              <a:solidFill>
                <a:schemeClr val="dk2"/>
              </a:solidFill>
              <a:latin typeface="Open Sans"/>
              <a:ea typeface="Open Sans"/>
              <a:cs typeface="Open Sans"/>
              <a:sym typeface="Open San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0"/>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Type 3 Driver/JDBC-Net Pure Java</a:t>
            </a:r>
            <a:endParaRPr/>
          </a:p>
        </p:txBody>
      </p:sp>
      <p:sp>
        <p:nvSpPr>
          <p:cNvPr id="113" name="Google Shape;113;p20"/>
          <p:cNvSpPr txBox="1"/>
          <p:nvPr>
            <p:ph idx="1" type="body"/>
          </p:nvPr>
        </p:nvSpPr>
        <p:spPr>
          <a:xfrm>
            <a:off x="311700" y="1263700"/>
            <a:ext cx="8674800" cy="15003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 type 3 driver is a pure </a:t>
            </a:r>
            <a:r>
              <a:rPr lang="en">
                <a:solidFill>
                  <a:schemeClr val="accent1"/>
                </a:solidFill>
              </a:rPr>
              <a:t>Java client library</a:t>
            </a:r>
            <a:r>
              <a:rPr lang="en"/>
              <a:t> that  uses a </a:t>
            </a:r>
            <a:r>
              <a:rPr lang="en">
                <a:solidFill>
                  <a:schemeClr val="accent1"/>
                </a:solidFill>
              </a:rPr>
              <a:t>database-independent protocol </a:t>
            </a:r>
            <a:r>
              <a:rPr lang="en"/>
              <a:t>to communicate database requests to a </a:t>
            </a:r>
            <a:r>
              <a:rPr lang="en">
                <a:solidFill>
                  <a:schemeClr val="accent1"/>
                </a:solidFill>
              </a:rPr>
              <a:t>server component</a:t>
            </a:r>
            <a:r>
              <a:rPr lang="en"/>
              <a:t>, which then </a:t>
            </a:r>
            <a:r>
              <a:rPr lang="en">
                <a:solidFill>
                  <a:schemeClr val="accent1"/>
                </a:solidFill>
              </a:rPr>
              <a:t>translates the request into a database-specific protocol</a:t>
            </a:r>
            <a:r>
              <a:rPr lang="en"/>
              <a:t>.</a:t>
            </a:r>
            <a:endParaRPr/>
          </a:p>
        </p:txBody>
      </p:sp>
      <p:pic>
        <p:nvPicPr>
          <p:cNvPr id="114" name="Google Shape;114;p20"/>
          <p:cNvPicPr preferRelativeResize="0"/>
          <p:nvPr/>
        </p:nvPicPr>
        <p:blipFill>
          <a:blip r:embed="rId3">
            <a:alphaModFix/>
          </a:blip>
          <a:stretch>
            <a:fillRect/>
          </a:stretch>
        </p:blipFill>
        <p:spPr>
          <a:xfrm>
            <a:off x="5121350" y="2616100"/>
            <a:ext cx="3919200" cy="2377400"/>
          </a:xfrm>
          <a:prstGeom prst="rect">
            <a:avLst/>
          </a:prstGeom>
          <a:noFill/>
          <a:ln>
            <a:noFill/>
          </a:ln>
        </p:spPr>
      </p:pic>
      <p:sp>
        <p:nvSpPr>
          <p:cNvPr id="115" name="Google Shape;115;p20"/>
          <p:cNvSpPr txBox="1"/>
          <p:nvPr/>
        </p:nvSpPr>
        <p:spPr>
          <a:xfrm>
            <a:off x="362125" y="2719550"/>
            <a:ext cx="4670400" cy="1965900"/>
          </a:xfrm>
          <a:prstGeom prst="rect">
            <a:avLst/>
          </a:prstGeom>
          <a:noFill/>
          <a:ln>
            <a:noFill/>
          </a:ln>
        </p:spPr>
        <p:txBody>
          <a:bodyPr anchorCtr="0" anchor="t" bIns="91425" lIns="91425" spcFirstLastPara="1" rIns="91425" wrap="square" tIns="91425">
            <a:normAutofit/>
          </a:bodyPr>
          <a:lstStyle/>
          <a:p>
            <a:pPr indent="-342900" lvl="0" marL="457200" rtl="0" algn="l">
              <a:spcBef>
                <a:spcPts val="0"/>
              </a:spcBef>
              <a:spcAft>
                <a:spcPts val="0"/>
              </a:spcAft>
              <a:buClr>
                <a:schemeClr val="dk2"/>
              </a:buClr>
              <a:buSzPts val="1800"/>
              <a:buFont typeface="Open Sans"/>
              <a:buChar char="-"/>
            </a:pPr>
            <a:r>
              <a:rPr lang="en" sz="1800">
                <a:solidFill>
                  <a:schemeClr val="dk2"/>
                </a:solidFill>
                <a:latin typeface="Open Sans"/>
                <a:ea typeface="Open Sans"/>
                <a:cs typeface="Open Sans"/>
                <a:sym typeface="Open Sans"/>
              </a:rPr>
              <a:t>This </a:t>
            </a:r>
            <a:r>
              <a:rPr lang="en" sz="1800">
                <a:solidFill>
                  <a:schemeClr val="accent1"/>
                </a:solidFill>
                <a:latin typeface="Open Sans"/>
                <a:ea typeface="Open Sans"/>
                <a:cs typeface="Open Sans"/>
                <a:sym typeface="Open Sans"/>
              </a:rPr>
              <a:t>simplifies deployment</a:t>
            </a:r>
            <a:r>
              <a:rPr lang="en" sz="1800">
                <a:solidFill>
                  <a:schemeClr val="dk2"/>
                </a:solidFill>
                <a:latin typeface="Open Sans"/>
                <a:ea typeface="Open Sans"/>
                <a:cs typeface="Open Sans"/>
                <a:sym typeface="Open Sans"/>
              </a:rPr>
              <a:t> because the </a:t>
            </a:r>
            <a:r>
              <a:rPr lang="en" sz="1800">
                <a:solidFill>
                  <a:schemeClr val="accent1"/>
                </a:solidFill>
                <a:latin typeface="Open Sans"/>
                <a:ea typeface="Open Sans"/>
                <a:cs typeface="Open Sans"/>
                <a:sym typeface="Open Sans"/>
              </a:rPr>
              <a:t>platform-specific code is located only on the server</a:t>
            </a:r>
            <a:r>
              <a:rPr lang="en" sz="1800">
                <a:solidFill>
                  <a:schemeClr val="dk2"/>
                </a:solidFill>
                <a:latin typeface="Open Sans"/>
                <a:ea typeface="Open Sans"/>
                <a:cs typeface="Open Sans"/>
                <a:sym typeface="Open Sans"/>
              </a:rPr>
              <a:t>.</a:t>
            </a:r>
            <a:endParaRPr sz="1800">
              <a:solidFill>
                <a:schemeClr val="dk2"/>
              </a:solidFill>
              <a:latin typeface="Open Sans"/>
              <a:ea typeface="Open Sans"/>
              <a:cs typeface="Open Sans"/>
              <a:sym typeface="Open Sans"/>
            </a:endParaRPr>
          </a:p>
          <a:p>
            <a:pPr indent="-342900" lvl="0" marL="457200" rtl="0" algn="l">
              <a:spcBef>
                <a:spcPts val="0"/>
              </a:spcBef>
              <a:spcAft>
                <a:spcPts val="0"/>
              </a:spcAft>
              <a:buClr>
                <a:schemeClr val="dk2"/>
              </a:buClr>
              <a:buSzPts val="1800"/>
              <a:buFont typeface="Open Sans"/>
              <a:buChar char="-"/>
            </a:pPr>
            <a:r>
              <a:rPr lang="en" sz="1800">
                <a:solidFill>
                  <a:schemeClr val="dk2"/>
                </a:solidFill>
                <a:latin typeface="Open Sans"/>
                <a:ea typeface="Open Sans"/>
                <a:cs typeface="Open Sans"/>
                <a:sym typeface="Open Sans"/>
              </a:rPr>
              <a:t>No client installation is required.</a:t>
            </a:r>
            <a:endParaRPr sz="1800">
              <a:solidFill>
                <a:schemeClr val="dk2"/>
              </a:solidFill>
              <a:latin typeface="Open Sans"/>
              <a:ea typeface="Open Sans"/>
              <a:cs typeface="Open Sans"/>
              <a:sym typeface="Open Sans"/>
            </a:endParaRPr>
          </a:p>
          <a:p>
            <a:pPr indent="-342900" lvl="0" marL="457200" rtl="0" algn="l">
              <a:spcBef>
                <a:spcPts val="0"/>
              </a:spcBef>
              <a:spcAft>
                <a:spcPts val="0"/>
              </a:spcAft>
              <a:buClr>
                <a:schemeClr val="dk2"/>
              </a:buClr>
              <a:buSzPts val="1800"/>
              <a:buFont typeface="Open Sans"/>
              <a:buChar char="-"/>
            </a:pPr>
            <a:r>
              <a:rPr lang="en" sz="1800">
                <a:solidFill>
                  <a:schemeClr val="dk2"/>
                </a:solidFill>
                <a:latin typeface="Open Sans"/>
                <a:ea typeface="Open Sans"/>
                <a:cs typeface="Open Sans"/>
                <a:sym typeface="Open Sans"/>
              </a:rPr>
              <a:t>Server translates the protocol to DBMS function calls.</a:t>
            </a:r>
            <a:endParaRPr sz="1800">
              <a:solidFill>
                <a:schemeClr val="dk2"/>
              </a:solidFill>
              <a:latin typeface="Open Sans"/>
              <a:ea typeface="Open Sans"/>
              <a:cs typeface="Open Sans"/>
              <a:sym typeface="Open San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1"/>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Type 4 Driver/100% Pure Java</a:t>
            </a:r>
            <a:endParaRPr/>
          </a:p>
        </p:txBody>
      </p:sp>
      <p:sp>
        <p:nvSpPr>
          <p:cNvPr id="121" name="Google Shape;121;p21"/>
          <p:cNvSpPr txBox="1"/>
          <p:nvPr>
            <p:ph idx="1" type="body"/>
          </p:nvPr>
        </p:nvSpPr>
        <p:spPr>
          <a:xfrm>
            <a:off x="311700" y="1226750"/>
            <a:ext cx="8800200" cy="1470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 pure java-based driver communicates directly with the vendor’s database in the Type 4 driver through socket connection.</a:t>
            </a:r>
            <a:endParaRPr/>
          </a:p>
          <a:p>
            <a:pPr indent="-342900" lvl="0" marL="457200" rtl="0" algn="l">
              <a:spcBef>
                <a:spcPts val="0"/>
              </a:spcBef>
              <a:spcAft>
                <a:spcPts val="0"/>
              </a:spcAft>
              <a:buSzPts val="1800"/>
              <a:buChar char="-"/>
            </a:pPr>
            <a:r>
              <a:rPr lang="en"/>
              <a:t>It translates JDBC request directly to </a:t>
            </a:r>
            <a:r>
              <a:rPr lang="en"/>
              <a:t>vendor</a:t>
            </a:r>
            <a:r>
              <a:rPr lang="en"/>
              <a:t>-specific database protocol.</a:t>
            </a:r>
            <a:endParaRPr/>
          </a:p>
        </p:txBody>
      </p:sp>
      <p:pic>
        <p:nvPicPr>
          <p:cNvPr id="122" name="Google Shape;122;p21"/>
          <p:cNvPicPr preferRelativeResize="0"/>
          <p:nvPr/>
        </p:nvPicPr>
        <p:blipFill>
          <a:blip r:embed="rId3">
            <a:alphaModFix/>
          </a:blip>
          <a:stretch>
            <a:fillRect/>
          </a:stretch>
        </p:blipFill>
        <p:spPr>
          <a:xfrm>
            <a:off x="6183050" y="2571750"/>
            <a:ext cx="2928850" cy="2391125"/>
          </a:xfrm>
          <a:prstGeom prst="rect">
            <a:avLst/>
          </a:prstGeom>
          <a:noFill/>
          <a:ln>
            <a:noFill/>
          </a:ln>
        </p:spPr>
      </p:pic>
      <p:sp>
        <p:nvSpPr>
          <p:cNvPr id="123" name="Google Shape;123;p21"/>
          <p:cNvSpPr txBox="1"/>
          <p:nvPr/>
        </p:nvSpPr>
        <p:spPr>
          <a:xfrm>
            <a:off x="311700" y="2401775"/>
            <a:ext cx="5356500" cy="2391000"/>
          </a:xfrm>
          <a:prstGeom prst="rect">
            <a:avLst/>
          </a:prstGeom>
          <a:noFill/>
          <a:ln>
            <a:noFill/>
          </a:ln>
        </p:spPr>
        <p:txBody>
          <a:bodyPr anchorCtr="0" anchor="t" bIns="91425" lIns="91425" spcFirstLastPara="1" rIns="91425" wrap="square" tIns="91425">
            <a:normAutofit/>
          </a:bodyPr>
          <a:lstStyle/>
          <a:p>
            <a:pPr indent="-342900" lvl="0" marL="457200" rtl="0" algn="l">
              <a:spcBef>
                <a:spcPts val="0"/>
              </a:spcBef>
              <a:spcAft>
                <a:spcPts val="0"/>
              </a:spcAft>
              <a:buClr>
                <a:schemeClr val="dk2"/>
              </a:buClr>
              <a:buSzPts val="1800"/>
              <a:buFont typeface="Open Sans"/>
              <a:buChar char="-"/>
            </a:pPr>
            <a:r>
              <a:rPr lang="en" sz="1800">
                <a:solidFill>
                  <a:schemeClr val="dk2"/>
                </a:solidFill>
                <a:latin typeface="Open Sans"/>
                <a:ea typeface="Open Sans"/>
                <a:cs typeface="Open Sans"/>
                <a:sym typeface="Open Sans"/>
              </a:rPr>
              <a:t>It is a pure Java driver, no client installation or configuration is required.</a:t>
            </a:r>
            <a:endParaRPr sz="1800">
              <a:solidFill>
                <a:schemeClr val="dk2"/>
              </a:solidFill>
              <a:latin typeface="Open Sans"/>
              <a:ea typeface="Open Sans"/>
              <a:cs typeface="Open Sans"/>
              <a:sym typeface="Open Sans"/>
            </a:endParaRPr>
          </a:p>
          <a:p>
            <a:pPr indent="-342900" lvl="0" marL="457200" rtl="0" algn="l">
              <a:spcBef>
                <a:spcPts val="0"/>
              </a:spcBef>
              <a:spcAft>
                <a:spcPts val="0"/>
              </a:spcAft>
              <a:buClr>
                <a:schemeClr val="dk2"/>
              </a:buClr>
              <a:buSzPts val="1800"/>
              <a:buFont typeface="Open Sans"/>
              <a:buChar char="-"/>
            </a:pPr>
            <a:r>
              <a:rPr lang="en" sz="1800">
                <a:solidFill>
                  <a:schemeClr val="dk2"/>
                </a:solidFill>
                <a:latin typeface="Open Sans"/>
                <a:ea typeface="Open Sans"/>
                <a:cs typeface="Open Sans"/>
                <a:sym typeface="Open Sans"/>
              </a:rPr>
              <a:t>MySQL’s connector/J driver is a Type 4 driver.</a:t>
            </a:r>
            <a:endParaRPr sz="1800">
              <a:solidFill>
                <a:schemeClr val="dk2"/>
              </a:solidFill>
              <a:latin typeface="Open Sans"/>
              <a:ea typeface="Open Sans"/>
              <a:cs typeface="Open Sans"/>
              <a:sym typeface="Open Sans"/>
            </a:endParaRPr>
          </a:p>
          <a:p>
            <a:pPr indent="-342900" lvl="0" marL="457200" rtl="0" algn="l">
              <a:spcBef>
                <a:spcPts val="0"/>
              </a:spcBef>
              <a:spcAft>
                <a:spcPts val="0"/>
              </a:spcAft>
              <a:buClr>
                <a:schemeClr val="dk2"/>
              </a:buClr>
              <a:buSzPts val="1800"/>
              <a:buFont typeface="Open Sans"/>
              <a:buChar char="-"/>
            </a:pPr>
            <a:r>
              <a:t/>
            </a:r>
            <a:endParaRPr sz="1800">
              <a:solidFill>
                <a:schemeClr val="dk2"/>
              </a:solidFill>
              <a:latin typeface="Open Sans"/>
              <a:ea typeface="Open Sans"/>
              <a:cs typeface="Open Sans"/>
              <a:sym typeface="Open San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2"/>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Selection of Driver</a:t>
            </a:r>
            <a:endParaRPr/>
          </a:p>
        </p:txBody>
      </p:sp>
      <p:sp>
        <p:nvSpPr>
          <p:cNvPr id="129" name="Google Shape;129;p22"/>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If we are accessing Oracle, SQL Server or MySQL, the preferred driver is type 4.</a:t>
            </a:r>
            <a:endParaRPr/>
          </a:p>
          <a:p>
            <a:pPr indent="-342900" lvl="0" marL="457200" rtl="0" algn="l">
              <a:spcBef>
                <a:spcPts val="0"/>
              </a:spcBef>
              <a:spcAft>
                <a:spcPts val="0"/>
              </a:spcAft>
              <a:buSzPts val="1800"/>
              <a:buChar char="-"/>
            </a:pPr>
            <a:r>
              <a:rPr lang="en"/>
              <a:t>If multiple types of databases are accessed at the same time by the Java application, then Type 3 is the preferred driver.</a:t>
            </a:r>
            <a:endParaRPr/>
          </a:p>
          <a:p>
            <a:pPr indent="-342900" lvl="0" marL="457200" rtl="0" algn="l">
              <a:spcBef>
                <a:spcPts val="0"/>
              </a:spcBef>
              <a:spcAft>
                <a:spcPts val="0"/>
              </a:spcAft>
              <a:buSzPts val="1800"/>
              <a:buChar char="-"/>
            </a:pPr>
            <a:r>
              <a:rPr lang="en"/>
              <a:t>If Type 3 or Type 4 drivers are not available for the database, then Type 2 drivers are useful in this situation.</a:t>
            </a:r>
            <a:endParaRPr/>
          </a:p>
          <a:p>
            <a:pPr indent="-342900" lvl="0" marL="457200" rtl="0" algn="l">
              <a:spcBef>
                <a:spcPts val="0"/>
              </a:spcBef>
              <a:spcAft>
                <a:spcPts val="0"/>
              </a:spcAft>
              <a:buSzPts val="1800"/>
              <a:buChar char="-"/>
            </a:pPr>
            <a:r>
              <a:rPr lang="en"/>
              <a:t>The Type 1 driver is used for development and testing purpose only. It is not considered to be deployment-level driver.</a:t>
            </a:r>
            <a:endParaRPr/>
          </a:p>
          <a:p>
            <a:pPr indent="0" lvl="0" marL="45720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