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67ea9280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67ea9280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67ea9280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67ea9280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67ea9280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67ea9280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67ea9280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67ea9280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67ea928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67ea928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67ea9280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67ea9280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67ea9280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67ea9280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67ea9280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67ea9280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67ea9280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67ea9280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67ea9280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67ea9280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67ea9280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67ea9280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67ea9280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67ea9280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jsonplaceholder.typicode.com/comments?postId=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41900" y="19216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Servlets and JSP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a:t>
            </a:r>
            <a:endParaRPr/>
          </a:p>
        </p:txBody>
      </p:sp>
      <p:sp>
        <p:nvSpPr>
          <p:cNvPr id="119" name="Google Shape;119;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a DELETE method is successfully applied, there are </a:t>
            </a:r>
            <a:r>
              <a:rPr lang="en"/>
              <a:t>several</a:t>
            </a:r>
            <a:r>
              <a:rPr lang="en"/>
              <a:t> response status codes possible:</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PUT</a:t>
            </a:r>
            <a:endParaRPr/>
          </a:p>
        </p:txBody>
      </p:sp>
      <p:sp>
        <p:nvSpPr>
          <p:cNvPr id="125" name="Google Shape;125;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HTTP PUT request method creates a new resource or replaces a representation of the target resource with the request payload.</a:t>
            </a:r>
            <a:endParaRPr/>
          </a:p>
          <a:p>
            <a:pPr indent="-342900" lvl="0" marL="457200" rtl="0" algn="l">
              <a:spcBef>
                <a:spcPts val="0"/>
              </a:spcBef>
              <a:spcAft>
                <a:spcPts val="0"/>
              </a:spcAft>
              <a:buSzPts val="1800"/>
              <a:buChar char="-"/>
            </a:pPr>
            <a:r>
              <a:rPr lang="en"/>
              <a:t>The difference between PUT and POST is that PUT is idempotent: calling it once or several times successively has the same effect(that is no side effect), whereas successive identical POST requests may have additional effects, akin to placing an order several times.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Methods</a:t>
            </a:r>
            <a:endParaRPr/>
          </a:p>
        </p:txBody>
      </p:sp>
      <p:pic>
        <p:nvPicPr>
          <p:cNvPr id="131" name="Google Shape;131;p24"/>
          <p:cNvPicPr preferRelativeResize="0"/>
          <p:nvPr/>
        </p:nvPicPr>
        <p:blipFill>
          <a:blip r:embed="rId3">
            <a:alphaModFix/>
          </a:blip>
          <a:stretch>
            <a:fillRect/>
          </a:stretch>
        </p:blipFill>
        <p:spPr>
          <a:xfrm>
            <a:off x="526775" y="1152425"/>
            <a:ext cx="6700325" cy="338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a:t>
            </a:r>
            <a:endParaRPr/>
          </a:p>
        </p:txBody>
      </p:sp>
      <p:sp>
        <p:nvSpPr>
          <p:cNvPr id="72" name="Google Shape;72;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Overview of Web Application</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HTTP Methods and Responses</a:t>
            </a:r>
            <a:endParaRPr>
              <a:solidFill>
                <a:schemeClr val="accent1"/>
              </a:solidFill>
            </a:endParaRPr>
          </a:p>
          <a:p>
            <a:pPr indent="-342900" lvl="0" marL="457200" rtl="0" algn="l">
              <a:spcBef>
                <a:spcPts val="0"/>
              </a:spcBef>
              <a:spcAft>
                <a:spcPts val="0"/>
              </a:spcAft>
              <a:buSzPts val="1800"/>
              <a:buChar char="-"/>
            </a:pPr>
            <a:r>
              <a:rPr lang="en"/>
              <a:t>Lifecycle of Web Servlets</a:t>
            </a:r>
            <a:endParaRPr/>
          </a:p>
          <a:p>
            <a:pPr indent="-342900" lvl="0" marL="457200" rtl="0" algn="l">
              <a:spcBef>
                <a:spcPts val="0"/>
              </a:spcBef>
              <a:spcAft>
                <a:spcPts val="0"/>
              </a:spcAft>
              <a:buSzPts val="1800"/>
              <a:buChar char="-"/>
            </a:pPr>
            <a:r>
              <a:rPr lang="en"/>
              <a:t>Writing Servlet programs with Servlet APIs</a:t>
            </a:r>
            <a:endParaRPr/>
          </a:p>
          <a:p>
            <a:pPr indent="-342900" lvl="0" marL="457200" rtl="0" algn="l">
              <a:spcBef>
                <a:spcPts val="0"/>
              </a:spcBef>
              <a:spcAft>
                <a:spcPts val="0"/>
              </a:spcAft>
              <a:buSzPts val="1800"/>
              <a:buChar char="-"/>
            </a:pPr>
            <a:r>
              <a:rPr lang="en"/>
              <a:t>Reading and Processing Forms</a:t>
            </a:r>
            <a:endParaRPr/>
          </a:p>
          <a:p>
            <a:pPr indent="-342900" lvl="0" marL="457200" rtl="0" algn="l">
              <a:spcBef>
                <a:spcPts val="0"/>
              </a:spcBef>
              <a:spcAft>
                <a:spcPts val="0"/>
              </a:spcAft>
              <a:buSzPts val="1800"/>
              <a:buChar char="-"/>
            </a:pPr>
            <a:r>
              <a:rPr lang="en"/>
              <a:t>Handling GET/POST Requests</a:t>
            </a:r>
            <a:endParaRPr/>
          </a:p>
          <a:p>
            <a:pPr indent="-342900" lvl="0" marL="457200" rtl="0" algn="l">
              <a:spcBef>
                <a:spcPts val="0"/>
              </a:spcBef>
              <a:spcAft>
                <a:spcPts val="0"/>
              </a:spcAft>
              <a:buSzPts val="1800"/>
              <a:buChar char="-"/>
            </a:pPr>
            <a:r>
              <a:rPr lang="en"/>
              <a:t>Database connectivity through servlets</a:t>
            </a:r>
            <a:endParaRPr/>
          </a:p>
          <a:p>
            <a:pPr indent="-342900" lvl="0" marL="457200" rtl="0" algn="l">
              <a:spcBef>
                <a:spcPts val="0"/>
              </a:spcBef>
              <a:spcAft>
                <a:spcPts val="0"/>
              </a:spcAft>
              <a:buSzPts val="1800"/>
              <a:buChar char="-"/>
            </a:pPr>
            <a:r>
              <a:rPr lang="en"/>
              <a:t>Cookies and Sessions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Application		</a:t>
            </a:r>
            <a:endParaRPr/>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Application is a large program or we can also say a collection of functions.</a:t>
            </a:r>
            <a:endParaRPr/>
          </a:p>
          <a:p>
            <a:pPr indent="-342900" lvl="0" marL="457200" rtl="0" algn="l">
              <a:spcBef>
                <a:spcPts val="0"/>
              </a:spcBef>
              <a:spcAft>
                <a:spcPts val="0"/>
              </a:spcAft>
              <a:buSzPts val="1800"/>
              <a:buChar char="-"/>
            </a:pPr>
            <a:r>
              <a:rPr lang="en"/>
              <a:t>A web application is a computer program that utilizes web browsers and web technology to perform tasks over the internet.</a:t>
            </a:r>
            <a:endParaRPr/>
          </a:p>
          <a:p>
            <a:pPr indent="-342900" lvl="0" marL="457200" rtl="0" algn="l">
              <a:spcBef>
                <a:spcPts val="0"/>
              </a:spcBef>
              <a:spcAft>
                <a:spcPts val="0"/>
              </a:spcAft>
              <a:buSzPts val="1800"/>
              <a:buChar char="-"/>
            </a:pPr>
            <a:r>
              <a:rPr lang="en"/>
              <a:t>Web applications are usually coded in browser-supported language such as JavaScript and HTML as these languages rely on the browser to render the program executable.</a:t>
            </a:r>
            <a:endParaRPr/>
          </a:p>
          <a:p>
            <a:pPr indent="-342900" lvl="0" marL="457200" rtl="0" algn="l">
              <a:spcBef>
                <a:spcPts val="0"/>
              </a:spcBef>
              <a:spcAft>
                <a:spcPts val="0"/>
              </a:spcAft>
              <a:buSzPts val="1800"/>
              <a:buChar char="-"/>
            </a:pPr>
            <a:r>
              <a:rPr lang="en"/>
              <a:t>The web application requires a web server to manage requests from the client, an application server to perform the tasks requested, and, sometimes a database to server the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152400" y="152400"/>
            <a:ext cx="7372350" cy="337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Web Application</a:t>
            </a:r>
            <a:endParaRPr/>
          </a:p>
        </p:txBody>
      </p:sp>
      <p:sp>
        <p:nvSpPr>
          <p:cNvPr id="89" name="Google Shape;89;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Web applications run on multiple platforms regardless of OS or device as long as the browser is compatible.</a:t>
            </a:r>
            <a:endParaRPr/>
          </a:p>
          <a:p>
            <a:pPr indent="-342900" lvl="0" marL="457200" rtl="0" algn="l">
              <a:spcBef>
                <a:spcPts val="0"/>
              </a:spcBef>
              <a:spcAft>
                <a:spcPts val="0"/>
              </a:spcAft>
              <a:buSzPts val="1800"/>
              <a:buChar char="-"/>
            </a:pPr>
            <a:r>
              <a:rPr lang="en"/>
              <a:t>All users access the same version, eliminating any compatibility issues.</a:t>
            </a:r>
            <a:endParaRPr/>
          </a:p>
          <a:p>
            <a:pPr indent="-342900" lvl="0" marL="457200" rtl="0" algn="l">
              <a:spcBef>
                <a:spcPts val="0"/>
              </a:spcBef>
              <a:spcAft>
                <a:spcPts val="0"/>
              </a:spcAft>
              <a:buSzPts val="1800"/>
              <a:buChar char="-"/>
            </a:pPr>
            <a:r>
              <a:rPr lang="en"/>
              <a:t>They are not installed on the hard drive, thus eliminating space limitations.</a:t>
            </a:r>
            <a:endParaRPr/>
          </a:p>
          <a:p>
            <a:pPr indent="-342900" lvl="0" marL="457200" rtl="0" algn="l">
              <a:spcBef>
                <a:spcPts val="0"/>
              </a:spcBef>
              <a:spcAft>
                <a:spcPts val="0"/>
              </a:spcAft>
              <a:buSzPts val="1800"/>
              <a:buChar char="-"/>
            </a:pPr>
            <a:r>
              <a:rPr lang="en"/>
              <a:t>They reduce software piracy in subscription-based web applications(i.e. SaaS)</a:t>
            </a:r>
            <a:endParaRPr/>
          </a:p>
          <a:p>
            <a:pPr indent="-342900" lvl="0" marL="457200" rtl="0" algn="l">
              <a:spcBef>
                <a:spcPts val="0"/>
              </a:spcBef>
              <a:spcAft>
                <a:spcPts val="0"/>
              </a:spcAft>
              <a:buSzPts val="1800"/>
              <a:buChar char="-"/>
            </a:pPr>
            <a:r>
              <a:rPr lang="en"/>
              <a:t>They reduce costs for both the business and end user as there is less support and maintenance required by the business and lower requirements for the end user’s computer.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HTTP(Hypertext Transfer Protocol) Protocol	</a:t>
            </a:r>
            <a:endParaRPr/>
          </a:p>
        </p:txBody>
      </p:sp>
      <p:sp>
        <p:nvSpPr>
          <p:cNvPr id="95" name="Google Shape;95;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HTTP is an application layer protocol that allows web-based applications to communicate and exchange data using request/response cycle.</a:t>
            </a:r>
            <a:endParaRPr/>
          </a:p>
          <a:p>
            <a:pPr indent="-342900" lvl="0" marL="457200" rtl="0" algn="l">
              <a:spcBef>
                <a:spcPts val="0"/>
              </a:spcBef>
              <a:spcAft>
                <a:spcPts val="0"/>
              </a:spcAft>
              <a:buSzPts val="1800"/>
              <a:buChar char="-"/>
            </a:pPr>
            <a:r>
              <a:rPr lang="en"/>
              <a:t>The HTTP is the messenger of the web.</a:t>
            </a:r>
            <a:endParaRPr/>
          </a:p>
          <a:p>
            <a:pPr indent="-342900" lvl="0" marL="457200" rtl="0" algn="l">
              <a:spcBef>
                <a:spcPts val="0"/>
              </a:spcBef>
              <a:spcAft>
                <a:spcPts val="0"/>
              </a:spcAft>
              <a:buSzPts val="1800"/>
              <a:buChar char="-"/>
            </a:pPr>
            <a:r>
              <a:rPr lang="en"/>
              <a:t>It is a TCP/IP based protocol.</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Methods	</a:t>
            </a:r>
            <a:endParaRPr/>
          </a:p>
        </p:txBody>
      </p:sp>
      <p:sp>
        <p:nvSpPr>
          <p:cNvPr id="101" name="Google Shape;101;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primary or most commonly-used HTTP methods are POST, GET, PUT and DELETE.</a:t>
            </a:r>
            <a:endParaRPr/>
          </a:p>
          <a:p>
            <a:pPr indent="-342900" lvl="0" marL="457200" rtl="0" algn="l">
              <a:spcBef>
                <a:spcPts val="0"/>
              </a:spcBef>
              <a:spcAft>
                <a:spcPts val="0"/>
              </a:spcAft>
              <a:buSzPts val="1800"/>
              <a:buChar char="-"/>
            </a:pPr>
            <a:r>
              <a:rPr lang="en"/>
              <a:t>These methods correspond to create, read, update and delete(or CRUD) operations, respectively.</a:t>
            </a:r>
            <a:endParaRPr/>
          </a:p>
          <a:p>
            <a:pPr indent="-342900" lvl="0" marL="457200" rtl="0" algn="l">
              <a:spcBef>
                <a:spcPts val="0"/>
              </a:spcBef>
              <a:spcAft>
                <a:spcPts val="0"/>
              </a:spcAft>
              <a:buSzPts val="1800"/>
              <a:buChar char="-"/>
            </a:pPr>
            <a:r>
              <a:rPr lang="en"/>
              <a:t>There are a number of other methods too, but they are utilized less frequently.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a:t>
            </a:r>
            <a:endParaRPr/>
          </a:p>
        </p:txBody>
      </p:sp>
      <p:sp>
        <p:nvSpPr>
          <p:cNvPr id="107" name="Google Shape;107;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HTTP GET method is used to read(or retrieve) a representation of a resource.</a:t>
            </a:r>
            <a:endParaRPr/>
          </a:p>
          <a:p>
            <a:pPr indent="-342900" lvl="0" marL="457200" rtl="0" algn="l">
              <a:spcBef>
                <a:spcPts val="0"/>
              </a:spcBef>
              <a:spcAft>
                <a:spcPts val="0"/>
              </a:spcAft>
              <a:buSzPts val="1800"/>
              <a:buChar char="-"/>
            </a:pPr>
            <a:r>
              <a:rPr lang="en"/>
              <a:t>GET requests are used only to read data and not change it. So, they are considered safe.</a:t>
            </a:r>
            <a:endParaRPr/>
          </a:p>
          <a:p>
            <a:pPr indent="-342900" lvl="0" marL="457200" rtl="0" algn="l">
              <a:spcBef>
                <a:spcPts val="0"/>
              </a:spcBef>
              <a:spcAft>
                <a:spcPts val="0"/>
              </a:spcAft>
              <a:buSzPts val="1800"/>
              <a:buChar char="-"/>
            </a:pPr>
            <a:r>
              <a:rPr lang="en"/>
              <a:t>Example: </a:t>
            </a:r>
            <a:r>
              <a:rPr lang="en" u="sng">
                <a:solidFill>
                  <a:schemeClr val="hlink"/>
                </a:solidFill>
                <a:hlinkClick r:id="rId3"/>
              </a:rPr>
              <a:t>jsonplaceholder.typicode.com/comments?postId=1</a:t>
            </a:r>
            <a:endParaRPr/>
          </a:p>
          <a:p>
            <a:pPr indent="-342900" lvl="0" marL="457200" rtl="0" algn="l">
              <a:spcBef>
                <a:spcPts val="0"/>
              </a:spcBef>
              <a:spcAft>
                <a:spcPts val="0"/>
              </a:spcAft>
              <a:buSzPts val="1800"/>
              <a:buChar char="-"/>
            </a:pPr>
            <a:r>
              <a:rPr lang="en"/>
              <a:t>Browsers in default make GET request.</a:t>
            </a:r>
            <a:endParaRPr/>
          </a:p>
          <a:p>
            <a:pPr indent="-342900" lvl="0" marL="457200" rtl="0" algn="l">
              <a:spcBef>
                <a:spcPts val="0"/>
              </a:spcBef>
              <a:spcAft>
                <a:spcPts val="0"/>
              </a:spcAft>
              <a:buSzPts val="1800"/>
              <a:buChar char="-"/>
            </a:pPr>
            <a:r>
              <a:rPr lang="en"/>
              <a:t>You can easily test GET request using browser.</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	</a:t>
            </a:r>
            <a:endParaRPr/>
          </a:p>
        </p:txBody>
      </p:sp>
      <p:sp>
        <p:nvSpPr>
          <p:cNvPr id="113" name="Google Shape;113;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POST method submits an entity to the specified resource, often causing a change in start or side effects on the server.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