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T Sans Narrow"/>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37A95F-E8FD-496E-991E-07182D43D38F}">
  <a:tblStyle styleId="{A537A95F-E8FD-496E-991E-07182D43D38F}" styleName="Table_0">
    <a:wholeTbl>
      <a:tcTxStyle b="off" i="off">
        <a:font>
          <a:latin typeface="Trebuchet MS"/>
          <a:ea typeface="Trebuchet MS"/>
          <a:cs typeface="Trebuchet MS"/>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40000"/>
            </a:schemeClr>
          </a:solidFill>
        </a:fill>
      </a:tcStyle>
    </a:band1H>
    <a:band2H>
      <a:tcTxStyle/>
    </a:band2H>
    <a:band1V>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fill>
          <a:solidFill>
            <a:schemeClr val="accent1">
              <a:alpha val="40000"/>
            </a:schemeClr>
          </a:solidFill>
        </a:fill>
      </a:tcStyle>
    </a:band1V>
    <a:band2V>
      <a:tcTxStyle/>
    </a:band2V>
    <a:la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Trebuchet MS"/>
          <a:ea typeface="Trebuchet MS"/>
          <a:cs typeface="Trebuchet MS"/>
        </a:font>
        <a:schemeClr val="lt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Narrow-bold.fntdata"/><Relationship Id="rId30" Type="http://schemas.openxmlformats.org/officeDocument/2006/relationships/font" Target="fonts/PTSansNarrow-regular.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72c70807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72c70807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67ea9280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67ea9280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72c7080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72c7080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67ea9280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67ea9280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67ea9280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67ea9280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6bf5f360d_1_2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e6bf5f360d_1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6bf5f360d_1_3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e6bf5f360d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6bf5f360d_1_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e6bf5f360d_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6bf5f360d_1_4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e6bf5f360d_1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6bf5f360d_1_4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e6bf5f360d_1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6c88e87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6c88e87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6bf5f360d_1_5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e6bf5f360d_1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e6bf5f360d_1_5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e6bf5f360d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6bf5f360d_1_6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e6bf5f360d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6bf5f360d_1_6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2e6bf5f360d_1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e67ea9280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e67ea9280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6bf5f360d_1_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e6bf5f360d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6bf5f360d_1_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2e6bf5f360d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72c7080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72c7080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6bf5f360d_1_2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e6bf5f360d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72c70807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72c70807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72c70807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72c70807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4" name="Google Shape;64;p13"/>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sz="1100"/>
            </a:lvl1pPr>
            <a:lvl2pPr indent="-298450" lvl="1" marL="914400" rtl="0" algn="l">
              <a:spcBef>
                <a:spcPts val="800"/>
              </a:spcBef>
              <a:spcAft>
                <a:spcPts val="0"/>
              </a:spcAft>
              <a:buSzPts val="1100"/>
              <a:buChar char="○"/>
              <a:defRPr sz="1100"/>
            </a:lvl2pPr>
            <a:lvl3pPr indent="-298450" lvl="2" marL="1371600" rtl="0" algn="l">
              <a:spcBef>
                <a:spcPts val="800"/>
              </a:spcBef>
              <a:spcAft>
                <a:spcPts val="0"/>
              </a:spcAft>
              <a:buSzPts val="1100"/>
              <a:buChar char="■"/>
              <a:defRPr sz="1100"/>
            </a:lvl3pPr>
            <a:lvl4pPr indent="-298450" lvl="3" marL="1828800" rtl="0" algn="l">
              <a:spcBef>
                <a:spcPts val="800"/>
              </a:spcBef>
              <a:spcAft>
                <a:spcPts val="0"/>
              </a:spcAft>
              <a:buSzPts val="1100"/>
              <a:buChar char="●"/>
              <a:defRPr sz="1100"/>
            </a:lvl4pPr>
            <a:lvl5pPr indent="-298450" lvl="4" marL="2286000" rtl="0" algn="l">
              <a:spcBef>
                <a:spcPts val="800"/>
              </a:spcBef>
              <a:spcAft>
                <a:spcPts val="0"/>
              </a:spcAft>
              <a:buSzPts val="1100"/>
              <a:buChar char="○"/>
              <a:defRPr sz="1100"/>
            </a:lvl5pPr>
            <a:lvl6pPr indent="-298450" lvl="5" marL="2743200" rtl="0" algn="l">
              <a:spcBef>
                <a:spcPts val="800"/>
              </a:spcBef>
              <a:spcAft>
                <a:spcPts val="0"/>
              </a:spcAft>
              <a:buSzPts val="1100"/>
              <a:buChar char="■"/>
              <a:defRPr sz="1100"/>
            </a:lvl6pPr>
            <a:lvl7pPr indent="-298450" lvl="6" marL="3200400" rtl="0" algn="l">
              <a:spcBef>
                <a:spcPts val="800"/>
              </a:spcBef>
              <a:spcAft>
                <a:spcPts val="0"/>
              </a:spcAft>
              <a:buSzPts val="1100"/>
              <a:buChar char="●"/>
              <a:defRPr sz="1100"/>
            </a:lvl7pPr>
            <a:lvl8pPr indent="-298450" lvl="7" marL="3657600" rtl="0" algn="l">
              <a:spcBef>
                <a:spcPts val="800"/>
              </a:spcBef>
              <a:spcAft>
                <a:spcPts val="0"/>
              </a:spcAft>
              <a:buSzPts val="1100"/>
              <a:buChar char="○"/>
              <a:defRPr sz="1100"/>
            </a:lvl8pPr>
            <a:lvl9pPr indent="-298450" lvl="8" marL="4114800" rtl="0" algn="l">
              <a:spcBef>
                <a:spcPts val="800"/>
              </a:spcBef>
              <a:spcAft>
                <a:spcPts val="0"/>
              </a:spcAft>
              <a:buSzPts val="1100"/>
              <a:buChar char="■"/>
              <a:defRPr sz="1100"/>
            </a:lvl9pPr>
          </a:lstStyle>
          <a:p/>
        </p:txBody>
      </p:sp>
      <p:sp>
        <p:nvSpPr>
          <p:cNvPr id="65" name="Google Shape;65;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6" name="Google Shape;66;p13"/>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7" name="Google Shape;67;p1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2">
    <p:spTree>
      <p:nvGrpSpPr>
        <p:cNvPr id="68" name="Shape 68"/>
        <p:cNvGrpSpPr/>
        <p:nvPr/>
      </p:nvGrpSpPr>
      <p:grpSpPr>
        <a:xfrm>
          <a:off x="0" y="0"/>
          <a:ext cx="0" cy="0"/>
          <a:chOff x="0" y="0"/>
          <a:chExt cx="0" cy="0"/>
        </a:xfrm>
      </p:grpSpPr>
      <p:sp>
        <p:nvSpPr>
          <p:cNvPr id="69" name="Google Shape;69;p14"/>
          <p:cNvSpPr txBox="1"/>
          <p:nvPr>
            <p:ph type="title"/>
          </p:nvPr>
        </p:nvSpPr>
        <p:spPr>
          <a:xfrm>
            <a:off x="508001" y="2025650"/>
            <a:ext cx="6447600" cy="13701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accent1"/>
              </a:buClr>
              <a:buSzPts val="3000"/>
              <a:buFont typeface="Trebuchet MS"/>
              <a:buNone/>
              <a:defRPr b="0" sz="3000" cap="none"/>
            </a:lvl1pPr>
            <a:lvl2pPr lvl="1" rtl="0" algn="l">
              <a:spcBef>
                <a:spcPts val="0"/>
              </a:spcBef>
              <a:spcAft>
                <a:spcPts val="0"/>
              </a:spcAft>
              <a:buSzPts val="3600"/>
              <a:buNone/>
              <a:defRPr/>
            </a:lvl2pPr>
            <a:lvl3pPr lvl="2" rtl="0" algn="l">
              <a:spcBef>
                <a:spcPts val="0"/>
              </a:spcBef>
              <a:spcAft>
                <a:spcPts val="0"/>
              </a:spcAft>
              <a:buSzPts val="3600"/>
              <a:buNone/>
              <a:defRPr/>
            </a:lvl3pPr>
            <a:lvl4pPr lvl="3" rtl="0" algn="l">
              <a:spcBef>
                <a:spcPts val="0"/>
              </a:spcBef>
              <a:spcAft>
                <a:spcPts val="0"/>
              </a:spcAft>
              <a:buSzPts val="3600"/>
              <a:buNone/>
              <a:defRPr/>
            </a:lvl4pPr>
            <a:lvl5pPr lvl="4" rtl="0" algn="l">
              <a:spcBef>
                <a:spcPts val="0"/>
              </a:spcBef>
              <a:spcAft>
                <a:spcPts val="0"/>
              </a:spcAft>
              <a:buSzPts val="3600"/>
              <a:buNone/>
              <a:defRPr/>
            </a:lvl5pPr>
            <a:lvl6pPr lvl="5" rtl="0" algn="l">
              <a:spcBef>
                <a:spcPts val="0"/>
              </a:spcBef>
              <a:spcAft>
                <a:spcPts val="0"/>
              </a:spcAft>
              <a:buSzPts val="3600"/>
              <a:buNone/>
              <a:defRPr/>
            </a:lvl6pPr>
            <a:lvl7pPr lvl="6" rtl="0" algn="l">
              <a:spcBef>
                <a:spcPts val="0"/>
              </a:spcBef>
              <a:spcAft>
                <a:spcPts val="0"/>
              </a:spcAft>
              <a:buSzPts val="3600"/>
              <a:buNone/>
              <a:defRPr/>
            </a:lvl7pPr>
            <a:lvl8pPr lvl="7" rtl="0" algn="l">
              <a:spcBef>
                <a:spcPts val="0"/>
              </a:spcBef>
              <a:spcAft>
                <a:spcPts val="0"/>
              </a:spcAft>
              <a:buSzPts val="3600"/>
              <a:buNone/>
              <a:defRPr/>
            </a:lvl8pPr>
            <a:lvl9pPr lvl="8" rtl="0" algn="l">
              <a:spcBef>
                <a:spcPts val="0"/>
              </a:spcBef>
              <a:spcAft>
                <a:spcPts val="0"/>
              </a:spcAft>
              <a:buSzPts val="3600"/>
              <a:buNone/>
              <a:defRPr/>
            </a:lvl9pPr>
          </a:lstStyle>
          <a:p/>
        </p:txBody>
      </p:sp>
      <p:sp>
        <p:nvSpPr>
          <p:cNvPr id="70" name="Google Shape;70;p14"/>
          <p:cNvSpPr txBox="1"/>
          <p:nvPr>
            <p:ph idx="1" type="body"/>
          </p:nvPr>
        </p:nvSpPr>
        <p:spPr>
          <a:xfrm>
            <a:off x="508001" y="3395586"/>
            <a:ext cx="6447600" cy="645300"/>
          </a:xfrm>
          <a:prstGeom prst="rect">
            <a:avLst/>
          </a:prstGeom>
          <a:noFill/>
          <a:ln>
            <a:noFill/>
          </a:ln>
        </p:spPr>
        <p:txBody>
          <a:bodyPr anchorCtr="0" anchor="t" bIns="34275" lIns="68575" spcFirstLastPara="1" rIns="68575" wrap="square" tIns="34275">
            <a:normAutofit/>
          </a:bodyPr>
          <a:lstStyle>
            <a:lvl1pPr indent="-228600" lvl="0" marL="457200" rtl="0" algn="l">
              <a:spcBef>
                <a:spcPts val="800"/>
              </a:spcBef>
              <a:spcAft>
                <a:spcPts val="0"/>
              </a:spcAft>
              <a:buSzPts val="1200"/>
              <a:buNone/>
              <a:defRPr sz="1500">
                <a:solidFill>
                  <a:srgbClr val="7F7F7F"/>
                </a:solidFill>
              </a:defRPr>
            </a:lvl1pPr>
            <a:lvl2pPr indent="-228600" lvl="1" marL="914400" rtl="0" algn="l">
              <a:spcBef>
                <a:spcPts val="800"/>
              </a:spcBef>
              <a:spcAft>
                <a:spcPts val="0"/>
              </a:spcAft>
              <a:buSzPts val="1100"/>
              <a:buNone/>
              <a:defRPr sz="1400">
                <a:solidFill>
                  <a:srgbClr val="888888"/>
                </a:solidFill>
              </a:defRPr>
            </a:lvl2pPr>
            <a:lvl3pPr indent="-228600" lvl="2" marL="1371600" rtl="0" algn="l">
              <a:spcBef>
                <a:spcPts val="800"/>
              </a:spcBef>
              <a:spcAft>
                <a:spcPts val="0"/>
              </a:spcAft>
              <a:buSzPts val="1000"/>
              <a:buNone/>
              <a:defRPr sz="1200">
                <a:solidFill>
                  <a:srgbClr val="888888"/>
                </a:solidFill>
              </a:defRPr>
            </a:lvl3pPr>
            <a:lvl4pPr indent="-228600" lvl="3" marL="1828800" rtl="0" algn="l">
              <a:spcBef>
                <a:spcPts val="800"/>
              </a:spcBef>
              <a:spcAft>
                <a:spcPts val="0"/>
              </a:spcAft>
              <a:buSzPts val="800"/>
              <a:buNone/>
              <a:defRPr sz="1100">
                <a:solidFill>
                  <a:srgbClr val="888888"/>
                </a:solidFill>
              </a:defRPr>
            </a:lvl4pPr>
            <a:lvl5pPr indent="-228600" lvl="4" marL="2286000" rtl="0" algn="l">
              <a:spcBef>
                <a:spcPts val="800"/>
              </a:spcBef>
              <a:spcAft>
                <a:spcPts val="0"/>
              </a:spcAft>
              <a:buSzPts val="800"/>
              <a:buNone/>
              <a:defRPr sz="1100">
                <a:solidFill>
                  <a:srgbClr val="888888"/>
                </a:solidFill>
              </a:defRPr>
            </a:lvl5pPr>
            <a:lvl6pPr indent="-228600" lvl="5" marL="2743200" rtl="0" algn="l">
              <a:spcBef>
                <a:spcPts val="800"/>
              </a:spcBef>
              <a:spcAft>
                <a:spcPts val="0"/>
              </a:spcAft>
              <a:buSzPts val="800"/>
              <a:buNone/>
              <a:defRPr sz="1100">
                <a:solidFill>
                  <a:srgbClr val="888888"/>
                </a:solidFill>
              </a:defRPr>
            </a:lvl6pPr>
            <a:lvl7pPr indent="-228600" lvl="6" marL="3200400" rtl="0" algn="l">
              <a:spcBef>
                <a:spcPts val="800"/>
              </a:spcBef>
              <a:spcAft>
                <a:spcPts val="0"/>
              </a:spcAft>
              <a:buSzPts val="800"/>
              <a:buNone/>
              <a:defRPr sz="1100">
                <a:solidFill>
                  <a:srgbClr val="888888"/>
                </a:solidFill>
              </a:defRPr>
            </a:lvl7pPr>
            <a:lvl8pPr indent="-228600" lvl="7" marL="3657600" rtl="0" algn="l">
              <a:spcBef>
                <a:spcPts val="800"/>
              </a:spcBef>
              <a:spcAft>
                <a:spcPts val="0"/>
              </a:spcAft>
              <a:buSzPts val="800"/>
              <a:buNone/>
              <a:defRPr sz="1100">
                <a:solidFill>
                  <a:srgbClr val="888888"/>
                </a:solidFill>
              </a:defRPr>
            </a:lvl8pPr>
            <a:lvl9pPr indent="-228600" lvl="8" marL="4114800" rtl="0" algn="l">
              <a:spcBef>
                <a:spcPts val="800"/>
              </a:spcBef>
              <a:spcAft>
                <a:spcPts val="0"/>
              </a:spcAft>
              <a:buSzPts val="800"/>
              <a:buNone/>
              <a:defRPr sz="1100">
                <a:solidFill>
                  <a:srgbClr val="888888"/>
                </a:solidFill>
              </a:defRPr>
            </a:lvl9pPr>
          </a:lstStyle>
          <a:p/>
        </p:txBody>
      </p:sp>
      <p:sp>
        <p:nvSpPr>
          <p:cNvPr id="71" name="Google Shape;71;p1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2" name="Google Shape;72;p14"/>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3" name="Google Shape;73;p14"/>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1041900" y="19216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Servlets and JSP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0" lang="en" sz="3000">
                <a:latin typeface="Open Sans"/>
                <a:ea typeface="Open Sans"/>
                <a:cs typeface="Open Sans"/>
                <a:sym typeface="Open Sans"/>
              </a:rPr>
              <a:t>Stages of the Servlet Life Cycle:</a:t>
            </a:r>
            <a:endParaRPr b="0" sz="3000">
              <a:latin typeface="Open Sans"/>
              <a:ea typeface="Open Sans"/>
              <a:cs typeface="Open Sans"/>
              <a:sym typeface="Open Sans"/>
            </a:endParaRPr>
          </a:p>
          <a:p>
            <a:pPr indent="0" lvl="0" marL="0" rtl="0" algn="l">
              <a:spcBef>
                <a:spcPts val="400"/>
              </a:spcBef>
              <a:spcAft>
                <a:spcPts val="0"/>
              </a:spcAft>
              <a:buNone/>
            </a:pPr>
            <a:r>
              <a:t/>
            </a:r>
            <a:endParaRPr/>
          </a:p>
        </p:txBody>
      </p:sp>
      <p:sp>
        <p:nvSpPr>
          <p:cNvPr id="132" name="Google Shape;132;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500">
                <a:solidFill>
                  <a:schemeClr val="accent1"/>
                </a:solidFill>
              </a:rPr>
              <a:t>Loading a Servlet:</a:t>
            </a:r>
            <a:endParaRPr b="1" sz="1500">
              <a:solidFill>
                <a:schemeClr val="accent1"/>
              </a:solidFill>
            </a:endParaRPr>
          </a:p>
          <a:p>
            <a:pPr indent="-316706" lvl="0" marL="457200" rtl="0" algn="l">
              <a:spcBef>
                <a:spcPts val="1200"/>
              </a:spcBef>
              <a:spcAft>
                <a:spcPts val="0"/>
              </a:spcAft>
              <a:buClr>
                <a:srgbClr val="000000"/>
              </a:buClr>
              <a:buSzPct val="100000"/>
              <a:buFont typeface="Open Sans"/>
              <a:buChar char="●"/>
            </a:pPr>
            <a:r>
              <a:rPr lang="en" sz="1500">
                <a:solidFill>
                  <a:srgbClr val="000000"/>
                </a:solidFill>
              </a:rPr>
              <a:t>The servlet class is loaded by the servlet container.</a:t>
            </a:r>
            <a:endParaRPr sz="1500">
              <a:solidFill>
                <a:srgbClr val="000000"/>
              </a:solidFill>
            </a:endParaRPr>
          </a:p>
          <a:p>
            <a:pPr indent="0" lvl="0" marL="0" rtl="0" algn="l">
              <a:spcBef>
                <a:spcPts val="1200"/>
              </a:spcBef>
              <a:spcAft>
                <a:spcPts val="0"/>
              </a:spcAft>
              <a:buNone/>
            </a:pPr>
            <a:r>
              <a:rPr b="1" lang="en" sz="1500">
                <a:solidFill>
                  <a:schemeClr val="accent1"/>
                </a:solidFill>
              </a:rPr>
              <a:t>Initializing the Servlet:</a:t>
            </a:r>
            <a:endParaRPr b="1" sz="1500">
              <a:solidFill>
                <a:schemeClr val="accent1"/>
              </a:solidFill>
            </a:endParaRPr>
          </a:p>
          <a:p>
            <a:pPr indent="-316706" lvl="0" marL="457200" rtl="0" algn="l">
              <a:spcBef>
                <a:spcPts val="1200"/>
              </a:spcBef>
              <a:spcAft>
                <a:spcPts val="0"/>
              </a:spcAft>
              <a:buClr>
                <a:srgbClr val="000000"/>
              </a:buClr>
              <a:buSzPct val="100000"/>
              <a:buFont typeface="Open Sans"/>
              <a:buChar char="●"/>
            </a:pPr>
            <a:r>
              <a:rPr lang="en" sz="1500">
                <a:solidFill>
                  <a:srgbClr val="000000"/>
                </a:solidFill>
              </a:rPr>
              <a:t>The servlet instance is created and initialized.</a:t>
            </a:r>
            <a:endParaRPr sz="1500">
              <a:solidFill>
                <a:srgbClr val="000000"/>
              </a:solidFill>
            </a:endParaRPr>
          </a:p>
          <a:p>
            <a:pPr indent="0" lvl="0" marL="0" rtl="0" algn="l">
              <a:spcBef>
                <a:spcPts val="1200"/>
              </a:spcBef>
              <a:spcAft>
                <a:spcPts val="0"/>
              </a:spcAft>
              <a:buNone/>
            </a:pPr>
            <a:r>
              <a:rPr b="1" lang="en" sz="1500">
                <a:solidFill>
                  <a:schemeClr val="accent1"/>
                </a:solidFill>
              </a:rPr>
              <a:t>Request Handling:</a:t>
            </a:r>
            <a:endParaRPr b="1" sz="1500">
              <a:solidFill>
                <a:schemeClr val="accent1"/>
              </a:solidFill>
            </a:endParaRPr>
          </a:p>
          <a:p>
            <a:pPr indent="-316706" lvl="0" marL="457200" rtl="0" algn="l">
              <a:spcBef>
                <a:spcPts val="1200"/>
              </a:spcBef>
              <a:spcAft>
                <a:spcPts val="0"/>
              </a:spcAft>
              <a:buClr>
                <a:srgbClr val="000000"/>
              </a:buClr>
              <a:buSzPct val="100000"/>
              <a:buFont typeface="Open Sans"/>
              <a:buChar char="●"/>
            </a:pPr>
            <a:r>
              <a:rPr lang="en" sz="1500">
                <a:solidFill>
                  <a:srgbClr val="000000"/>
                </a:solidFill>
              </a:rPr>
              <a:t>The servlet handles client requests.</a:t>
            </a:r>
            <a:endParaRPr sz="1500">
              <a:solidFill>
                <a:srgbClr val="000000"/>
              </a:solidFill>
            </a:endParaRPr>
          </a:p>
          <a:p>
            <a:pPr indent="0" lvl="0" marL="0" rtl="0" algn="l">
              <a:spcBef>
                <a:spcPts val="1200"/>
              </a:spcBef>
              <a:spcAft>
                <a:spcPts val="0"/>
              </a:spcAft>
              <a:buNone/>
            </a:pPr>
            <a:r>
              <a:rPr b="1" lang="en" sz="1500">
                <a:solidFill>
                  <a:schemeClr val="accent1"/>
                </a:solidFill>
              </a:rPr>
              <a:t>Destroying the Servlet:</a:t>
            </a:r>
            <a:endParaRPr b="1" sz="1500">
              <a:solidFill>
                <a:schemeClr val="accent1"/>
              </a:solidFill>
            </a:endParaRPr>
          </a:p>
          <a:p>
            <a:pPr indent="-316706" lvl="0" marL="457200" rtl="0" algn="l">
              <a:spcBef>
                <a:spcPts val="1200"/>
              </a:spcBef>
              <a:spcAft>
                <a:spcPts val="0"/>
              </a:spcAft>
              <a:buClr>
                <a:srgbClr val="000000"/>
              </a:buClr>
              <a:buSzPct val="100000"/>
              <a:buFont typeface="Open Sans"/>
              <a:buChar char="●"/>
            </a:pPr>
            <a:r>
              <a:rPr lang="en" sz="1500">
                <a:solidFill>
                  <a:srgbClr val="000000"/>
                </a:solidFill>
              </a:rPr>
              <a:t>The servlet instance is destroyed.</a:t>
            </a:r>
            <a:endParaRPr sz="15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Life Cycle Overview</a:t>
            </a:r>
            <a:endParaRPr/>
          </a:p>
        </p:txBody>
      </p:sp>
      <p:sp>
        <p:nvSpPr>
          <p:cNvPr id="138" name="Google Shape;138;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Initialization</a:t>
            </a:r>
            <a:endParaRPr/>
          </a:p>
          <a:p>
            <a:pPr indent="-317500" lvl="1" marL="914400" rtl="0" algn="l">
              <a:spcBef>
                <a:spcPts val="0"/>
              </a:spcBef>
              <a:spcAft>
                <a:spcPts val="0"/>
              </a:spcAft>
              <a:buSzPts val="1400"/>
              <a:buChar char="-"/>
            </a:pPr>
            <a:r>
              <a:rPr lang="en"/>
              <a:t>Servlet container loads and initializes the servlet when the first request is received.</a:t>
            </a:r>
            <a:endParaRPr/>
          </a:p>
          <a:p>
            <a:pPr indent="-317500" lvl="1" marL="914400" rtl="0" algn="l">
              <a:spcBef>
                <a:spcPts val="0"/>
              </a:spcBef>
              <a:spcAft>
                <a:spcPts val="0"/>
              </a:spcAft>
              <a:buSzPts val="1400"/>
              <a:buChar char="-"/>
            </a:pPr>
            <a:r>
              <a:rPr lang="en"/>
              <a:t>init() method is called during initialization.</a:t>
            </a:r>
            <a:endParaRPr/>
          </a:p>
          <a:p>
            <a:pPr indent="-342900" lvl="0" marL="457200" rtl="0" algn="l">
              <a:spcBef>
                <a:spcPts val="0"/>
              </a:spcBef>
              <a:spcAft>
                <a:spcPts val="0"/>
              </a:spcAft>
              <a:buSzPts val="1800"/>
              <a:buChar char="-"/>
            </a:pPr>
            <a:r>
              <a:rPr lang="en"/>
              <a:t>Handling</a:t>
            </a:r>
            <a:r>
              <a:rPr lang="en"/>
              <a:t> Requests</a:t>
            </a:r>
            <a:endParaRPr/>
          </a:p>
          <a:p>
            <a:pPr indent="-317500" lvl="1" marL="914400" rtl="0" algn="l">
              <a:spcBef>
                <a:spcPts val="0"/>
              </a:spcBef>
              <a:spcAft>
                <a:spcPts val="0"/>
              </a:spcAft>
              <a:buSzPts val="1400"/>
              <a:buChar char="-"/>
            </a:pPr>
            <a:r>
              <a:rPr lang="en"/>
              <a:t>Servlet handles </a:t>
            </a:r>
            <a:r>
              <a:rPr lang="en"/>
              <a:t>multiple</a:t>
            </a:r>
            <a:r>
              <a:rPr lang="en"/>
              <a:t> requests concurrently through multithreading.</a:t>
            </a:r>
            <a:endParaRPr/>
          </a:p>
          <a:p>
            <a:pPr indent="-317500" lvl="1" marL="914400" rtl="0" algn="l">
              <a:spcBef>
                <a:spcPts val="0"/>
              </a:spcBef>
              <a:spcAft>
                <a:spcPts val="0"/>
              </a:spcAft>
              <a:buSzPts val="1400"/>
              <a:buChar char="-"/>
            </a:pPr>
            <a:r>
              <a:rPr lang="en"/>
              <a:t>service() method is </a:t>
            </a:r>
            <a:r>
              <a:rPr lang="en"/>
              <a:t>invoked</a:t>
            </a:r>
            <a:r>
              <a:rPr lang="en"/>
              <a:t> for each request, delegating to doGet() or doPost() based on the request type.</a:t>
            </a:r>
            <a:endParaRPr/>
          </a:p>
          <a:p>
            <a:pPr indent="-342900" lvl="0" marL="457200" rtl="0" algn="l">
              <a:spcBef>
                <a:spcPts val="0"/>
              </a:spcBef>
              <a:spcAft>
                <a:spcPts val="0"/>
              </a:spcAft>
              <a:buSzPts val="1800"/>
              <a:buChar char="-"/>
            </a:pPr>
            <a:r>
              <a:rPr lang="en"/>
              <a:t>Termina	ion</a:t>
            </a:r>
            <a:endParaRPr/>
          </a:p>
          <a:p>
            <a:pPr indent="-317500" lvl="1" marL="914400" rtl="0" algn="l">
              <a:spcBef>
                <a:spcPts val="0"/>
              </a:spcBef>
              <a:spcAft>
                <a:spcPts val="0"/>
              </a:spcAft>
              <a:buSzPts val="1400"/>
              <a:buChar char="-"/>
            </a:pPr>
            <a:r>
              <a:rPr lang="en"/>
              <a:t>Servlet container calls destroy() </a:t>
            </a:r>
            <a:r>
              <a:rPr lang="en"/>
              <a:t>method</a:t>
            </a:r>
            <a:r>
              <a:rPr lang="en"/>
              <a:t> when shutting down or reloading the web application.</a:t>
            </a:r>
            <a:endParaRPr/>
          </a:p>
          <a:p>
            <a:pPr indent="-317500" lvl="1" marL="914400" rtl="0" algn="l">
              <a:spcBef>
                <a:spcPts val="0"/>
              </a:spcBef>
              <a:spcAft>
                <a:spcPts val="0"/>
              </a:spcAft>
              <a:buSzPts val="1400"/>
              <a:buChar char="-"/>
            </a:pPr>
            <a:r>
              <a:rPr lang="en"/>
              <a:t>Cleanup operations are performed in the destory() method.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19323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Lifecycle Contd..</a:t>
            </a:r>
            <a:endParaRPr/>
          </a:p>
        </p:txBody>
      </p:sp>
      <p:pic>
        <p:nvPicPr>
          <p:cNvPr id="144" name="Google Shape;144;p26"/>
          <p:cNvPicPr preferRelativeResize="0"/>
          <p:nvPr/>
        </p:nvPicPr>
        <p:blipFill>
          <a:blip r:embed="rId3">
            <a:alphaModFix/>
          </a:blip>
          <a:stretch>
            <a:fillRect/>
          </a:stretch>
        </p:blipFill>
        <p:spPr>
          <a:xfrm>
            <a:off x="2130650" y="111625"/>
            <a:ext cx="6560350" cy="4920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in Servlet Life Cycle</a:t>
            </a:r>
            <a:endParaRPr/>
          </a:p>
        </p:txBody>
      </p:sp>
      <p:sp>
        <p:nvSpPr>
          <p:cNvPr id="150" name="Google Shape;150;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init(ServletConfig config) Method:</a:t>
            </a:r>
            <a:endParaRPr/>
          </a:p>
          <a:p>
            <a:pPr indent="-317500" lvl="1" marL="914400" rtl="0" algn="l">
              <a:spcBef>
                <a:spcPts val="0"/>
              </a:spcBef>
              <a:spcAft>
                <a:spcPts val="0"/>
              </a:spcAft>
              <a:buSzPts val="1400"/>
              <a:buChar char="-"/>
            </a:pPr>
            <a:r>
              <a:rPr lang="en"/>
              <a:t>Initializes the servlet with the configuration data.</a:t>
            </a:r>
            <a:endParaRPr/>
          </a:p>
          <a:p>
            <a:pPr indent="-317500" lvl="1" marL="914400" rtl="0" algn="l">
              <a:spcBef>
                <a:spcPts val="0"/>
              </a:spcBef>
              <a:spcAft>
                <a:spcPts val="0"/>
              </a:spcAft>
              <a:buSzPts val="1400"/>
              <a:buChar char="-"/>
            </a:pPr>
            <a:r>
              <a:rPr lang="en"/>
              <a:t>Called once during the servlet’s life cycle.</a:t>
            </a:r>
            <a:endParaRPr/>
          </a:p>
          <a:p>
            <a:pPr indent="-342900" lvl="0" marL="457200" rtl="0" algn="l">
              <a:spcBef>
                <a:spcPts val="0"/>
              </a:spcBef>
              <a:spcAft>
                <a:spcPts val="0"/>
              </a:spcAft>
              <a:buSzPts val="1800"/>
              <a:buChar char="-"/>
            </a:pPr>
            <a:r>
              <a:rPr lang="en"/>
              <a:t>service(ServletRequest req, ServletResponse res) Method:</a:t>
            </a:r>
            <a:endParaRPr/>
          </a:p>
          <a:p>
            <a:pPr indent="-317500" lvl="1" marL="914400" rtl="0" algn="l">
              <a:spcBef>
                <a:spcPts val="0"/>
              </a:spcBef>
              <a:spcAft>
                <a:spcPts val="0"/>
              </a:spcAft>
              <a:buSzPts val="1400"/>
              <a:buChar char="-"/>
            </a:pPr>
            <a:r>
              <a:rPr lang="en"/>
              <a:t>Invoked for each request.</a:t>
            </a:r>
            <a:endParaRPr/>
          </a:p>
          <a:p>
            <a:pPr indent="-317500" lvl="1" marL="914400" rtl="0" algn="l">
              <a:spcBef>
                <a:spcPts val="0"/>
              </a:spcBef>
              <a:spcAft>
                <a:spcPts val="0"/>
              </a:spcAft>
              <a:buSzPts val="1400"/>
              <a:buChar char="-"/>
            </a:pPr>
            <a:r>
              <a:rPr lang="en"/>
              <a:t>Determines the type of request(GET, POST, etc) and delegates to the appropriate method(doGet(), doPost())</a:t>
            </a:r>
            <a:endParaRPr/>
          </a:p>
          <a:p>
            <a:pPr indent="-342900" lvl="0" marL="457200" rtl="0" algn="l">
              <a:spcBef>
                <a:spcPts val="0"/>
              </a:spcBef>
              <a:spcAft>
                <a:spcPts val="0"/>
              </a:spcAft>
              <a:buSzPts val="1800"/>
              <a:buChar char="-"/>
            </a:pPr>
            <a:r>
              <a:rPr lang="en"/>
              <a:t>destory() Method:</a:t>
            </a:r>
            <a:endParaRPr/>
          </a:p>
          <a:p>
            <a:pPr indent="-317500" lvl="1" marL="914400" rtl="0" algn="l">
              <a:spcBef>
                <a:spcPts val="0"/>
              </a:spcBef>
              <a:spcAft>
                <a:spcPts val="0"/>
              </a:spcAft>
              <a:buSzPts val="1400"/>
              <a:buChar char="-"/>
            </a:pPr>
            <a:r>
              <a:rPr lang="en"/>
              <a:t>Called once during the servlet’s life cycle.</a:t>
            </a:r>
            <a:endParaRPr/>
          </a:p>
          <a:p>
            <a:pPr indent="-317500" lvl="1" marL="914400" rtl="0" algn="l">
              <a:spcBef>
                <a:spcPts val="0"/>
              </a:spcBef>
              <a:spcAft>
                <a:spcPts val="0"/>
              </a:spcAft>
              <a:buSzPts val="1400"/>
              <a:buChar char="-"/>
            </a:pPr>
            <a:r>
              <a:rPr lang="en"/>
              <a:t>Performs cleanup operations before the servlet is unloaded.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Servlet Programs with Servlet APIs</a:t>
            </a:r>
            <a:endParaRPr/>
          </a:p>
        </p:txBody>
      </p:sp>
      <p:sp>
        <p:nvSpPr>
          <p:cNvPr id="156" name="Google Shape;156;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Import Statements:</a:t>
            </a:r>
            <a:endParaRPr/>
          </a:p>
          <a:p>
            <a:pPr indent="-317500" lvl="1" marL="914400" rtl="0" algn="l">
              <a:spcBef>
                <a:spcPts val="0"/>
              </a:spcBef>
              <a:spcAft>
                <a:spcPts val="0"/>
              </a:spcAft>
              <a:buSzPts val="1400"/>
              <a:buChar char="-"/>
            </a:pPr>
            <a:r>
              <a:rPr lang="en"/>
              <a:t>Import necessary classes from the javax.servlet package.</a:t>
            </a:r>
            <a:endParaRPr/>
          </a:p>
          <a:p>
            <a:pPr indent="-342900" lvl="0" marL="457200" rtl="0" algn="l">
              <a:spcBef>
                <a:spcPts val="0"/>
              </a:spcBef>
              <a:spcAft>
                <a:spcPts val="0"/>
              </a:spcAft>
              <a:buSzPts val="1800"/>
              <a:buChar char="-"/>
            </a:pPr>
            <a:r>
              <a:rPr lang="en"/>
              <a:t>Extending HttpServlet:</a:t>
            </a:r>
            <a:endParaRPr/>
          </a:p>
          <a:p>
            <a:pPr indent="-317500" lvl="1" marL="914400" rtl="0" algn="l">
              <a:spcBef>
                <a:spcPts val="0"/>
              </a:spcBef>
              <a:spcAft>
                <a:spcPts val="0"/>
              </a:spcAft>
              <a:buSzPts val="1400"/>
              <a:buChar char="-"/>
            </a:pPr>
            <a:r>
              <a:rPr lang="en"/>
              <a:t>Servlet classes extend HttpServlet to handle HTTP requests.</a:t>
            </a:r>
            <a:endParaRPr/>
          </a:p>
          <a:p>
            <a:pPr indent="-342900" lvl="0" marL="457200" rtl="0" algn="l">
              <a:spcBef>
                <a:spcPts val="0"/>
              </a:spcBef>
              <a:spcAft>
                <a:spcPts val="0"/>
              </a:spcAft>
              <a:buSzPts val="1800"/>
              <a:buChar char="-"/>
            </a:pPr>
            <a:r>
              <a:rPr lang="en"/>
              <a:t>Overriding Methods:</a:t>
            </a:r>
            <a:endParaRPr/>
          </a:p>
          <a:p>
            <a:pPr indent="-317500" lvl="1" marL="914400" rtl="0" algn="l">
              <a:spcBef>
                <a:spcPts val="0"/>
              </a:spcBef>
              <a:spcAft>
                <a:spcPts val="0"/>
              </a:spcAft>
              <a:buSzPts val="1400"/>
              <a:buChar char="-"/>
            </a:pPr>
            <a:r>
              <a:rPr lang="en"/>
              <a:t>Override doGet() or doPost() methods to handle specific request types.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000"/>
              <a:t>Advantages Of Servlet</a:t>
            </a:r>
            <a:endParaRPr sz="3000"/>
          </a:p>
        </p:txBody>
      </p:sp>
      <p:sp>
        <p:nvSpPr>
          <p:cNvPr id="162" name="Google Shape;162;p29"/>
          <p:cNvSpPr txBox="1"/>
          <p:nvPr>
            <p:ph idx="1" type="body"/>
          </p:nvPr>
        </p:nvSpPr>
        <p:spPr>
          <a:xfrm>
            <a:off x="311700" y="1266325"/>
            <a:ext cx="8520600" cy="3302700"/>
          </a:xfrm>
          <a:prstGeom prst="rect">
            <a:avLst/>
          </a:prstGeom>
          <a:noFill/>
          <a:ln>
            <a:noFill/>
          </a:ln>
        </p:spPr>
        <p:txBody>
          <a:bodyPr anchorCtr="0" anchor="t" bIns="34275" lIns="68575" spcFirstLastPara="1" rIns="68575" wrap="square" tIns="34275">
            <a:normAutofit/>
          </a:bodyPr>
          <a:lstStyle/>
          <a:p>
            <a:pPr indent="-266700" lvl="0" marL="254000" rtl="0" algn="l">
              <a:spcBef>
                <a:spcPts val="0"/>
              </a:spcBef>
              <a:spcAft>
                <a:spcPts val="0"/>
              </a:spcAft>
              <a:buSzPts val="1400"/>
              <a:buChar char="●"/>
            </a:pPr>
            <a:r>
              <a:rPr lang="en" sz="1100">
                <a:solidFill>
                  <a:srgbClr val="FF0000"/>
                </a:solidFill>
              </a:rPr>
              <a:t>Better performance</a:t>
            </a:r>
            <a:r>
              <a:rPr lang="en" sz="1100"/>
              <a:t>: Because Servlet creates a thread for every client request and not a long process, that results in better performance.</a:t>
            </a:r>
            <a:endParaRPr sz="1100"/>
          </a:p>
          <a:p>
            <a:pPr indent="-266700" lvl="0" marL="254000" rtl="0" algn="l">
              <a:spcBef>
                <a:spcPts val="800"/>
              </a:spcBef>
              <a:spcAft>
                <a:spcPts val="0"/>
              </a:spcAft>
              <a:buSzPts val="1400"/>
              <a:buChar char="●"/>
            </a:pPr>
            <a:r>
              <a:rPr lang="en" sz="1100">
                <a:solidFill>
                  <a:srgbClr val="FF0000"/>
                </a:solidFill>
              </a:rPr>
              <a:t>Robust</a:t>
            </a:r>
            <a:r>
              <a:rPr lang="en" sz="1100"/>
              <a:t>: Since JVM manages Servlet, the chances of memory leaks are rarest.</a:t>
            </a:r>
            <a:endParaRPr sz="1100"/>
          </a:p>
          <a:p>
            <a:pPr indent="-266700" lvl="0" marL="254000" rtl="0" algn="l">
              <a:spcBef>
                <a:spcPts val="800"/>
              </a:spcBef>
              <a:spcAft>
                <a:spcPts val="0"/>
              </a:spcAft>
              <a:buSzPts val="1400"/>
              <a:buChar char="●"/>
            </a:pPr>
            <a:r>
              <a:rPr lang="en" sz="1100">
                <a:solidFill>
                  <a:srgbClr val="FF0000"/>
                </a:solidFill>
              </a:rPr>
              <a:t>Competent</a:t>
            </a:r>
            <a:r>
              <a:rPr lang="en" sz="1100"/>
              <a:t>: Memory is persistent so, the invocation is very efficient.</a:t>
            </a:r>
            <a:endParaRPr sz="1100"/>
          </a:p>
          <a:p>
            <a:pPr indent="-266700" lvl="0" marL="254000" rtl="0" algn="l">
              <a:spcBef>
                <a:spcPts val="800"/>
              </a:spcBef>
              <a:spcAft>
                <a:spcPts val="0"/>
              </a:spcAft>
              <a:buSzPts val="1400"/>
              <a:buChar char="●"/>
            </a:pPr>
            <a:r>
              <a:rPr lang="en" sz="1100">
                <a:solidFill>
                  <a:srgbClr val="FF0000"/>
                </a:solidFill>
              </a:rPr>
              <a:t>Elegant</a:t>
            </a:r>
            <a:r>
              <a:rPr lang="en" sz="1100"/>
              <a:t>: The code is clean, object-oriented, modular, and intuitive.</a:t>
            </a:r>
            <a:endParaRPr sz="1100"/>
          </a:p>
          <a:p>
            <a:pPr indent="-266700" lvl="0" marL="254000" rtl="0" algn="l">
              <a:spcBef>
                <a:spcPts val="800"/>
              </a:spcBef>
              <a:spcAft>
                <a:spcPts val="0"/>
              </a:spcAft>
              <a:buSzPts val="1400"/>
              <a:buChar char="●"/>
            </a:pPr>
            <a:r>
              <a:rPr lang="en" sz="1100">
                <a:solidFill>
                  <a:srgbClr val="FF0000"/>
                </a:solidFill>
              </a:rPr>
              <a:t>Strong integration</a:t>
            </a:r>
            <a:r>
              <a:rPr lang="en" sz="1100"/>
              <a:t>: Integrate well with the server to translate file paths, conduct logging, verify authorisation, and MIME type mapping.</a:t>
            </a:r>
            <a:endParaRPr sz="1100"/>
          </a:p>
          <a:p>
            <a:pPr indent="-266700" lvl="0" marL="254000" rtl="0" algn="l">
              <a:spcBef>
                <a:spcPts val="800"/>
              </a:spcBef>
              <a:spcAft>
                <a:spcPts val="0"/>
              </a:spcAft>
              <a:buSzPts val="1400"/>
              <a:buChar char="●"/>
            </a:pPr>
            <a:r>
              <a:rPr lang="en" sz="1100">
                <a:solidFill>
                  <a:srgbClr val="FF0000"/>
                </a:solidFill>
              </a:rPr>
              <a:t>Secure</a:t>
            </a:r>
            <a:r>
              <a:rPr lang="en" sz="1100"/>
              <a:t>: Support safe programming because it uses java language.</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000"/>
              <a:t>Disadvantages of Servlet</a:t>
            </a:r>
            <a:endParaRPr sz="3000"/>
          </a:p>
        </p:txBody>
      </p:sp>
      <p:sp>
        <p:nvSpPr>
          <p:cNvPr id="168" name="Google Shape;168;p30"/>
          <p:cNvSpPr txBox="1"/>
          <p:nvPr>
            <p:ph idx="1" type="body"/>
          </p:nvPr>
        </p:nvSpPr>
        <p:spPr>
          <a:xfrm>
            <a:off x="311700" y="1266325"/>
            <a:ext cx="8520600" cy="3302700"/>
          </a:xfrm>
          <a:prstGeom prst="rect">
            <a:avLst/>
          </a:prstGeom>
          <a:noFill/>
          <a:ln>
            <a:noFill/>
          </a:ln>
        </p:spPr>
        <p:txBody>
          <a:bodyPr anchorCtr="0" anchor="t" bIns="34275" lIns="68575" spcFirstLastPara="1" rIns="68575" wrap="square" tIns="34275">
            <a:normAutofit/>
          </a:bodyPr>
          <a:lstStyle/>
          <a:p>
            <a:pPr indent="-266700" lvl="0" marL="254000" rtl="0" algn="l">
              <a:spcBef>
                <a:spcPts val="0"/>
              </a:spcBef>
              <a:spcAft>
                <a:spcPts val="0"/>
              </a:spcAft>
              <a:buSzPts val="1400"/>
              <a:buChar char="●"/>
            </a:pPr>
            <a:r>
              <a:rPr lang="en" sz="1100">
                <a:solidFill>
                  <a:srgbClr val="FF0000"/>
                </a:solidFill>
              </a:rPr>
              <a:t>Time-consuming</a:t>
            </a:r>
            <a:r>
              <a:rPr lang="en" sz="1100"/>
              <a:t>: Modification in the Servlet file is time-consuming due to reloading, recompiling, and restarting the server.</a:t>
            </a:r>
            <a:endParaRPr sz="1100"/>
          </a:p>
          <a:p>
            <a:pPr indent="-266700" lvl="0" marL="254000" rtl="0" algn="l">
              <a:spcBef>
                <a:spcPts val="800"/>
              </a:spcBef>
              <a:spcAft>
                <a:spcPts val="0"/>
              </a:spcAft>
              <a:buSzPts val="1400"/>
              <a:buChar char="●"/>
            </a:pPr>
            <a:r>
              <a:rPr lang="en" sz="1100">
                <a:solidFill>
                  <a:srgbClr val="FF0000"/>
                </a:solidFill>
              </a:rPr>
              <a:t>Bulky</a:t>
            </a:r>
            <a:r>
              <a:rPr lang="en" sz="1100"/>
              <a:t>: Writing HTML code in Servlet programming is challenging, and it makes Servlet looks bulky.</a:t>
            </a:r>
            <a:endParaRPr sz="1100"/>
          </a:p>
          <a:p>
            <a:pPr indent="-266700" lvl="0" marL="254000" rtl="0" algn="l">
              <a:spcBef>
                <a:spcPts val="800"/>
              </a:spcBef>
              <a:spcAft>
                <a:spcPts val="0"/>
              </a:spcAft>
              <a:buSzPts val="1400"/>
              <a:buChar char="●"/>
            </a:pPr>
            <a:r>
              <a:rPr lang="en" sz="1100">
                <a:solidFill>
                  <a:srgbClr val="FF0000"/>
                </a:solidFill>
              </a:rPr>
              <a:t>Difficult to understand</a:t>
            </a:r>
            <a:r>
              <a:rPr lang="en" sz="1100"/>
              <a:t>: Writing complex business logic makes the application hard to comprehend.</a:t>
            </a:r>
            <a:endParaRPr sz="1100"/>
          </a:p>
          <a:p>
            <a:pPr indent="-266700" lvl="0" marL="254000" rtl="0" algn="l">
              <a:spcBef>
                <a:spcPts val="800"/>
              </a:spcBef>
              <a:spcAft>
                <a:spcPts val="0"/>
              </a:spcAft>
              <a:buSzPts val="1400"/>
              <a:buChar char="●"/>
            </a:pPr>
            <a:r>
              <a:rPr lang="en" sz="1100">
                <a:solidFill>
                  <a:srgbClr val="FF0000"/>
                </a:solidFill>
              </a:rPr>
              <a:t>Difficult to modify</a:t>
            </a:r>
            <a:r>
              <a:rPr lang="en" sz="1100"/>
              <a:t>: Because HTML code and Java code are mixed, changes made in one code might alter the other, making modification difficult.</a:t>
            </a:r>
            <a:endParaRPr sz="1100"/>
          </a:p>
          <a:p>
            <a:pPr indent="-266700" lvl="0" marL="254000" rtl="0" algn="l">
              <a:spcBef>
                <a:spcPts val="800"/>
              </a:spcBef>
              <a:spcAft>
                <a:spcPts val="0"/>
              </a:spcAft>
              <a:buSzPts val="1400"/>
              <a:buChar char="●"/>
            </a:pPr>
            <a:r>
              <a:rPr lang="en" sz="1100">
                <a:solidFill>
                  <a:srgbClr val="FF0000"/>
                </a:solidFill>
              </a:rPr>
              <a:t>Requires broader knowledge</a:t>
            </a:r>
            <a:r>
              <a:rPr lang="en" sz="1100"/>
              <a:t>: Servlet may not be suitable for non-java developers since it requires a profound knowledge of JSP Servlet.</a:t>
            </a:r>
            <a:endParaRPr sz="1100"/>
          </a:p>
          <a:p>
            <a:pPr indent="-266700" lvl="0" marL="254000" rtl="0" algn="l">
              <a:spcBef>
                <a:spcPts val="800"/>
              </a:spcBef>
              <a:spcAft>
                <a:spcPts val="0"/>
              </a:spcAft>
              <a:buSzPts val="1400"/>
              <a:buChar char="●"/>
            </a:pPr>
            <a:r>
              <a:rPr lang="en" sz="1100">
                <a:solidFill>
                  <a:srgbClr val="FF0000"/>
                </a:solidFill>
              </a:rPr>
              <a:t>Dependent</a:t>
            </a:r>
            <a:r>
              <a:rPr lang="en" sz="1100"/>
              <a:t>: A java runtime environment requires on the server to run Servlet.</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000"/>
              <a:t>What is JSP</a:t>
            </a:r>
            <a:endParaRPr sz="3000"/>
          </a:p>
        </p:txBody>
      </p:sp>
      <p:sp>
        <p:nvSpPr>
          <p:cNvPr id="174" name="Google Shape;174;p31"/>
          <p:cNvSpPr txBox="1"/>
          <p:nvPr>
            <p:ph idx="1" type="body"/>
          </p:nvPr>
        </p:nvSpPr>
        <p:spPr>
          <a:xfrm>
            <a:off x="311700" y="1266325"/>
            <a:ext cx="8520600" cy="3302700"/>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Char char="●"/>
            </a:pPr>
            <a:r>
              <a:rPr lang="en" sz="1400"/>
              <a:t>Java Server Pages or </a:t>
            </a:r>
            <a:r>
              <a:rPr lang="en" sz="1400">
                <a:solidFill>
                  <a:srgbClr val="FF0000"/>
                </a:solidFill>
              </a:rPr>
              <a:t>JSP is a server-side technology</a:t>
            </a:r>
            <a:r>
              <a:rPr lang="en" sz="1400"/>
              <a:t>. It is an </a:t>
            </a:r>
            <a:r>
              <a:rPr lang="en" sz="1400">
                <a:solidFill>
                  <a:srgbClr val="FF0000"/>
                </a:solidFill>
              </a:rPr>
              <a:t>extended version of Servlet technology </a:t>
            </a:r>
            <a:r>
              <a:rPr lang="en" sz="1400"/>
              <a:t>developed by Sun Microsystems.</a:t>
            </a:r>
            <a:endParaRPr sz="1400"/>
          </a:p>
          <a:p>
            <a:pPr indent="-254000" lvl="0" marL="254000" rtl="0" algn="l">
              <a:spcBef>
                <a:spcPts val="800"/>
              </a:spcBef>
              <a:spcAft>
                <a:spcPts val="0"/>
              </a:spcAft>
              <a:buSzPts val="1400"/>
              <a:buChar char="●"/>
            </a:pPr>
            <a:r>
              <a:rPr lang="en" sz="1400"/>
              <a:t>In JSP, you </a:t>
            </a:r>
            <a:r>
              <a:rPr lang="en" sz="1400">
                <a:solidFill>
                  <a:srgbClr val="FF0000"/>
                </a:solidFill>
              </a:rPr>
              <a:t>write JAVA code inside HTML using JSP tags </a:t>
            </a:r>
            <a:r>
              <a:rPr lang="en" sz="1400"/>
              <a:t>to create web pages.</a:t>
            </a:r>
            <a:endParaRPr sz="1400"/>
          </a:p>
          <a:p>
            <a:pPr indent="-254000" lvl="0" marL="254000" rtl="0" algn="l">
              <a:spcBef>
                <a:spcPts val="800"/>
              </a:spcBef>
              <a:spcAft>
                <a:spcPts val="0"/>
              </a:spcAft>
              <a:buSzPts val="1400"/>
              <a:buChar char="●"/>
            </a:pPr>
            <a:r>
              <a:rPr lang="en" sz="1400"/>
              <a:t>It </a:t>
            </a:r>
            <a:r>
              <a:rPr lang="en" sz="1400">
                <a:solidFill>
                  <a:srgbClr val="FF0000"/>
                </a:solidFill>
              </a:rPr>
              <a:t>gives more functionality </a:t>
            </a:r>
            <a:r>
              <a:rPr lang="en" sz="1400"/>
              <a:t>than Servlet.</a:t>
            </a:r>
            <a:endParaRPr sz="1400"/>
          </a:p>
          <a:p>
            <a:pPr indent="-254000" lvl="0" marL="254000" rtl="0" algn="l">
              <a:spcBef>
                <a:spcPts val="800"/>
              </a:spcBef>
              <a:spcAft>
                <a:spcPts val="0"/>
              </a:spcAft>
              <a:buSzPts val="1400"/>
              <a:buChar char="●"/>
            </a:pPr>
            <a:r>
              <a:rPr lang="en" sz="1400"/>
              <a:t>A </a:t>
            </a:r>
            <a:r>
              <a:rPr lang="en" sz="1400">
                <a:solidFill>
                  <a:srgbClr val="FF0000"/>
                </a:solidFill>
              </a:rPr>
              <a:t>compatible web server with a Servlet container is necessary </a:t>
            </a:r>
            <a:r>
              <a:rPr lang="en" sz="1400"/>
              <a:t>to execute JSP.</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000"/>
              <a:t>Features of JSP</a:t>
            </a:r>
            <a:endParaRPr sz="3000"/>
          </a:p>
        </p:txBody>
      </p:sp>
      <p:sp>
        <p:nvSpPr>
          <p:cNvPr id="180" name="Google Shape;180;p32"/>
          <p:cNvSpPr txBox="1"/>
          <p:nvPr>
            <p:ph idx="1" type="body"/>
          </p:nvPr>
        </p:nvSpPr>
        <p:spPr>
          <a:xfrm>
            <a:off x="311700" y="1266325"/>
            <a:ext cx="8520600" cy="3302700"/>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Char char="●"/>
            </a:pPr>
            <a:r>
              <a:rPr lang="en" sz="1400">
                <a:solidFill>
                  <a:srgbClr val="FF0000"/>
                </a:solidFill>
              </a:rPr>
              <a:t>Web-based </a:t>
            </a:r>
            <a:r>
              <a:rPr lang="en" sz="1400"/>
              <a:t>technology</a:t>
            </a:r>
            <a:endParaRPr sz="1400"/>
          </a:p>
          <a:p>
            <a:pPr indent="-254000" lvl="0" marL="254000" rtl="0" algn="l">
              <a:spcBef>
                <a:spcPts val="800"/>
              </a:spcBef>
              <a:spcAft>
                <a:spcPts val="0"/>
              </a:spcAft>
              <a:buSzPts val="1400"/>
              <a:buChar char="●"/>
            </a:pPr>
            <a:r>
              <a:rPr lang="en" sz="1400"/>
              <a:t>Used to </a:t>
            </a:r>
            <a:r>
              <a:rPr lang="en" sz="1400">
                <a:solidFill>
                  <a:srgbClr val="FF0000"/>
                </a:solidFill>
              </a:rPr>
              <a:t>create web applications</a:t>
            </a:r>
            <a:endParaRPr sz="1400"/>
          </a:p>
          <a:p>
            <a:pPr indent="-254000" lvl="0" marL="254000" rtl="0" algn="l">
              <a:spcBef>
                <a:spcPts val="800"/>
              </a:spcBef>
              <a:spcAft>
                <a:spcPts val="0"/>
              </a:spcAft>
              <a:buSzPts val="1400"/>
              <a:buChar char="●"/>
            </a:pPr>
            <a:r>
              <a:rPr lang="en" sz="1400"/>
              <a:t>Helps to </a:t>
            </a:r>
            <a:r>
              <a:rPr lang="en" sz="1400">
                <a:solidFill>
                  <a:srgbClr val="FF0000"/>
                </a:solidFill>
              </a:rPr>
              <a:t>create dynamic and platform-independent </a:t>
            </a:r>
            <a:r>
              <a:rPr lang="en" sz="1400"/>
              <a:t>web pages</a:t>
            </a:r>
            <a:endParaRPr sz="1400"/>
          </a:p>
          <a:p>
            <a:pPr indent="-254000" lvl="0" marL="254000" rtl="0" algn="l">
              <a:spcBef>
                <a:spcPts val="800"/>
              </a:spcBef>
              <a:spcAft>
                <a:spcPts val="0"/>
              </a:spcAft>
              <a:buSzPts val="1400"/>
              <a:buChar char="●"/>
            </a:pPr>
            <a:r>
              <a:rPr lang="en" sz="1400">
                <a:solidFill>
                  <a:srgbClr val="FF0000"/>
                </a:solidFill>
              </a:rPr>
              <a:t>Extended version of Servlet </a:t>
            </a:r>
            <a:r>
              <a:rPr lang="en" sz="1400"/>
              <a:t>and allows more functionality</a:t>
            </a:r>
            <a:endParaRPr sz="1400"/>
          </a:p>
          <a:p>
            <a:pPr indent="-254000" lvl="0" marL="254000" rtl="0" algn="l">
              <a:spcBef>
                <a:spcPts val="800"/>
              </a:spcBef>
              <a:spcAft>
                <a:spcPts val="0"/>
              </a:spcAft>
              <a:buSzPts val="1400"/>
              <a:buChar char="●"/>
            </a:pPr>
            <a:r>
              <a:rPr lang="en" sz="1400"/>
              <a:t>A </a:t>
            </a:r>
            <a:r>
              <a:rPr lang="en" sz="1400">
                <a:solidFill>
                  <a:srgbClr val="FF0000"/>
                </a:solidFill>
              </a:rPr>
              <a:t>component of Java EE</a:t>
            </a:r>
            <a:r>
              <a:rPr lang="en" sz="1400"/>
              <a:t>, and used for the simplest to the most complex applications</a:t>
            </a:r>
            <a:endParaRPr sz="1400"/>
          </a:p>
          <a:p>
            <a:pPr indent="-254000" lvl="0" marL="254000" rtl="0" algn="l">
              <a:spcBef>
                <a:spcPts val="800"/>
              </a:spcBef>
              <a:spcAft>
                <a:spcPts val="0"/>
              </a:spcAft>
              <a:buSzPts val="1400"/>
              <a:buChar char="●"/>
            </a:pPr>
            <a:r>
              <a:rPr lang="en" sz="1400">
                <a:solidFill>
                  <a:srgbClr val="FF0000"/>
                </a:solidFill>
              </a:rPr>
              <a:t>Interacts smoothly with Java Servlets </a:t>
            </a:r>
            <a:r>
              <a:rPr lang="en" sz="1400"/>
              <a:t>in a web container</a:t>
            </a:r>
            <a:endParaRPr sz="1400"/>
          </a:p>
          <a:p>
            <a:pPr indent="-254000" lvl="0" marL="254000" rtl="0" algn="l">
              <a:spcBef>
                <a:spcPts val="800"/>
              </a:spcBef>
              <a:spcAft>
                <a:spcPts val="0"/>
              </a:spcAft>
              <a:buSzPts val="1400"/>
              <a:buChar char="●"/>
            </a:pPr>
            <a:r>
              <a:rPr lang="en" sz="1400">
                <a:solidFill>
                  <a:srgbClr val="FF0000"/>
                </a:solidFill>
              </a:rPr>
              <a:t>Allows you to insert Java inside the HTML</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000"/>
              <a:t>The Life Cycle Of JSP</a:t>
            </a:r>
            <a:endParaRPr sz="3000"/>
          </a:p>
        </p:txBody>
      </p:sp>
      <p:sp>
        <p:nvSpPr>
          <p:cNvPr id="186" name="Google Shape;186;p33"/>
          <p:cNvSpPr txBox="1"/>
          <p:nvPr>
            <p:ph idx="1" type="body"/>
          </p:nvPr>
        </p:nvSpPr>
        <p:spPr>
          <a:xfrm>
            <a:off x="311700" y="1266325"/>
            <a:ext cx="8520600" cy="3302700"/>
          </a:xfrm>
          <a:prstGeom prst="rect">
            <a:avLst/>
          </a:prstGeom>
          <a:noFill/>
          <a:ln>
            <a:noFill/>
          </a:ln>
        </p:spPr>
        <p:txBody>
          <a:bodyPr anchorCtr="0" anchor="t" bIns="34275" lIns="68575" spcFirstLastPara="1" rIns="68575" wrap="square" tIns="34275">
            <a:normAutofit/>
          </a:bodyPr>
          <a:lstStyle/>
          <a:p>
            <a:pPr indent="-266700" lvl="0" marL="254000" rtl="0" algn="l">
              <a:spcBef>
                <a:spcPts val="0"/>
              </a:spcBef>
              <a:spcAft>
                <a:spcPts val="0"/>
              </a:spcAft>
              <a:buSzPts val="1000"/>
              <a:buChar char="●"/>
            </a:pPr>
            <a:r>
              <a:rPr lang="en" sz="1200">
                <a:solidFill>
                  <a:srgbClr val="FF0000"/>
                </a:solidFill>
              </a:rPr>
              <a:t>Translation of JSP to Servlet</a:t>
            </a:r>
            <a:r>
              <a:rPr lang="en" sz="1200"/>
              <a:t>: Here, in the first step, the .jsp file translates to _jsp.java.</a:t>
            </a:r>
            <a:endParaRPr sz="1100"/>
          </a:p>
          <a:p>
            <a:pPr indent="-266700" lvl="0" marL="254000" rtl="0" algn="l">
              <a:spcBef>
                <a:spcPts val="800"/>
              </a:spcBef>
              <a:spcAft>
                <a:spcPts val="0"/>
              </a:spcAft>
              <a:buSzPts val="1000"/>
              <a:buChar char="●"/>
            </a:pPr>
            <a:r>
              <a:rPr lang="en" sz="1200">
                <a:solidFill>
                  <a:srgbClr val="FF0000"/>
                </a:solidFill>
              </a:rPr>
              <a:t>Compilation of JSP page</a:t>
            </a:r>
            <a:r>
              <a:rPr lang="en" sz="1200"/>
              <a:t>: The compilation of the translated Java Servlet file (_jsp.java) occurs in a Servlet class file (_jsp.class).</a:t>
            </a:r>
            <a:endParaRPr sz="1100"/>
          </a:p>
          <a:p>
            <a:pPr indent="-266700" lvl="0" marL="254000" rtl="0" algn="l">
              <a:spcBef>
                <a:spcPts val="800"/>
              </a:spcBef>
              <a:spcAft>
                <a:spcPts val="0"/>
              </a:spcAft>
              <a:buSzPts val="1000"/>
              <a:buChar char="●"/>
            </a:pPr>
            <a:r>
              <a:rPr lang="en" sz="1200">
                <a:solidFill>
                  <a:srgbClr val="FF0000"/>
                </a:solidFill>
              </a:rPr>
              <a:t>Classloading</a:t>
            </a:r>
            <a:r>
              <a:rPr lang="en" sz="1200"/>
              <a:t>: Now, the compiled Servlet class loads into the container using classloader.</a:t>
            </a:r>
            <a:endParaRPr sz="1100"/>
          </a:p>
          <a:p>
            <a:pPr indent="-266700" lvl="0" marL="254000" rtl="0" algn="l">
              <a:spcBef>
                <a:spcPts val="800"/>
              </a:spcBef>
              <a:spcAft>
                <a:spcPts val="0"/>
              </a:spcAft>
              <a:buSzPts val="1000"/>
              <a:buChar char="●"/>
            </a:pPr>
            <a:r>
              <a:rPr lang="en" sz="1200">
                <a:solidFill>
                  <a:srgbClr val="FF0000"/>
                </a:solidFill>
              </a:rPr>
              <a:t>Instantiation</a:t>
            </a:r>
            <a:r>
              <a:rPr lang="en" sz="1200"/>
              <a:t>: In this step, the web container generates an instance of that Servlet class.</a:t>
            </a:r>
            <a:endParaRPr sz="1100"/>
          </a:p>
          <a:p>
            <a:pPr indent="-266700" lvl="0" marL="254000" rtl="0" algn="l">
              <a:spcBef>
                <a:spcPts val="800"/>
              </a:spcBef>
              <a:spcAft>
                <a:spcPts val="0"/>
              </a:spcAft>
              <a:buSzPts val="1000"/>
              <a:buChar char="●"/>
            </a:pPr>
            <a:r>
              <a:rPr lang="en" sz="1200">
                <a:solidFill>
                  <a:srgbClr val="FF0000"/>
                </a:solidFill>
              </a:rPr>
              <a:t>Initialisation</a:t>
            </a:r>
            <a:r>
              <a:rPr lang="en" sz="1200"/>
              <a:t>: The container invokes the _jspinit() method. _jspinit() method is invoked only once in a life cycle after Servlet instance generation.</a:t>
            </a:r>
            <a:endParaRPr sz="1100"/>
          </a:p>
          <a:p>
            <a:pPr indent="-266700" lvl="0" marL="254000" rtl="0" algn="l">
              <a:spcBef>
                <a:spcPts val="800"/>
              </a:spcBef>
              <a:spcAft>
                <a:spcPts val="0"/>
              </a:spcAft>
              <a:buSzPts val="1000"/>
              <a:buChar char="●"/>
            </a:pPr>
            <a:r>
              <a:rPr lang="en" sz="1200">
                <a:solidFill>
                  <a:srgbClr val="FF0000"/>
                </a:solidFill>
              </a:rPr>
              <a:t>Request Processing</a:t>
            </a:r>
            <a:r>
              <a:rPr lang="en" sz="1200"/>
              <a:t>: Now, the container invokes _jspservice() method to process the request. You cannot override this method.</a:t>
            </a:r>
            <a:endParaRPr sz="1100"/>
          </a:p>
          <a:p>
            <a:pPr indent="-266700" lvl="0" marL="254000" rtl="0" algn="l">
              <a:spcBef>
                <a:spcPts val="800"/>
              </a:spcBef>
              <a:spcAft>
                <a:spcPts val="0"/>
              </a:spcAft>
              <a:buSzPts val="1000"/>
              <a:buChar char="●"/>
            </a:pPr>
            <a:r>
              <a:rPr lang="en" sz="1200">
                <a:solidFill>
                  <a:srgbClr val="FF0000"/>
                </a:solidFill>
              </a:rPr>
              <a:t>Destroy</a:t>
            </a:r>
            <a:r>
              <a:rPr lang="en" sz="1200"/>
              <a:t>: _jspdestroy() method is used to destroy the Servlet instance from use. The container invokes the _jspDestroy() method to perform any required clean up. _jspdestroy() method is invoked only once. You can override this method.</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18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a:t>
            </a:r>
            <a:endParaRPr/>
          </a:p>
        </p:txBody>
      </p:sp>
      <p:sp>
        <p:nvSpPr>
          <p:cNvPr id="84" name="Google Shape;84;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Overview of Web Application</a:t>
            </a:r>
            <a:endParaRPr/>
          </a:p>
          <a:p>
            <a:pPr indent="-342900" lvl="0" marL="457200" rtl="0" algn="l">
              <a:spcBef>
                <a:spcPts val="0"/>
              </a:spcBef>
              <a:spcAft>
                <a:spcPts val="0"/>
              </a:spcAft>
              <a:buSzPts val="1800"/>
              <a:buChar char="-"/>
            </a:pPr>
            <a:r>
              <a:rPr lang="en"/>
              <a:t>HTTP Methods and Responses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000"/>
              <a:t>Advantages of JSP</a:t>
            </a:r>
            <a:endParaRPr sz="3000"/>
          </a:p>
        </p:txBody>
      </p:sp>
      <p:sp>
        <p:nvSpPr>
          <p:cNvPr id="192" name="Google Shape;192;p34"/>
          <p:cNvSpPr txBox="1"/>
          <p:nvPr>
            <p:ph idx="1" type="body"/>
          </p:nvPr>
        </p:nvSpPr>
        <p:spPr>
          <a:xfrm>
            <a:off x="311700" y="1266325"/>
            <a:ext cx="8520600" cy="3302700"/>
          </a:xfrm>
          <a:prstGeom prst="rect">
            <a:avLst/>
          </a:prstGeom>
          <a:noFill/>
          <a:ln>
            <a:noFill/>
          </a:ln>
        </p:spPr>
        <p:txBody>
          <a:bodyPr anchorCtr="0" anchor="t" bIns="34275" lIns="68575" spcFirstLastPara="1" rIns="68575" wrap="square" tIns="34275">
            <a:normAutofit/>
          </a:bodyPr>
          <a:lstStyle/>
          <a:p>
            <a:pPr indent="-266700" lvl="0" marL="254000" rtl="0" algn="l">
              <a:spcBef>
                <a:spcPts val="0"/>
              </a:spcBef>
              <a:spcAft>
                <a:spcPts val="0"/>
              </a:spcAft>
              <a:buSzPts val="1400"/>
              <a:buChar char="●"/>
            </a:pPr>
            <a:r>
              <a:rPr lang="en" sz="1100">
                <a:solidFill>
                  <a:srgbClr val="FF0000"/>
                </a:solidFill>
              </a:rPr>
              <a:t>Easy maintenance</a:t>
            </a:r>
            <a:r>
              <a:rPr lang="en" sz="1100"/>
              <a:t>: JSP is easy to maintain since separating business logic with presentation logic is simple.</a:t>
            </a:r>
            <a:endParaRPr sz="1100"/>
          </a:p>
          <a:p>
            <a:pPr indent="-266700" lvl="0" marL="254000" rtl="0" algn="l">
              <a:spcBef>
                <a:spcPts val="800"/>
              </a:spcBef>
              <a:spcAft>
                <a:spcPts val="0"/>
              </a:spcAft>
              <a:buSzPts val="1400"/>
              <a:buChar char="●"/>
            </a:pPr>
            <a:r>
              <a:rPr lang="en" sz="1100">
                <a:solidFill>
                  <a:srgbClr val="FF0000"/>
                </a:solidFill>
              </a:rPr>
              <a:t>Servlet extension</a:t>
            </a:r>
            <a:r>
              <a:rPr lang="en" sz="1100"/>
              <a:t>: Being the extension of Servlet technology, it can use all the features of Servlet.</a:t>
            </a:r>
            <a:endParaRPr sz="1100"/>
          </a:p>
          <a:p>
            <a:pPr indent="-266700" lvl="0" marL="254000" rtl="0" algn="l">
              <a:spcBef>
                <a:spcPts val="800"/>
              </a:spcBef>
              <a:spcAft>
                <a:spcPts val="0"/>
              </a:spcAft>
              <a:buSzPts val="1400"/>
              <a:buChar char="●"/>
            </a:pPr>
            <a:r>
              <a:rPr lang="en" sz="1100">
                <a:solidFill>
                  <a:srgbClr val="FF0000"/>
                </a:solidFill>
              </a:rPr>
              <a:t>Require less coding</a:t>
            </a:r>
            <a:r>
              <a:rPr lang="en" sz="1100"/>
              <a:t>: It allows custom tags that reduces the code and makes coding flexible.</a:t>
            </a:r>
            <a:endParaRPr sz="1100"/>
          </a:p>
          <a:p>
            <a:pPr indent="-266700" lvl="0" marL="254000" rtl="0" algn="l">
              <a:spcBef>
                <a:spcPts val="800"/>
              </a:spcBef>
              <a:spcAft>
                <a:spcPts val="0"/>
              </a:spcAft>
              <a:buSzPts val="1400"/>
              <a:buChar char="●"/>
            </a:pPr>
            <a:r>
              <a:rPr lang="en" sz="1100">
                <a:solidFill>
                  <a:srgbClr val="FF0000"/>
                </a:solidFill>
              </a:rPr>
              <a:t>Fast development</a:t>
            </a:r>
            <a:r>
              <a:rPr lang="en" sz="1100"/>
              <a:t>: There is no requirement to recompile and redeploy the project while modifying a JSP page.</a:t>
            </a:r>
            <a:endParaRPr sz="1100"/>
          </a:p>
          <a:p>
            <a:pPr indent="-266700" lvl="0" marL="254000" rtl="0" algn="l">
              <a:spcBef>
                <a:spcPts val="800"/>
              </a:spcBef>
              <a:spcAft>
                <a:spcPts val="0"/>
              </a:spcAft>
              <a:buSzPts val="1400"/>
              <a:buChar char="●"/>
            </a:pPr>
            <a:r>
              <a:rPr lang="en" sz="1100">
                <a:solidFill>
                  <a:srgbClr val="FF0000"/>
                </a:solidFill>
              </a:rPr>
              <a:t>Easy integration</a:t>
            </a:r>
            <a:r>
              <a:rPr lang="en" sz="1100"/>
              <a:t>: Supports Java API's which can be easily integrated with the HTML code.</a:t>
            </a:r>
            <a:endParaRPr sz="1100"/>
          </a:p>
          <a:p>
            <a:pPr indent="-266700" lvl="0" marL="254000" rtl="0" algn="l">
              <a:spcBef>
                <a:spcPts val="800"/>
              </a:spcBef>
              <a:spcAft>
                <a:spcPts val="0"/>
              </a:spcAft>
              <a:buSzPts val="1400"/>
              <a:buChar char="●"/>
            </a:pPr>
            <a:r>
              <a:rPr lang="en" sz="1100">
                <a:solidFill>
                  <a:srgbClr val="FF0000"/>
                </a:solidFill>
              </a:rPr>
              <a:t>Easy modification</a:t>
            </a:r>
            <a:r>
              <a:rPr lang="en" sz="1100"/>
              <a:t>: Changes can be done through the business logic page rather than changing every page that makes modification easy.</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19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000"/>
              <a:t>Disadvantages of JSP</a:t>
            </a:r>
            <a:endParaRPr sz="3000"/>
          </a:p>
        </p:txBody>
      </p:sp>
      <p:sp>
        <p:nvSpPr>
          <p:cNvPr id="198" name="Google Shape;198;p35"/>
          <p:cNvSpPr txBox="1"/>
          <p:nvPr>
            <p:ph idx="1" type="body"/>
          </p:nvPr>
        </p:nvSpPr>
        <p:spPr>
          <a:xfrm>
            <a:off x="311700" y="1266325"/>
            <a:ext cx="8520600" cy="3302700"/>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Char char="●"/>
            </a:pPr>
            <a:r>
              <a:rPr lang="en" sz="1100">
                <a:solidFill>
                  <a:srgbClr val="FF0000"/>
                </a:solidFill>
              </a:rPr>
              <a:t>Hard to debug</a:t>
            </a:r>
            <a:r>
              <a:rPr lang="en" sz="1100"/>
              <a:t>: Because JSP pages initially translate into Servlets before compilation, debugging or tracing errors is difficult.</a:t>
            </a:r>
            <a:endParaRPr sz="1100"/>
          </a:p>
          <a:p>
            <a:pPr indent="-254000" lvl="0" marL="254000" rtl="0" algn="l">
              <a:spcBef>
                <a:spcPts val="800"/>
              </a:spcBef>
              <a:spcAft>
                <a:spcPts val="0"/>
              </a:spcAft>
              <a:buSzPts val="1400"/>
              <a:buChar char="●"/>
            </a:pPr>
            <a:r>
              <a:rPr lang="en" sz="1100">
                <a:solidFill>
                  <a:srgbClr val="FF0000"/>
                </a:solidFill>
              </a:rPr>
              <a:t>Time-consuming</a:t>
            </a:r>
            <a:r>
              <a:rPr lang="en" sz="1100"/>
              <a:t>: Because JSP pages are compiled on the server, they take more disc space and time to store JSP pages.</a:t>
            </a:r>
            <a:endParaRPr sz="1100"/>
          </a:p>
          <a:p>
            <a:pPr indent="-254000" lvl="0" marL="254000" rtl="0" algn="l">
              <a:spcBef>
                <a:spcPts val="800"/>
              </a:spcBef>
              <a:spcAft>
                <a:spcPts val="0"/>
              </a:spcAft>
              <a:buSzPts val="1400"/>
              <a:buChar char="●"/>
            </a:pPr>
            <a:r>
              <a:rPr lang="en" sz="1100">
                <a:solidFill>
                  <a:srgbClr val="FF0000"/>
                </a:solidFill>
              </a:rPr>
              <a:t>Fewer features</a:t>
            </a:r>
            <a:r>
              <a:rPr lang="en" sz="1100"/>
              <a:t>: Since JSP output is HTML, it is not abundant in features</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1792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000"/>
              <a:t>Difference between Servlets and JSP</a:t>
            </a:r>
            <a:endParaRPr sz="3000"/>
          </a:p>
        </p:txBody>
      </p:sp>
      <p:graphicFrame>
        <p:nvGraphicFramePr>
          <p:cNvPr id="204" name="Google Shape;204;p36"/>
          <p:cNvGraphicFramePr/>
          <p:nvPr/>
        </p:nvGraphicFramePr>
        <p:xfrm>
          <a:off x="443576" y="972471"/>
          <a:ext cx="3000000" cy="3000000"/>
        </p:xfrm>
        <a:graphic>
          <a:graphicData uri="http://schemas.openxmlformats.org/drawingml/2006/table">
            <a:tbl>
              <a:tblPr>
                <a:noFill/>
                <a:tableStyleId>{A537A95F-E8FD-496E-991E-07182D43D38F}</a:tableStyleId>
              </a:tblPr>
              <a:tblGrid>
                <a:gridCol w="3885000"/>
                <a:gridCol w="3885000"/>
              </a:tblGrid>
              <a:tr h="167500">
                <a:tc>
                  <a:txBody>
                    <a:bodyPr/>
                    <a:lstStyle/>
                    <a:p>
                      <a:pPr indent="0" lvl="0" marL="0" marR="0" rtl="0" algn="ctr">
                        <a:spcBef>
                          <a:spcPts val="0"/>
                        </a:spcBef>
                        <a:spcAft>
                          <a:spcPts val="0"/>
                        </a:spcAft>
                        <a:buNone/>
                      </a:pPr>
                      <a:r>
                        <a:rPr lang="en" sz="1400" u="none" cap="none" strike="noStrike">
                          <a:solidFill>
                            <a:schemeClr val="dk2"/>
                          </a:solidFill>
                          <a:latin typeface="Open Sans"/>
                          <a:ea typeface="Open Sans"/>
                          <a:cs typeface="Open Sans"/>
                          <a:sym typeface="Open Sans"/>
                        </a:rPr>
                        <a:t>Servlet</a:t>
                      </a:r>
                      <a:endParaRPr sz="1100">
                        <a:solidFill>
                          <a:schemeClr val="dk2"/>
                        </a:solidFill>
                        <a:latin typeface="Open Sans"/>
                        <a:ea typeface="Open Sans"/>
                        <a:cs typeface="Open Sans"/>
                        <a:sym typeface="Open Sans"/>
                      </a:endParaRPr>
                    </a:p>
                  </a:txBody>
                  <a:tcPr marT="29625" marB="29625" marR="11850" marL="11850"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 sz="1400" u="none" cap="none" strike="noStrike">
                          <a:solidFill>
                            <a:schemeClr val="dk2"/>
                          </a:solidFill>
                          <a:latin typeface="Open Sans"/>
                          <a:ea typeface="Open Sans"/>
                          <a:cs typeface="Open Sans"/>
                          <a:sym typeface="Open Sans"/>
                        </a:rPr>
                        <a:t>JSP</a:t>
                      </a:r>
                      <a:endParaRPr sz="1100">
                        <a:solidFill>
                          <a:schemeClr val="dk2"/>
                        </a:solidFill>
                        <a:latin typeface="Open Sans"/>
                        <a:ea typeface="Open Sans"/>
                        <a:cs typeface="Open Sans"/>
                        <a:sym typeface="Open Sans"/>
                      </a:endParaRPr>
                    </a:p>
                  </a:txBody>
                  <a:tcPr marT="29625" marB="29625"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r>
              <a:tr h="278775">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Servlet is a java code.</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JSP is a HTML-based compilation code.</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r>
              <a:tr h="500175">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Writing code for servlet is harder than JSP as it is HTML in java.</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JSP is easy to code as it is java in HTML.</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r>
              <a:tr h="389475">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Servlet plays a controller role in the ,MVC approach.</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JSP is the view in the MVC approach for showing output.</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r>
              <a:tr h="832275">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Servlet is faster than JSP.</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JSP is slower than Servlet because the first step in the JSP lifecycle is the translation of JSP to java code and then compile.</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r>
              <a:tr h="389475">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Servlet can accept all protocol requests.</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JSP only accepts HTTP requests.</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r>
              <a:tr h="389475">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In Servlet, we can override the service() method.</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In JSP, we cannot override its service() method.</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r>
              <a:tr h="610875">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In Servlet by default session management is not enabled, user have to enable it explicitly.</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 sz="1200" u="none" cap="none" strike="noStrike">
                          <a:solidFill>
                            <a:schemeClr val="dk2"/>
                          </a:solidFill>
                          <a:latin typeface="Open Sans"/>
                          <a:ea typeface="Open Sans"/>
                          <a:cs typeface="Open Sans"/>
                          <a:sym typeface="Open Sans"/>
                        </a:rPr>
                        <a:t>In JSP session management is automatically enabled.</a:t>
                      </a:r>
                      <a:endParaRPr sz="1100">
                        <a:solidFill>
                          <a:schemeClr val="dk2"/>
                        </a:solidFill>
                        <a:latin typeface="Open Sans"/>
                        <a:ea typeface="Open Sans"/>
                        <a:cs typeface="Open Sans"/>
                        <a:sym typeface="Open Sans"/>
                      </a:endParaRPr>
                    </a:p>
                  </a:txBody>
                  <a:tcPr marT="41500" marB="41500" marR="29625" marL="296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436475" y="1517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000"/>
              <a:t>Difference between Servlets and JSP (contd...)</a:t>
            </a:r>
            <a:endParaRPr sz="3000"/>
          </a:p>
        </p:txBody>
      </p:sp>
      <p:graphicFrame>
        <p:nvGraphicFramePr>
          <p:cNvPr id="210" name="Google Shape;210;p37"/>
          <p:cNvGraphicFramePr/>
          <p:nvPr/>
        </p:nvGraphicFramePr>
        <p:xfrm>
          <a:off x="465101" y="768200"/>
          <a:ext cx="3000000" cy="3000000"/>
        </p:xfrm>
        <a:graphic>
          <a:graphicData uri="http://schemas.openxmlformats.org/drawingml/2006/table">
            <a:tbl>
              <a:tblPr>
                <a:noFill/>
                <a:tableStyleId>{A537A95F-E8FD-496E-991E-07182D43D38F}</a:tableStyleId>
              </a:tblPr>
              <a:tblGrid>
                <a:gridCol w="3949350"/>
                <a:gridCol w="3949350"/>
              </a:tblGrid>
              <a:tr h="777050">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In Servlet we have to implement everything like business logic and presentation logic in just one servlet file.</a:t>
                      </a:r>
                      <a:endParaRPr sz="1100">
                        <a:solidFill>
                          <a:schemeClr val="dk2"/>
                        </a:solidFill>
                        <a:latin typeface="Open Sans"/>
                        <a:ea typeface="Open Sans"/>
                        <a:cs typeface="Open Sans"/>
                        <a:sym typeface="Open Sans"/>
                      </a:endParaRPr>
                    </a:p>
                  </a:txBody>
                  <a:tcPr marT="41500" marB="41500" marR="29625" marL="29625" anchor="ctr"/>
                </a:tc>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In JSP business logic is separated from presentation logic by using JavaBeansclient-side.</a:t>
                      </a:r>
                      <a:endParaRPr sz="1100">
                        <a:solidFill>
                          <a:schemeClr val="dk2"/>
                        </a:solidFill>
                        <a:latin typeface="Open Sans"/>
                        <a:ea typeface="Open Sans"/>
                        <a:cs typeface="Open Sans"/>
                        <a:sym typeface="Open Sans"/>
                      </a:endParaRPr>
                    </a:p>
                  </a:txBody>
                  <a:tcPr marT="41500" marB="41500" marR="29625" marL="29625" anchor="ctr"/>
                </a:tc>
              </a:tr>
              <a:tr h="777050">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Modification in Servlet is a time-consuming compiling task because it includes reloading, recompiling, JavaBeans and restarting the server.</a:t>
                      </a:r>
                      <a:endParaRPr sz="1100">
                        <a:solidFill>
                          <a:schemeClr val="dk2"/>
                        </a:solidFill>
                        <a:latin typeface="Open Sans"/>
                        <a:ea typeface="Open Sans"/>
                        <a:cs typeface="Open Sans"/>
                        <a:sym typeface="Open Sans"/>
                      </a:endParaRPr>
                    </a:p>
                  </a:txBody>
                  <a:tcPr marT="41500" marB="41500" marR="29625" marL="29625" anchor="ctr"/>
                </a:tc>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JSP modification is fast, just need to click the refresh button.</a:t>
                      </a:r>
                      <a:endParaRPr sz="1100">
                        <a:solidFill>
                          <a:schemeClr val="dk2"/>
                        </a:solidFill>
                        <a:latin typeface="Open Sans"/>
                        <a:ea typeface="Open Sans"/>
                        <a:cs typeface="Open Sans"/>
                        <a:sym typeface="Open Sans"/>
                      </a:endParaRPr>
                    </a:p>
                  </a:txBody>
                  <a:tcPr marT="41500" marB="41500" marR="29625" marL="29625" anchor="ctr"/>
                </a:tc>
              </a:tr>
              <a:tr h="286375">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It does not have inbuilt implicit objects.</a:t>
                      </a:r>
                      <a:endParaRPr sz="1100">
                        <a:solidFill>
                          <a:schemeClr val="dk2"/>
                        </a:solidFill>
                        <a:latin typeface="Open Sans"/>
                        <a:ea typeface="Open Sans"/>
                        <a:cs typeface="Open Sans"/>
                        <a:sym typeface="Open Sans"/>
                      </a:endParaRPr>
                    </a:p>
                  </a:txBody>
                  <a:tcPr marT="41500" marB="41500" marR="29625" marL="29625" anchor="ctr"/>
                </a:tc>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In JSP there are inbuilt implicit objects.</a:t>
                      </a:r>
                      <a:endParaRPr sz="1100">
                        <a:solidFill>
                          <a:schemeClr val="dk2"/>
                        </a:solidFill>
                        <a:latin typeface="Open Sans"/>
                        <a:ea typeface="Open Sans"/>
                        <a:cs typeface="Open Sans"/>
                        <a:sym typeface="Open Sans"/>
                      </a:endParaRPr>
                    </a:p>
                  </a:txBody>
                  <a:tcPr marT="41500" marB="41500" marR="29625" marL="29625" anchor="ctr"/>
                </a:tc>
              </a:tr>
              <a:tr h="515350">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There is no method for running JavaScript on the client side in Servlet.</a:t>
                      </a:r>
                      <a:endParaRPr sz="1100">
                        <a:solidFill>
                          <a:schemeClr val="dk2"/>
                        </a:solidFill>
                        <a:latin typeface="Open Sans"/>
                        <a:ea typeface="Open Sans"/>
                        <a:cs typeface="Open Sans"/>
                        <a:sym typeface="Open Sans"/>
                      </a:endParaRPr>
                    </a:p>
                  </a:txBody>
                  <a:tcPr marT="41500" marB="41500" marR="29625" marL="29625" anchor="ctr"/>
                </a:tc>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While running the JavaScript at the client side in JSP, client-side validation is used.</a:t>
                      </a:r>
                      <a:endParaRPr sz="1100">
                        <a:solidFill>
                          <a:schemeClr val="dk2"/>
                        </a:solidFill>
                        <a:latin typeface="Open Sans"/>
                        <a:ea typeface="Open Sans"/>
                        <a:cs typeface="Open Sans"/>
                        <a:sym typeface="Open Sans"/>
                      </a:endParaRPr>
                    </a:p>
                  </a:txBody>
                  <a:tcPr marT="41500" marB="41500" marR="29625" marL="29625" anchor="ctr"/>
                </a:tc>
              </a:tr>
              <a:tr h="515350">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Packages are to be imported on the top of the program.</a:t>
                      </a:r>
                      <a:endParaRPr sz="1100">
                        <a:solidFill>
                          <a:schemeClr val="dk2"/>
                        </a:solidFill>
                        <a:latin typeface="Open Sans"/>
                        <a:ea typeface="Open Sans"/>
                        <a:cs typeface="Open Sans"/>
                        <a:sym typeface="Open Sans"/>
                      </a:endParaRPr>
                    </a:p>
                  </a:txBody>
                  <a:tcPr marT="41500" marB="41500" marR="29625" marL="29625" anchor="ctr"/>
                </a:tc>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Packages can be imported into the JSP program (i.e, bottom , middleclient-side, or top )</a:t>
                      </a:r>
                      <a:endParaRPr sz="1100">
                        <a:solidFill>
                          <a:schemeClr val="dk2"/>
                        </a:solidFill>
                        <a:latin typeface="Open Sans"/>
                        <a:ea typeface="Open Sans"/>
                        <a:cs typeface="Open Sans"/>
                        <a:sym typeface="Open Sans"/>
                      </a:endParaRPr>
                    </a:p>
                  </a:txBody>
                  <a:tcPr marT="41500" marB="41500" marR="29625" marL="29625" anchor="ctr"/>
                </a:tc>
              </a:tr>
              <a:tr h="515350">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It can handle extensive data processing.</a:t>
                      </a:r>
                      <a:endParaRPr sz="1100">
                        <a:solidFill>
                          <a:schemeClr val="dk2"/>
                        </a:solidFill>
                        <a:latin typeface="Open Sans"/>
                        <a:ea typeface="Open Sans"/>
                        <a:cs typeface="Open Sans"/>
                        <a:sym typeface="Open Sans"/>
                      </a:endParaRPr>
                    </a:p>
                  </a:txBody>
                  <a:tcPr marT="41500" marB="41500" marR="29625" marL="29625" anchor="ctr"/>
                </a:tc>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It cannot handle extensive data processing very efficiently.</a:t>
                      </a:r>
                      <a:endParaRPr sz="1100">
                        <a:solidFill>
                          <a:schemeClr val="dk2"/>
                        </a:solidFill>
                        <a:latin typeface="Open Sans"/>
                        <a:ea typeface="Open Sans"/>
                        <a:cs typeface="Open Sans"/>
                        <a:sym typeface="Open Sans"/>
                      </a:endParaRPr>
                    </a:p>
                  </a:txBody>
                  <a:tcPr marT="41500" marB="41500" marR="29625" marL="29625" anchor="ctr"/>
                </a:tc>
              </a:tr>
              <a:tr h="253650">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The facility of writing custom tags is not present. </a:t>
                      </a:r>
                      <a:endParaRPr sz="1100">
                        <a:solidFill>
                          <a:schemeClr val="dk2"/>
                        </a:solidFill>
                        <a:latin typeface="Open Sans"/>
                        <a:ea typeface="Open Sans"/>
                        <a:cs typeface="Open Sans"/>
                        <a:sym typeface="Open Sans"/>
                      </a:endParaRPr>
                    </a:p>
                  </a:txBody>
                  <a:tcPr marT="41500" marB="41500" marR="29625" marL="29625" anchor="ctr"/>
                </a:tc>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The facility of writing custom tags is present. </a:t>
                      </a:r>
                      <a:endParaRPr sz="1100">
                        <a:solidFill>
                          <a:schemeClr val="dk2"/>
                        </a:solidFill>
                        <a:latin typeface="Open Sans"/>
                        <a:ea typeface="Open Sans"/>
                        <a:cs typeface="Open Sans"/>
                        <a:sym typeface="Open Sans"/>
                      </a:endParaRPr>
                    </a:p>
                  </a:txBody>
                  <a:tcPr marT="41500" marB="41500" marR="29625" marL="29625" anchor="ctr"/>
                </a:tc>
              </a:tr>
              <a:tr h="311300">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Servlets are hosted and executed on Web Servers.</a:t>
                      </a:r>
                      <a:endParaRPr sz="1100">
                        <a:solidFill>
                          <a:schemeClr val="dk2"/>
                        </a:solidFill>
                        <a:latin typeface="Open Sans"/>
                        <a:ea typeface="Open Sans"/>
                        <a:cs typeface="Open Sans"/>
                        <a:sym typeface="Open Sans"/>
                      </a:endParaRPr>
                    </a:p>
                  </a:txBody>
                  <a:tcPr marT="41500" marB="41500" marR="29625" marL="29625" anchor="ctr"/>
                </a:tc>
                <a:tc>
                  <a:txBody>
                    <a:bodyPr/>
                    <a:lstStyle/>
                    <a:p>
                      <a:pPr indent="0" lvl="0" marL="0" marR="0" rtl="0" algn="l">
                        <a:lnSpc>
                          <a:spcPct val="115000"/>
                        </a:lnSpc>
                        <a:spcBef>
                          <a:spcPts val="0"/>
                        </a:spcBef>
                        <a:spcAft>
                          <a:spcPts val="0"/>
                        </a:spcAft>
                        <a:buNone/>
                      </a:pPr>
                      <a:r>
                        <a:rPr lang="en" sz="1200" u="none" cap="none" strike="noStrike">
                          <a:solidFill>
                            <a:schemeClr val="dk2"/>
                          </a:solidFill>
                          <a:latin typeface="Open Sans"/>
                          <a:ea typeface="Open Sans"/>
                          <a:cs typeface="Open Sans"/>
                          <a:sym typeface="Open Sans"/>
                        </a:rPr>
                        <a:t>Before the execution, JSP is compiled in Java Servlets and then it has a similar lifecycle as Servlets.</a:t>
                      </a:r>
                      <a:endParaRPr sz="1100">
                        <a:solidFill>
                          <a:schemeClr val="dk2"/>
                        </a:solidFill>
                        <a:latin typeface="Open Sans"/>
                        <a:ea typeface="Open Sans"/>
                        <a:cs typeface="Open Sans"/>
                        <a:sym typeface="Open Sans"/>
                      </a:endParaRPr>
                    </a:p>
                  </a:txBody>
                  <a:tcPr marT="41500" marB="41500" marR="29625" marL="2962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	</a:t>
            </a:r>
            <a:endParaRPr/>
          </a:p>
        </p:txBody>
      </p:sp>
      <p:sp>
        <p:nvSpPr>
          <p:cNvPr id="90" name="Google Shape;90;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Overview of Web Application</a:t>
            </a:r>
            <a:endParaRPr/>
          </a:p>
          <a:p>
            <a:pPr indent="-342900" lvl="0" marL="457200" rtl="0" algn="l">
              <a:spcBef>
                <a:spcPts val="0"/>
              </a:spcBef>
              <a:spcAft>
                <a:spcPts val="0"/>
              </a:spcAft>
              <a:buSzPts val="1800"/>
              <a:buChar char="-"/>
            </a:pPr>
            <a:r>
              <a:rPr lang="en"/>
              <a:t>HTTP Methods and Responses</a:t>
            </a:r>
            <a:endParaRPr/>
          </a:p>
          <a:p>
            <a:pPr indent="-342900" lvl="0" marL="457200" rtl="0" algn="l">
              <a:spcBef>
                <a:spcPts val="0"/>
              </a:spcBef>
              <a:spcAft>
                <a:spcPts val="0"/>
              </a:spcAft>
              <a:buClr>
                <a:schemeClr val="accent1"/>
              </a:buClr>
              <a:buSzPts val="1800"/>
              <a:buChar char="-"/>
            </a:pPr>
            <a:r>
              <a:rPr lang="en">
                <a:solidFill>
                  <a:schemeClr val="accent1"/>
                </a:solidFill>
              </a:rPr>
              <a:t>Lifecycle of Web Servlets</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Writing Servlet programs with Servlet APIs</a:t>
            </a:r>
            <a:endParaRPr>
              <a:solidFill>
                <a:schemeClr val="accent1"/>
              </a:solidFill>
            </a:endParaRPr>
          </a:p>
          <a:p>
            <a:pPr indent="-342900" lvl="0" marL="457200" rtl="0" algn="l">
              <a:spcBef>
                <a:spcPts val="0"/>
              </a:spcBef>
              <a:spcAft>
                <a:spcPts val="0"/>
              </a:spcAft>
              <a:buSzPts val="1800"/>
              <a:buChar char="-"/>
            </a:pPr>
            <a:r>
              <a:rPr lang="en"/>
              <a:t>Reading and Processing Forms</a:t>
            </a:r>
            <a:endParaRPr/>
          </a:p>
          <a:p>
            <a:pPr indent="-342900" lvl="0" marL="457200" rtl="0" algn="l">
              <a:spcBef>
                <a:spcPts val="0"/>
              </a:spcBef>
              <a:spcAft>
                <a:spcPts val="0"/>
              </a:spcAft>
              <a:buSzPts val="1800"/>
              <a:buChar char="-"/>
            </a:pPr>
            <a:r>
              <a:rPr lang="en"/>
              <a:t>Handling GET/POST Requests</a:t>
            </a:r>
            <a:endParaRPr/>
          </a:p>
          <a:p>
            <a:pPr indent="-342900" lvl="0" marL="457200" rtl="0" algn="l">
              <a:spcBef>
                <a:spcPts val="0"/>
              </a:spcBef>
              <a:spcAft>
                <a:spcPts val="0"/>
              </a:spcAft>
              <a:buSzPts val="1800"/>
              <a:buChar char="-"/>
            </a:pPr>
            <a:r>
              <a:rPr lang="en"/>
              <a:t>Database connectivity through servlets</a:t>
            </a:r>
            <a:endParaRPr/>
          </a:p>
          <a:p>
            <a:pPr indent="-342900" lvl="0" marL="457200" rtl="0" algn="l">
              <a:spcBef>
                <a:spcPts val="0"/>
              </a:spcBef>
              <a:spcAft>
                <a:spcPts val="0"/>
              </a:spcAft>
              <a:buSzPts val="1800"/>
              <a:buChar char="-"/>
            </a:pPr>
            <a:r>
              <a:rPr lang="en"/>
              <a:t>Cookies and Sessions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3600"/>
              <a:buFont typeface="Trebuchet MS"/>
              <a:buNone/>
            </a:pPr>
            <a:r>
              <a:rPr lang="en"/>
              <a:t>Servlet</a:t>
            </a:r>
            <a:endParaRPr sz="1100"/>
          </a:p>
        </p:txBody>
      </p:sp>
      <p:sp>
        <p:nvSpPr>
          <p:cNvPr id="96" name="Google Shape;96;p18"/>
          <p:cNvSpPr txBox="1"/>
          <p:nvPr>
            <p:ph idx="1" type="body"/>
          </p:nvPr>
        </p:nvSpPr>
        <p:spPr>
          <a:xfrm>
            <a:off x="311700" y="1266325"/>
            <a:ext cx="8520600" cy="3302700"/>
          </a:xfrm>
          <a:prstGeom prst="rect">
            <a:avLst/>
          </a:prstGeom>
          <a:noFill/>
          <a:ln>
            <a:noFill/>
          </a:ln>
        </p:spPr>
        <p:txBody>
          <a:bodyPr anchorCtr="0" anchor="t" bIns="34275" lIns="68575" spcFirstLastPara="1" rIns="68575" wrap="square" tIns="34275">
            <a:normAutofit/>
          </a:bodyPr>
          <a:lstStyle/>
          <a:p>
            <a:pPr indent="-273050" lvl="0" marL="254000" rtl="0" algn="l">
              <a:lnSpc>
                <a:spcPct val="160000"/>
              </a:lnSpc>
              <a:spcBef>
                <a:spcPts val="0"/>
              </a:spcBef>
              <a:spcAft>
                <a:spcPts val="0"/>
              </a:spcAft>
              <a:buSzPts val="1700"/>
              <a:buChar char="●"/>
            </a:pPr>
            <a:r>
              <a:rPr lang="en" sz="1400"/>
              <a:t>What is Servlet</a:t>
            </a:r>
            <a:endParaRPr sz="1400"/>
          </a:p>
          <a:p>
            <a:pPr indent="-273050" lvl="0" marL="254000" rtl="0" algn="l">
              <a:lnSpc>
                <a:spcPct val="160000"/>
              </a:lnSpc>
              <a:spcBef>
                <a:spcPts val="800"/>
              </a:spcBef>
              <a:spcAft>
                <a:spcPts val="0"/>
              </a:spcAft>
              <a:buSzPts val="1700"/>
              <a:buChar char="●"/>
            </a:pPr>
            <a:r>
              <a:rPr lang="en" sz="1400"/>
              <a:t>Features of Servlet</a:t>
            </a:r>
            <a:endParaRPr sz="1400"/>
          </a:p>
          <a:p>
            <a:pPr indent="-273050" lvl="0" marL="254000" rtl="0" algn="l">
              <a:lnSpc>
                <a:spcPct val="160000"/>
              </a:lnSpc>
              <a:spcBef>
                <a:spcPts val="800"/>
              </a:spcBef>
              <a:spcAft>
                <a:spcPts val="0"/>
              </a:spcAft>
              <a:buSzPts val="1700"/>
              <a:buChar char="●"/>
            </a:pPr>
            <a:r>
              <a:rPr lang="en" sz="1400"/>
              <a:t>Advantages of Servlet</a:t>
            </a:r>
            <a:endParaRPr sz="1400"/>
          </a:p>
          <a:p>
            <a:pPr indent="-273050" lvl="0" marL="254000" rtl="0" algn="l">
              <a:lnSpc>
                <a:spcPct val="160000"/>
              </a:lnSpc>
              <a:spcBef>
                <a:spcPts val="800"/>
              </a:spcBef>
              <a:spcAft>
                <a:spcPts val="0"/>
              </a:spcAft>
              <a:buSzPts val="1700"/>
              <a:buChar char="●"/>
            </a:pPr>
            <a:r>
              <a:rPr lang="en" sz="1400"/>
              <a:t>What is JSP</a:t>
            </a:r>
            <a:endParaRPr sz="1400"/>
          </a:p>
          <a:p>
            <a:pPr indent="-273050" lvl="0" marL="254000" rtl="0" algn="l">
              <a:lnSpc>
                <a:spcPct val="160000"/>
              </a:lnSpc>
              <a:spcBef>
                <a:spcPts val="800"/>
              </a:spcBef>
              <a:spcAft>
                <a:spcPts val="0"/>
              </a:spcAft>
              <a:buSzPts val="1700"/>
              <a:buChar char="●"/>
            </a:pPr>
            <a:r>
              <a:rPr lang="en" sz="1400"/>
              <a:t>Advantages of JSP</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200"/>
              <a:t>What is Servlet</a:t>
            </a:r>
            <a:endParaRPr sz="3200"/>
          </a:p>
        </p:txBody>
      </p:sp>
      <p:sp>
        <p:nvSpPr>
          <p:cNvPr id="102" name="Google Shape;102;p19"/>
          <p:cNvSpPr txBox="1"/>
          <p:nvPr>
            <p:ph idx="1" type="body"/>
          </p:nvPr>
        </p:nvSpPr>
        <p:spPr>
          <a:xfrm>
            <a:off x="311700" y="1266325"/>
            <a:ext cx="8520600" cy="3302700"/>
          </a:xfrm>
          <a:prstGeom prst="rect">
            <a:avLst/>
          </a:prstGeom>
          <a:noFill/>
          <a:ln>
            <a:noFill/>
          </a:ln>
        </p:spPr>
        <p:txBody>
          <a:bodyPr anchorCtr="0" anchor="t" bIns="34275" lIns="68575" spcFirstLastPara="1" rIns="68575" wrap="square" tIns="34275">
            <a:normAutofit/>
          </a:bodyPr>
          <a:lstStyle/>
          <a:p>
            <a:pPr indent="-336550" lvl="0" marL="457200" rtl="0" algn="l">
              <a:spcBef>
                <a:spcPts val="0"/>
              </a:spcBef>
              <a:spcAft>
                <a:spcPts val="0"/>
              </a:spcAft>
              <a:buSzPts val="1700"/>
              <a:buChar char="●"/>
            </a:pPr>
            <a:r>
              <a:rPr lang="en" sz="1700">
                <a:solidFill>
                  <a:schemeClr val="accent1"/>
                </a:solidFill>
              </a:rPr>
              <a:t>Servlet</a:t>
            </a:r>
            <a:r>
              <a:rPr lang="en" sz="1700">
                <a:solidFill>
                  <a:schemeClr val="accent1"/>
                </a:solidFill>
              </a:rPr>
              <a:t> stands for server component</a:t>
            </a:r>
            <a:r>
              <a:rPr lang="en" sz="1700"/>
              <a:t>, and it is a Java class program that runs on servers and extends servers' capabilities.</a:t>
            </a:r>
            <a:endParaRPr sz="1700"/>
          </a:p>
          <a:p>
            <a:pPr indent="-336550" lvl="0" marL="457200" rtl="0" algn="l">
              <a:spcBef>
                <a:spcPts val="0"/>
              </a:spcBef>
              <a:spcAft>
                <a:spcPts val="0"/>
              </a:spcAft>
              <a:buSzPts val="1700"/>
              <a:buChar char="●"/>
            </a:pPr>
            <a:r>
              <a:rPr lang="en" sz="1700"/>
              <a:t>It is a </a:t>
            </a:r>
            <a:r>
              <a:rPr lang="en" sz="1700">
                <a:solidFill>
                  <a:schemeClr val="accent1"/>
                </a:solidFill>
              </a:rPr>
              <a:t>web component deployed on the server</a:t>
            </a:r>
            <a:r>
              <a:rPr lang="en" sz="1700">
                <a:solidFill>
                  <a:srgbClr val="FF0000"/>
                </a:solidFill>
              </a:rPr>
              <a:t> </a:t>
            </a:r>
            <a:r>
              <a:rPr lang="en" sz="1700"/>
              <a:t>to create dynamic web pages. It is called a web component because it operates within a Java Enterprise Edition environment to extend the capabilities of a web server.</a:t>
            </a:r>
            <a:endParaRPr sz="1700"/>
          </a:p>
          <a:p>
            <a:pPr indent="-336550" lvl="0" marL="457200" rtl="0" algn="l">
              <a:spcBef>
                <a:spcPts val="0"/>
              </a:spcBef>
              <a:spcAft>
                <a:spcPts val="0"/>
              </a:spcAft>
              <a:buSzPts val="1700"/>
              <a:buChar char="●"/>
            </a:pPr>
            <a:r>
              <a:rPr lang="en" sz="1700"/>
              <a:t>Servlet </a:t>
            </a:r>
            <a:r>
              <a:rPr lang="en" sz="1700">
                <a:solidFill>
                  <a:schemeClr val="accent1"/>
                </a:solidFill>
              </a:rPr>
              <a:t>can take any kind of request and process</a:t>
            </a:r>
            <a:r>
              <a:rPr lang="en" sz="1700">
                <a:solidFill>
                  <a:srgbClr val="FF0000"/>
                </a:solidFill>
              </a:rPr>
              <a:t> </a:t>
            </a:r>
            <a:r>
              <a:rPr lang="en" sz="1700"/>
              <a:t>to respond in the form of an HTML page.</a:t>
            </a:r>
            <a:endParaRPr sz="1700"/>
          </a:p>
          <a:p>
            <a:pPr indent="-342900" lvl="0" marL="457200" rtl="0" algn="l">
              <a:spcBef>
                <a:spcPts val="0"/>
              </a:spcBef>
              <a:spcAft>
                <a:spcPts val="0"/>
              </a:spcAft>
              <a:buSzPts val="1800"/>
              <a:buChar char="●"/>
            </a:pPr>
            <a:r>
              <a:rPr lang="en"/>
              <a:t>They follow the </a:t>
            </a:r>
            <a:r>
              <a:rPr lang="en">
                <a:solidFill>
                  <a:schemeClr val="accent1"/>
                </a:solidFill>
              </a:rPr>
              <a:t>Java Servlet API specification</a:t>
            </a:r>
            <a:r>
              <a:rPr lang="en"/>
              <a:t> and are a key part of </a:t>
            </a:r>
            <a:r>
              <a:rPr lang="en">
                <a:solidFill>
                  <a:schemeClr val="accent1"/>
                </a:solidFill>
              </a:rPr>
              <a:t>Java EE(Enterprise Edition).</a:t>
            </a:r>
            <a:endParaRPr sz="11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Servlet Contd…</a:t>
            </a:r>
            <a:endParaRPr/>
          </a:p>
        </p:txBody>
      </p:sp>
      <p:pic>
        <p:nvPicPr>
          <p:cNvPr id="108" name="Google Shape;108;p20"/>
          <p:cNvPicPr preferRelativeResize="0"/>
          <p:nvPr/>
        </p:nvPicPr>
        <p:blipFill>
          <a:blip r:embed="rId3">
            <a:alphaModFix/>
          </a:blip>
          <a:stretch>
            <a:fillRect/>
          </a:stretch>
        </p:blipFill>
        <p:spPr>
          <a:xfrm>
            <a:off x="2474125" y="988850"/>
            <a:ext cx="4705350" cy="385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7074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500"/>
              <a:t>Features of Servlet</a:t>
            </a:r>
            <a:endParaRPr sz="3500"/>
          </a:p>
        </p:txBody>
      </p:sp>
      <p:sp>
        <p:nvSpPr>
          <p:cNvPr id="114" name="Google Shape;114;p21"/>
          <p:cNvSpPr txBox="1"/>
          <p:nvPr>
            <p:ph idx="1" type="body"/>
          </p:nvPr>
        </p:nvSpPr>
        <p:spPr>
          <a:xfrm>
            <a:off x="311700" y="1266325"/>
            <a:ext cx="8520600" cy="3302700"/>
          </a:xfrm>
          <a:prstGeom prst="rect">
            <a:avLst/>
          </a:prstGeom>
          <a:noFill/>
          <a:ln>
            <a:noFill/>
          </a:ln>
        </p:spPr>
        <p:txBody>
          <a:bodyPr anchorCtr="0" anchor="t" bIns="34275" lIns="68575" spcFirstLastPara="1" rIns="68575" wrap="square" tIns="34275">
            <a:normAutofit/>
          </a:bodyPr>
          <a:lstStyle/>
          <a:p>
            <a:pPr indent="-285750" lvl="0" marL="254000" rtl="0" algn="l">
              <a:spcBef>
                <a:spcPts val="0"/>
              </a:spcBef>
              <a:spcAft>
                <a:spcPts val="0"/>
              </a:spcAft>
              <a:buSzPts val="1900"/>
              <a:buChar char="●"/>
            </a:pPr>
            <a:r>
              <a:rPr lang="en" sz="1600"/>
              <a:t>Used to </a:t>
            </a:r>
            <a:r>
              <a:rPr lang="en" sz="1600">
                <a:solidFill>
                  <a:schemeClr val="accent1"/>
                </a:solidFill>
              </a:rPr>
              <a:t>create web applications</a:t>
            </a:r>
            <a:endParaRPr sz="1600">
              <a:solidFill>
                <a:schemeClr val="accent1"/>
              </a:solidFill>
            </a:endParaRPr>
          </a:p>
          <a:p>
            <a:pPr indent="-285750" lvl="0" marL="254000" rtl="0" algn="l">
              <a:spcBef>
                <a:spcPts val="800"/>
              </a:spcBef>
              <a:spcAft>
                <a:spcPts val="0"/>
              </a:spcAft>
              <a:buSzPts val="1900"/>
              <a:buChar char="●"/>
            </a:pPr>
            <a:r>
              <a:rPr lang="en" sz="1600">
                <a:solidFill>
                  <a:srgbClr val="FF0000"/>
                </a:solidFill>
              </a:rPr>
              <a:t>Acts as a communicator </a:t>
            </a:r>
            <a:r>
              <a:rPr lang="en" sz="1600"/>
              <a:t>between client and server</a:t>
            </a:r>
            <a:endParaRPr sz="1600"/>
          </a:p>
          <a:p>
            <a:pPr indent="-285750" lvl="0" marL="254000" rtl="0" algn="l">
              <a:spcBef>
                <a:spcPts val="800"/>
              </a:spcBef>
              <a:spcAft>
                <a:spcPts val="0"/>
              </a:spcAft>
              <a:buSzPts val="1900"/>
              <a:buChar char="●"/>
            </a:pPr>
            <a:r>
              <a:rPr lang="en" sz="1600"/>
              <a:t>An </a:t>
            </a:r>
            <a:r>
              <a:rPr lang="en" sz="1600">
                <a:solidFill>
                  <a:srgbClr val="FF0000"/>
                </a:solidFill>
              </a:rPr>
              <a:t>application programming interface (API) that provides many interfaces and classes</a:t>
            </a:r>
            <a:r>
              <a:rPr lang="en" sz="1600"/>
              <a:t>, including documentations</a:t>
            </a:r>
            <a:endParaRPr sz="1600"/>
          </a:p>
          <a:p>
            <a:pPr indent="-285750" lvl="0" marL="254000" rtl="0" algn="l">
              <a:spcBef>
                <a:spcPts val="800"/>
              </a:spcBef>
              <a:spcAft>
                <a:spcPts val="0"/>
              </a:spcAft>
              <a:buSzPts val="1900"/>
              <a:buChar char="●"/>
            </a:pPr>
            <a:r>
              <a:rPr lang="en" sz="1600">
                <a:solidFill>
                  <a:srgbClr val="FF0000"/>
                </a:solidFill>
              </a:rPr>
              <a:t>Can generate a response </a:t>
            </a:r>
            <a:r>
              <a:rPr lang="en" sz="1600"/>
              <a:t>to any kind of incoming request from the client</a:t>
            </a:r>
            <a:endParaRPr sz="1600"/>
          </a:p>
          <a:p>
            <a:pPr indent="-285750" lvl="0" marL="254000" rtl="0" algn="l">
              <a:spcBef>
                <a:spcPts val="800"/>
              </a:spcBef>
              <a:spcAft>
                <a:spcPts val="0"/>
              </a:spcAft>
              <a:buSzPts val="1900"/>
              <a:buChar char="●"/>
            </a:pPr>
            <a:r>
              <a:rPr lang="en" sz="1600"/>
              <a:t>A </a:t>
            </a:r>
            <a:r>
              <a:rPr lang="en" sz="1600">
                <a:solidFill>
                  <a:srgbClr val="FF0000"/>
                </a:solidFill>
              </a:rPr>
              <a:t>web container (also called a Servlet container) required to deploy </a:t>
            </a:r>
            <a:r>
              <a:rPr lang="en" sz="1600"/>
              <a:t>and run a Servlet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Life Cycle of Servlet</a:t>
            </a:r>
            <a:endParaRPr/>
          </a:p>
        </p:txBody>
      </p:sp>
      <p:sp>
        <p:nvSpPr>
          <p:cNvPr id="120" name="Google Shape;120;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 sz="1500">
                <a:solidFill>
                  <a:schemeClr val="accent1"/>
                </a:solidFill>
              </a:rPr>
              <a:t>Managed by Servlet Container:</a:t>
            </a:r>
            <a:endParaRPr b="1" sz="1500">
              <a:solidFill>
                <a:schemeClr val="accent1"/>
              </a:solidFill>
            </a:endParaRPr>
          </a:p>
          <a:p>
            <a:pPr indent="-323850" lvl="0" marL="457200" rtl="0" algn="l">
              <a:spcBef>
                <a:spcPts val="1200"/>
              </a:spcBef>
              <a:spcAft>
                <a:spcPts val="0"/>
              </a:spcAft>
              <a:buClr>
                <a:srgbClr val="000000"/>
              </a:buClr>
              <a:buSzPts val="1500"/>
              <a:buFont typeface="Arial"/>
              <a:buChar char="●"/>
            </a:pPr>
            <a:r>
              <a:rPr lang="en" sz="1500">
                <a:solidFill>
                  <a:srgbClr val="000000"/>
                </a:solidFill>
              </a:rPr>
              <a:t>Servlet Container Role: The servlet container is responsible for managing the entire life cycle of a servlet. It ensures that servlets are loaded, initialized, can handle requests, and are eventually destroyed when no longer needed.</a:t>
            </a:r>
            <a:endParaRPr sz="1500">
              <a:solidFill>
                <a:srgbClr val="000000"/>
              </a:solidFill>
            </a:endParaRPr>
          </a:p>
          <a:p>
            <a:pPr indent="0" lvl="0" marL="457200" rtl="0" algn="l">
              <a:spcBef>
                <a:spcPts val="1200"/>
              </a:spcBef>
              <a:spcAft>
                <a:spcPts val="0"/>
              </a:spcAft>
              <a:buNone/>
            </a:pPr>
            <a:r>
              <a:t/>
            </a:r>
            <a:endParaRPr sz="1500">
              <a:solidFill>
                <a:srgbClr val="000000"/>
              </a:solidFill>
            </a:endParaRPr>
          </a:p>
          <a:p>
            <a:pPr indent="-323850" lvl="0" marL="457200" rtl="0" algn="l">
              <a:spcBef>
                <a:spcPts val="1200"/>
              </a:spcBef>
              <a:spcAft>
                <a:spcPts val="0"/>
              </a:spcAft>
              <a:buClr>
                <a:srgbClr val="000000"/>
              </a:buClr>
              <a:buSzPts val="1500"/>
              <a:buFont typeface="Arial"/>
              <a:buChar char="●"/>
            </a:pPr>
            <a:r>
              <a:rPr lang="en" sz="1500">
                <a:solidFill>
                  <a:srgbClr val="000000"/>
                </a:solidFill>
              </a:rPr>
              <a:t>javax.servlet.Servlet Interface: This interface is used by the servlet container to understand and interact with the servlet object. It provides methods that define the servlet's life cycle, allowing the container to manage its creation, initialization, service handling, and destruction.</a:t>
            </a:r>
            <a:endParaRPr sz="15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3000"/>
              <a:t>Understanding the Servlet Life Cycle</a:t>
            </a:r>
            <a:endParaRPr b="0" sz="3000"/>
          </a:p>
          <a:p>
            <a:pPr indent="0" lvl="0" marL="0" rtl="0" algn="l">
              <a:spcBef>
                <a:spcPts val="1200"/>
              </a:spcBef>
              <a:spcAft>
                <a:spcPts val="0"/>
              </a:spcAft>
              <a:buNone/>
            </a:pPr>
            <a:r>
              <a:t/>
            </a:r>
            <a:endParaRPr/>
          </a:p>
        </p:txBody>
      </p:sp>
      <p:sp>
        <p:nvSpPr>
          <p:cNvPr id="126" name="Google Shape;126;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Importance Before Creation:</a:t>
            </a:r>
            <a:r>
              <a:rPr lang="en">
                <a:solidFill>
                  <a:srgbClr val="000000"/>
                </a:solidFill>
              </a:rPr>
              <a:t> Before creating a servlet object, it's crucial to understand its life cycle. This knowledge helps developers ensure that the servlet behaves correctly within the container environment.</a:t>
            </a:r>
            <a:endParaRPr>
              <a:solidFill>
                <a:srgbClr val="000000"/>
              </a:solidFill>
            </a:endParaRPr>
          </a:p>
          <a:p>
            <a:pPr indent="0" lvl="0" marL="0" rtl="0" algn="l">
              <a:spcBef>
                <a:spcPts val="1200"/>
              </a:spcBef>
              <a:spcAft>
                <a:spcPts val="0"/>
              </a:spcAft>
              <a:buNone/>
            </a:pPr>
            <a:r>
              <a:rPr lang="en">
                <a:solidFill>
                  <a:schemeClr val="accent1"/>
                </a:solidFill>
              </a:rPr>
              <a:t>Management Insight:</a:t>
            </a:r>
            <a:r>
              <a:rPr lang="en">
                <a:solidFill>
                  <a:srgbClr val="000000"/>
                </a:solidFill>
              </a:rPr>
              <a:t> Understanding the life cycle provides insight into how the servlet container manages the servlet object, ensuring proper loading, initialization, request handling, and cleanup processes are followed.</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