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7c932be9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7c932be9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7c932be9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7c932be9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7c932be9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7c932be9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7c932be9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7c932be9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7c932be9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7c932be9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7c932be9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7c932be9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7c932be9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7c932be9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7c932be9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7c932be9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7c932be9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7c932be9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7c932be9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7c932be9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7c932be9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7c932be9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7c932be9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7c932be9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7c932be9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7c932be9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7c932be9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7c932be9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7c932be9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7c932be9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7c932be9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7c932be9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7c932be9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7c932be9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Advanced Topics in Java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of Spring Boot:</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Spring Boot reduces development time, helps avoid unnecessary configuration and many other benefits, like:</a:t>
            </a:r>
            <a:endParaRPr/>
          </a:p>
          <a:p>
            <a:pPr indent="-317500" lvl="1" marL="914400" rtl="0" algn="l">
              <a:spcBef>
                <a:spcPts val="0"/>
              </a:spcBef>
              <a:spcAft>
                <a:spcPts val="0"/>
              </a:spcAft>
              <a:buSzPts val="1400"/>
              <a:buChar char="-"/>
            </a:pPr>
            <a:r>
              <a:rPr lang="en"/>
              <a:t>We can use it to create standalone applications.</a:t>
            </a:r>
            <a:endParaRPr/>
          </a:p>
          <a:p>
            <a:pPr indent="-317500" lvl="1" marL="914400" rtl="0" algn="l">
              <a:spcBef>
                <a:spcPts val="0"/>
              </a:spcBef>
              <a:spcAft>
                <a:spcPts val="0"/>
              </a:spcAft>
              <a:buSzPts val="1400"/>
              <a:buChar char="-"/>
            </a:pPr>
            <a:r>
              <a:rPr lang="en"/>
              <a:t>There is no need to deploy WAR files while using SpringBoot.</a:t>
            </a:r>
            <a:endParaRPr/>
          </a:p>
          <a:p>
            <a:pPr indent="-317500" lvl="1" marL="914400" rtl="0" algn="l">
              <a:spcBef>
                <a:spcPts val="0"/>
              </a:spcBef>
              <a:spcAft>
                <a:spcPts val="0"/>
              </a:spcAft>
              <a:buSzPts val="1400"/>
              <a:buChar char="-"/>
            </a:pPr>
            <a:r>
              <a:rPr lang="en"/>
              <a:t>It doesn’t require XML configuration.</a:t>
            </a:r>
            <a:endParaRPr/>
          </a:p>
          <a:p>
            <a:pPr indent="-317500" lvl="1" marL="914400" rtl="0" algn="l">
              <a:spcBef>
                <a:spcPts val="0"/>
              </a:spcBef>
              <a:spcAft>
                <a:spcPts val="0"/>
              </a:spcAft>
              <a:buSzPts val="1400"/>
              <a:buChar char="-"/>
            </a:pPr>
            <a:r>
              <a:rPr lang="en"/>
              <a:t>Embeds Tomcat, Jetty and Undertow directly.</a:t>
            </a:r>
            <a:endParaRPr/>
          </a:p>
          <a:p>
            <a:pPr indent="-317500" lvl="1" marL="914400" rtl="0" algn="l">
              <a:spcBef>
                <a:spcPts val="0"/>
              </a:spcBef>
              <a:spcAft>
                <a:spcPts val="0"/>
              </a:spcAft>
              <a:buSzPts val="1400"/>
              <a:buChar char="-"/>
            </a:pPr>
            <a:r>
              <a:rPr lang="en"/>
              <a:t>Offers production-ready features.</a:t>
            </a:r>
            <a:endParaRPr/>
          </a:p>
          <a:p>
            <a:pPr indent="-317500" lvl="1" marL="914400" rtl="0" algn="l">
              <a:spcBef>
                <a:spcPts val="0"/>
              </a:spcBef>
              <a:spcAft>
                <a:spcPts val="0"/>
              </a:spcAft>
              <a:buSzPts val="1400"/>
              <a:buChar char="-"/>
            </a:pPr>
            <a:r>
              <a:rPr lang="en"/>
              <a:t>SpringBoot is </a:t>
            </a:r>
            <a:r>
              <a:rPr lang="en"/>
              <a:t>easier to launch.</a:t>
            </a:r>
            <a:endParaRPr/>
          </a:p>
          <a:p>
            <a:pPr indent="-317500" lvl="1" marL="914400" rtl="0" algn="l">
              <a:spcBef>
                <a:spcPts val="0"/>
              </a:spcBef>
              <a:spcAft>
                <a:spcPts val="0"/>
              </a:spcAft>
              <a:buSzPts val="1400"/>
              <a:buChar char="-"/>
            </a:pPr>
            <a:r>
              <a:rPr lang="en"/>
              <a:t>Easier customization and management.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Concurrency and Multithreading in Java	</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Enables parallel execution, improving application performance.</a:t>
            </a:r>
            <a:endParaRPr/>
          </a:p>
          <a:p>
            <a:pPr indent="-342900" lvl="0" marL="457200" rtl="0" algn="l">
              <a:spcBef>
                <a:spcPts val="0"/>
              </a:spcBef>
              <a:spcAft>
                <a:spcPts val="0"/>
              </a:spcAft>
              <a:buSzPts val="1800"/>
              <a:buChar char="-"/>
            </a:pPr>
            <a:r>
              <a:rPr lang="en"/>
              <a:t>Essential for developing responsive and efficient applications.</a:t>
            </a:r>
            <a:endParaRPr/>
          </a:p>
          <a:p>
            <a:pPr indent="-342900" lvl="0" marL="457200" rtl="0" algn="l">
              <a:spcBef>
                <a:spcPts val="0"/>
              </a:spcBef>
              <a:spcAft>
                <a:spcPts val="0"/>
              </a:spcAft>
              <a:buSzPts val="1800"/>
              <a:buChar char="-"/>
            </a:pPr>
            <a:r>
              <a:rPr lang="en"/>
              <a:t>Addresses the challenges of managing multiple threads, preventing race conditions and ensuring thread safety.</a:t>
            </a:r>
            <a:endParaRPr/>
          </a:p>
          <a:p>
            <a:pPr indent="-342900" lvl="0" marL="457200" rtl="0" algn="l">
              <a:spcBef>
                <a:spcPts val="0"/>
              </a:spcBef>
              <a:spcAft>
                <a:spcPts val="0"/>
              </a:spcAft>
              <a:buSzPts val="1800"/>
              <a:buChar char="-"/>
            </a:pPr>
            <a:r>
              <a:rPr lang="en"/>
              <a:t>Without Concurrency: Single-threaded applications may face performance bottlenecks.</a:t>
            </a:r>
            <a:endParaRPr/>
          </a:p>
          <a:p>
            <a:pPr indent="-342900" lvl="0" marL="457200" rtl="0" algn="l">
              <a:spcBef>
                <a:spcPts val="0"/>
              </a:spcBef>
              <a:spcAft>
                <a:spcPts val="0"/>
              </a:spcAft>
              <a:buSzPts val="1800"/>
              <a:buChar char="-"/>
            </a:pPr>
            <a:r>
              <a:rPr lang="en"/>
              <a:t>With Concurrency: Utilizing multiple threads to perform tasks concurrently.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Patterns: Singleton, Factory </a:t>
            </a:r>
            <a:r>
              <a:rPr lang="en"/>
              <a:t>and</a:t>
            </a:r>
            <a:r>
              <a:rPr lang="en"/>
              <a:t> Abstract Factory</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patterns are proven solutions to recurring design problems.</a:t>
            </a:r>
            <a:endParaRPr/>
          </a:p>
          <a:p>
            <a:pPr indent="-342900" lvl="0" marL="457200" rtl="0" algn="l">
              <a:spcBef>
                <a:spcPts val="0"/>
              </a:spcBef>
              <a:spcAft>
                <a:spcPts val="0"/>
              </a:spcAft>
              <a:buSzPts val="1800"/>
              <a:buChar char="-"/>
            </a:pPr>
            <a:r>
              <a:rPr lang="en"/>
              <a:t>Improves code readability, maintainability and scalability.</a:t>
            </a:r>
            <a:endParaRPr/>
          </a:p>
          <a:p>
            <a:pPr indent="-342900" lvl="0" marL="457200" rtl="0" algn="l">
              <a:spcBef>
                <a:spcPts val="0"/>
              </a:spcBef>
              <a:spcAft>
                <a:spcPts val="0"/>
              </a:spcAft>
              <a:buSzPts val="1800"/>
              <a:buChar char="-"/>
            </a:pPr>
            <a:r>
              <a:rPr lang="en"/>
              <a:t>Singleton: Ensures a class has </a:t>
            </a:r>
            <a:r>
              <a:rPr lang="en"/>
              <a:t>only</a:t>
            </a:r>
            <a:r>
              <a:rPr lang="en"/>
              <a:t>	 and provides a global point of access to it.</a:t>
            </a:r>
            <a:endParaRPr/>
          </a:p>
          <a:p>
            <a:pPr indent="-342900" lvl="0" marL="457200" rtl="0" algn="l">
              <a:spcBef>
                <a:spcPts val="0"/>
              </a:spcBef>
              <a:spcAft>
                <a:spcPts val="0"/>
              </a:spcAft>
              <a:buSzPts val="1800"/>
              <a:buChar char="-"/>
            </a:pPr>
            <a:r>
              <a:rPr lang="en"/>
              <a:t>Factory: Defines an interface for creating an object but leaves the choice of its type to the subclasses.</a:t>
            </a:r>
            <a:endParaRPr/>
          </a:p>
          <a:p>
            <a:pPr indent="-342900" lvl="0" marL="457200" rtl="0" algn="l">
              <a:spcBef>
                <a:spcPts val="0"/>
              </a:spcBef>
              <a:spcAft>
                <a:spcPts val="0"/>
              </a:spcAft>
              <a:buSzPts val="1800"/>
              <a:buChar char="-"/>
            </a:pPr>
            <a:r>
              <a:rPr lang="en"/>
              <a:t>Abstract Factory: Provides and interface for creating families of related or dependent objects without specifying their concrete classes.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Singleton Pattern</a:t>
            </a:r>
            <a:endParaRPr/>
          </a:p>
        </p:txBody>
      </p:sp>
      <p:sp>
        <p:nvSpPr>
          <p:cNvPr id="139" name="Google Shape;13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Singleton pattern ensures that only one instance of a class is created and provides a global point of access to it.</a:t>
            </a:r>
            <a:endParaRPr/>
          </a:p>
          <a:p>
            <a:pPr indent="-342900" lvl="0" marL="457200" rtl="0" algn="l">
              <a:spcBef>
                <a:spcPts val="0"/>
              </a:spcBef>
              <a:spcAft>
                <a:spcPts val="0"/>
              </a:spcAft>
              <a:buSzPts val="1800"/>
              <a:buChar char="-"/>
            </a:pPr>
            <a:r>
              <a:rPr lang="en"/>
              <a:t>It is useful in scenarios where we want to restrict the instantiation of a class to a single object throughout the application.</a:t>
            </a:r>
            <a:endParaRPr/>
          </a:p>
          <a:p>
            <a:pPr indent="-342900" lvl="0" marL="457200" rtl="0" algn="l">
              <a:spcBef>
                <a:spcPts val="0"/>
              </a:spcBef>
              <a:spcAft>
                <a:spcPts val="0"/>
              </a:spcAft>
              <a:buSzPts val="1800"/>
              <a:buChar char="-"/>
            </a:pPr>
            <a:r>
              <a:rPr lang="en"/>
              <a:t>Example: </a:t>
            </a:r>
            <a:endParaRPr/>
          </a:p>
          <a:p>
            <a:pPr indent="-317500" lvl="1" marL="914400" rtl="0" algn="l">
              <a:spcBef>
                <a:spcPts val="0"/>
              </a:spcBef>
              <a:spcAft>
                <a:spcPts val="0"/>
              </a:spcAft>
              <a:buSzPts val="1400"/>
              <a:buChar char="-"/>
            </a:pPr>
            <a:r>
              <a:rPr lang="en"/>
              <a:t>Suppose we have a database connection class that needs to be access by multiple parts of our application.</a:t>
            </a:r>
            <a:endParaRPr/>
          </a:p>
          <a:p>
            <a:pPr indent="-317500" lvl="1" marL="914400" rtl="0" algn="l">
              <a:spcBef>
                <a:spcPts val="0"/>
              </a:spcBef>
              <a:spcAft>
                <a:spcPts val="0"/>
              </a:spcAft>
              <a:buSzPts val="1400"/>
              <a:buChar char="-"/>
            </a:pPr>
            <a:r>
              <a:rPr lang="en"/>
              <a:t>We can use the Singleton pattern to ensure that the only instance of the database connection is created </a:t>
            </a:r>
            <a:r>
              <a:rPr lang="en"/>
              <a:t>and</a:t>
            </a:r>
            <a:r>
              <a:rPr lang="en"/>
              <a:t> shared across the application. </a:t>
            </a:r>
            <a:endParaRPr/>
          </a:p>
          <a:p>
            <a:pPr indent="-317500" lvl="1" marL="914400" rtl="0" algn="l">
              <a:spcBef>
                <a:spcPts val="0"/>
              </a:spcBef>
              <a:spcAft>
                <a:spcPts val="0"/>
              </a:spcAft>
              <a:buSzPts val="1400"/>
              <a:buChar char="-"/>
            </a:pPr>
            <a:r>
              <a:rPr lang="en"/>
              <a:t>The Singleton class would typically have a static method that returns the single instance, and the constructor of the class would be made private to prevent direct instantiation.</a:t>
            </a:r>
            <a:endParaRPr/>
          </a:p>
          <a:p>
            <a:pPr indent="-317500" lvl="1" marL="914400" rtl="0" algn="l">
              <a:spcBef>
                <a:spcPts val="0"/>
              </a:spcBef>
              <a:spcAft>
                <a:spcPts val="0"/>
              </a:spcAft>
              <a:buSzPts val="1400"/>
              <a:buChar char="-"/>
            </a:pPr>
            <a:r>
              <a:rPr lang="en"/>
              <a:t>This ensures that all parts of the applicationn access the same instance of the database connection, promoting </a:t>
            </a:r>
            <a:r>
              <a:rPr lang="en"/>
              <a:t>efficient</a:t>
            </a:r>
            <a:r>
              <a:rPr lang="en"/>
              <a:t> resource utilization and consistency.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Factory Pattern</a:t>
            </a:r>
            <a:endParaRPr/>
          </a:p>
        </p:txBody>
      </p:sp>
      <p:sp>
        <p:nvSpPr>
          <p:cNvPr id="145" name="Google Shape;14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Factory </a:t>
            </a:r>
            <a:r>
              <a:rPr lang="en"/>
              <a:t>pattern provides an interface or base class for creating objects, but allows subclasses or implementing classes to decide which concrete class to instantiate.</a:t>
            </a:r>
            <a:endParaRPr/>
          </a:p>
          <a:p>
            <a:pPr indent="-342900" lvl="0" marL="457200" rtl="0" algn="l">
              <a:spcBef>
                <a:spcPts val="0"/>
              </a:spcBef>
              <a:spcAft>
                <a:spcPts val="0"/>
              </a:spcAft>
              <a:buSzPts val="1800"/>
              <a:buChar char="-"/>
            </a:pPr>
            <a:r>
              <a:rPr lang="en"/>
              <a:t>It abstracts the process of object creation and provides a way to create object without specifying their exact class.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Factory Pattern: Example	</a:t>
            </a:r>
            <a:endParaRPr/>
          </a:p>
        </p:txBody>
      </p:sp>
      <p:sp>
        <p:nvSpPr>
          <p:cNvPr id="151" name="Google Shape;151;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a pizza ordering application.</a:t>
            </a:r>
            <a:endParaRPr/>
          </a:p>
          <a:p>
            <a:pPr indent="-342900" lvl="0" marL="457200" rtl="0" algn="l">
              <a:spcBef>
                <a:spcPts val="0"/>
              </a:spcBef>
              <a:spcAft>
                <a:spcPts val="0"/>
              </a:spcAft>
              <a:buSzPts val="1800"/>
              <a:buChar char="-"/>
            </a:pPr>
            <a:r>
              <a:rPr lang="en"/>
              <a:t>The Factory pattern can be used to define a PizzaFactory class with a method for creating different types of pizzas. The PizzaFactory class would have methods like createMargheritaPizz(), createPepperoniPizza() and so on, each </a:t>
            </a:r>
            <a:r>
              <a:rPr lang="en"/>
              <a:t>returning a specific type of pizza object.</a:t>
            </a:r>
            <a:endParaRPr/>
          </a:p>
          <a:p>
            <a:pPr indent="-342900" lvl="0" marL="457200" rtl="0" algn="l">
              <a:spcBef>
                <a:spcPts val="0"/>
              </a:spcBef>
              <a:spcAft>
                <a:spcPts val="0"/>
              </a:spcAft>
              <a:buSzPts val="1800"/>
              <a:buChar char="-"/>
            </a:pPr>
            <a:r>
              <a:rPr lang="en"/>
              <a:t>The client code can then use the PizzaFactory to create pizzas without being concerned about the specific </a:t>
            </a:r>
            <a:r>
              <a:rPr lang="en"/>
              <a:t> pizza class being instantiated.</a:t>
            </a:r>
            <a:endParaRPr/>
          </a:p>
          <a:p>
            <a:pPr indent="-342900" lvl="0" marL="457200" rtl="0" algn="l">
              <a:spcBef>
                <a:spcPts val="0"/>
              </a:spcBef>
              <a:spcAft>
                <a:spcPts val="0"/>
              </a:spcAft>
              <a:buSzPts val="1800"/>
              <a:buChar char="-"/>
            </a:pPr>
            <a:r>
              <a:rPr lang="en"/>
              <a:t>This allows for flexibility and easy addition of new pizza types without modifying the client code.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Factory Pattern	</a:t>
            </a:r>
            <a:endParaRPr/>
          </a:p>
        </p:txBody>
      </p:sp>
      <p:sp>
        <p:nvSpPr>
          <p:cNvPr id="157" name="Google Shape;15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Abstract Factory pattern provides an interface for creating families of related or dependent objects without specifying their concrete classes.</a:t>
            </a:r>
            <a:endParaRPr/>
          </a:p>
          <a:p>
            <a:pPr indent="-342900" lvl="0" marL="457200" rtl="0" algn="l">
              <a:spcBef>
                <a:spcPts val="0"/>
              </a:spcBef>
              <a:spcAft>
                <a:spcPts val="0"/>
              </a:spcAft>
              <a:buSzPts val="1800"/>
              <a:buChar char="-"/>
            </a:pPr>
            <a:r>
              <a:rPr lang="en"/>
              <a:t>It </a:t>
            </a:r>
            <a:r>
              <a:rPr lang="en"/>
              <a:t>allows the client code to work with abstract interfaces and classes making it independent of the specific implementations.</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Factory Pattern: Example</a:t>
            </a:r>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Suppose you are developing a GUI framework that supports multiple operating systems.</a:t>
            </a:r>
            <a:endParaRPr/>
          </a:p>
          <a:p>
            <a:pPr indent="-334327" lvl="0" marL="457200" rtl="0" algn="l">
              <a:spcBef>
                <a:spcPts val="0"/>
              </a:spcBef>
              <a:spcAft>
                <a:spcPts val="0"/>
              </a:spcAft>
              <a:buSzPct val="100000"/>
              <a:buChar char="-"/>
            </a:pPr>
            <a:r>
              <a:rPr lang="en"/>
              <a:t>You can use the Abstract Factory pattern to dfine an abstract GUIFactory interface with methods like createButton() and createCheckBox().</a:t>
            </a:r>
            <a:endParaRPr/>
          </a:p>
          <a:p>
            <a:pPr indent="-334327" lvl="0" marL="457200" rtl="0" algn="l">
              <a:spcBef>
                <a:spcPts val="0"/>
              </a:spcBef>
              <a:spcAft>
                <a:spcPts val="0"/>
              </a:spcAft>
              <a:buSzPct val="100000"/>
              <a:buChar char="-"/>
            </a:pPr>
            <a:r>
              <a:rPr lang="en"/>
              <a:t>Then, you can create concrete factory classes like WindowsGUIFactory and LinxuGUIFactory that implements platform-specific implementations of the createButton() and createCheckBox() implements the GUIFactory interface and provide methods.</a:t>
            </a:r>
            <a:endParaRPr/>
          </a:p>
          <a:p>
            <a:pPr indent="-334327" lvl="0" marL="457200" rtl="0" algn="l">
              <a:spcBef>
                <a:spcPts val="0"/>
              </a:spcBef>
              <a:spcAft>
                <a:spcPts val="0"/>
              </a:spcAft>
              <a:buSzPct val="100000"/>
              <a:buChar char="-"/>
            </a:pPr>
            <a:r>
              <a:rPr lang="en"/>
              <a:t>The client code can use the abstract GUIFactory interface to create buttons and checkboxes without knowing the specific platform it is running on. This promotes code modularity and easy integration with different operating system.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304850"/>
            <a:ext cx="85206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Overview of ORM</a:t>
            </a:r>
            <a:endParaRPr/>
          </a:p>
          <a:p>
            <a:pPr indent="-342900" lvl="0" marL="457200" rtl="0" algn="l">
              <a:spcBef>
                <a:spcPts val="0"/>
              </a:spcBef>
              <a:spcAft>
                <a:spcPts val="0"/>
              </a:spcAft>
              <a:buSzPts val="1800"/>
              <a:buChar char="-"/>
            </a:pPr>
            <a:r>
              <a:rPr lang="en"/>
              <a:t>Hibernate</a:t>
            </a:r>
            <a:endParaRPr/>
          </a:p>
          <a:p>
            <a:pPr indent="-342900" lvl="0" marL="457200" rtl="0" algn="l">
              <a:spcBef>
                <a:spcPts val="0"/>
              </a:spcBef>
              <a:spcAft>
                <a:spcPts val="0"/>
              </a:spcAft>
              <a:buSzPts val="1800"/>
              <a:buChar char="-"/>
            </a:pPr>
            <a:r>
              <a:rPr lang="en"/>
              <a:t>Web Framework Introduction</a:t>
            </a:r>
            <a:endParaRPr/>
          </a:p>
          <a:p>
            <a:pPr indent="-342900" lvl="0" marL="457200" rtl="0" algn="l">
              <a:spcBef>
                <a:spcPts val="0"/>
              </a:spcBef>
              <a:spcAft>
                <a:spcPts val="0"/>
              </a:spcAft>
              <a:buSzPts val="1800"/>
              <a:buChar char="-"/>
            </a:pPr>
            <a:r>
              <a:rPr lang="en"/>
              <a:t>Basics of Spring Boot</a:t>
            </a:r>
            <a:endParaRPr/>
          </a:p>
          <a:p>
            <a:pPr indent="-342900" lvl="0" marL="457200" rtl="0" algn="l">
              <a:spcBef>
                <a:spcPts val="0"/>
              </a:spcBef>
              <a:spcAft>
                <a:spcPts val="0"/>
              </a:spcAft>
              <a:buSzPts val="1800"/>
              <a:buChar char="-"/>
            </a:pPr>
            <a:r>
              <a:rPr lang="en"/>
              <a:t>Concurrency and Multithreading in JAVA</a:t>
            </a:r>
            <a:endParaRPr/>
          </a:p>
          <a:p>
            <a:pPr indent="-342900" lvl="0" marL="457200" rtl="0" algn="l">
              <a:spcBef>
                <a:spcPts val="0"/>
              </a:spcBef>
              <a:spcAft>
                <a:spcPts val="0"/>
              </a:spcAft>
              <a:buSzPts val="1800"/>
              <a:buChar char="-"/>
            </a:pPr>
            <a:r>
              <a:rPr lang="en"/>
              <a:t>Design Patterns: Singleton, Factory and Abstract Factory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ORM</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ORM tool is software designed to help OOP developers interact with relational databases.</a:t>
            </a:r>
            <a:endParaRPr/>
          </a:p>
          <a:p>
            <a:pPr indent="-342900" lvl="0" marL="457200" rtl="0" algn="l">
              <a:spcBef>
                <a:spcPts val="0"/>
              </a:spcBef>
              <a:spcAft>
                <a:spcPts val="0"/>
              </a:spcAft>
              <a:buSzPts val="1800"/>
              <a:buChar char="-"/>
            </a:pPr>
            <a:r>
              <a:rPr lang="en"/>
              <a:t>So instead of creating your own ORM software from scratch, you cann make use of these tools.</a:t>
            </a:r>
            <a:endParaRPr/>
          </a:p>
          <a:p>
            <a:pPr indent="-342900" lvl="0" marL="457200" rtl="0" algn="l">
              <a:spcBef>
                <a:spcPts val="0"/>
              </a:spcBef>
              <a:spcAft>
                <a:spcPts val="0"/>
              </a:spcAft>
              <a:buSzPts val="1800"/>
              <a:buChar char="-"/>
            </a:pPr>
            <a:r>
              <a:rPr lang="en"/>
              <a:t>Simplifies the interaction between a relational database </a:t>
            </a:r>
            <a:r>
              <a:rPr lang="en"/>
              <a:t>and</a:t>
            </a:r>
            <a:r>
              <a:rPr lang="en"/>
              <a:t> the application by mapping database tables to objects.</a:t>
            </a:r>
            <a:endParaRPr/>
          </a:p>
          <a:p>
            <a:pPr indent="-342900" lvl="0" marL="457200" rtl="0" algn="l">
              <a:spcBef>
                <a:spcPts val="0"/>
              </a:spcBef>
              <a:spcAft>
                <a:spcPts val="0"/>
              </a:spcAft>
              <a:buSzPts val="1800"/>
              <a:buChar char="-"/>
            </a:pPr>
            <a:r>
              <a:rPr lang="en"/>
              <a:t>Removes the need for complex SQL queries, allowing developers to work with objects instead.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Hibernate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powerful Java-based ORM framework that simplifies database interactions.</a:t>
            </a:r>
            <a:endParaRPr/>
          </a:p>
          <a:p>
            <a:pPr indent="-342900" lvl="0" marL="457200" rtl="0" algn="l">
              <a:spcBef>
                <a:spcPts val="0"/>
              </a:spcBef>
              <a:spcAft>
                <a:spcPts val="0"/>
              </a:spcAft>
              <a:buSzPts val="1800"/>
              <a:buChar char="-"/>
            </a:pPr>
            <a:r>
              <a:rPr lang="en"/>
              <a:t>Provides an abstraction layer over JDBC, managing database connections and transactions.</a:t>
            </a:r>
            <a:endParaRPr/>
          </a:p>
          <a:p>
            <a:pPr indent="-342900" lvl="0" marL="457200" rtl="0" algn="l">
              <a:spcBef>
                <a:spcPts val="0"/>
              </a:spcBef>
              <a:spcAft>
                <a:spcPts val="0"/>
              </a:spcAft>
              <a:buSzPts val="1800"/>
              <a:buChar char="-"/>
            </a:pPr>
            <a:r>
              <a:rPr lang="en"/>
              <a:t>Reduces the need for manual SQL coding and </a:t>
            </a:r>
            <a:r>
              <a:rPr lang="en"/>
              <a:t>database</a:t>
            </a:r>
            <a:r>
              <a:rPr lang="en"/>
              <a:t>-specific handling, making database </a:t>
            </a:r>
            <a:r>
              <a:rPr lang="en"/>
              <a:t>interactions</a:t>
            </a:r>
            <a:r>
              <a:rPr lang="en"/>
              <a:t> more intuitive.</a:t>
            </a:r>
            <a:endParaRPr/>
          </a:p>
          <a:p>
            <a:pPr indent="-342900" lvl="0" marL="457200" rtl="0" algn="l">
              <a:spcBef>
                <a:spcPts val="0"/>
              </a:spcBef>
              <a:spcAft>
                <a:spcPts val="0"/>
              </a:spcAft>
              <a:buSzPts val="1800"/>
              <a:buChar char="-"/>
            </a:pPr>
            <a:r>
              <a:rPr lang="en"/>
              <a:t>Without Hibernate: Manually handling JDBC connections, SQL queries and result sets.</a:t>
            </a:r>
            <a:endParaRPr/>
          </a:p>
          <a:p>
            <a:pPr indent="-342900" lvl="0" marL="457200" rtl="0" algn="l">
              <a:spcBef>
                <a:spcPts val="0"/>
              </a:spcBef>
              <a:spcAft>
                <a:spcPts val="0"/>
              </a:spcAft>
              <a:buSzPts val="1800"/>
              <a:buChar char="-"/>
            </a:pPr>
            <a:r>
              <a:rPr lang="en"/>
              <a:t>With Hibernnate: Defining entities, mapping relationships and relying on Hibernate to handle database interactions.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Framework</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 framework is a structure that you can build software on.</a:t>
            </a:r>
            <a:endParaRPr/>
          </a:p>
          <a:p>
            <a:pPr indent="-342900" lvl="0" marL="457200" rtl="0" algn="l">
              <a:spcBef>
                <a:spcPts val="0"/>
              </a:spcBef>
              <a:spcAft>
                <a:spcPts val="0"/>
              </a:spcAft>
              <a:buSzPts val="1800"/>
              <a:buChar char="-"/>
            </a:pPr>
            <a:r>
              <a:rPr lang="en"/>
              <a:t>It serves as a foundation, so you are not starting from scratch.</a:t>
            </a:r>
            <a:endParaRPr/>
          </a:p>
          <a:p>
            <a:pPr indent="-342900" lvl="0" marL="457200" rtl="0" algn="l">
              <a:spcBef>
                <a:spcPts val="0"/>
              </a:spcBef>
              <a:spcAft>
                <a:spcPts val="0"/>
              </a:spcAft>
              <a:buSzPts val="1800"/>
              <a:buChar char="-"/>
            </a:pPr>
            <a:r>
              <a:rPr lang="en"/>
              <a:t>Frameworks are typically associated with a specific programming language and are suited to different types of tasks.</a:t>
            </a:r>
            <a:endParaRPr/>
          </a:p>
          <a:p>
            <a:pPr indent="-342900" lvl="0" marL="457200" rtl="0" algn="l">
              <a:spcBef>
                <a:spcPts val="0"/>
              </a:spcBef>
              <a:spcAft>
                <a:spcPts val="0"/>
              </a:spcAft>
              <a:buSzPts val="1800"/>
              <a:buChar char="-"/>
            </a:pPr>
            <a:r>
              <a:rPr lang="en"/>
              <a:t>Let’s say you’re building a house:</a:t>
            </a:r>
            <a:endParaRPr/>
          </a:p>
          <a:p>
            <a:pPr indent="-317500" lvl="1" marL="914400" rtl="0" algn="l">
              <a:spcBef>
                <a:spcPts val="0"/>
              </a:spcBef>
              <a:spcAft>
                <a:spcPts val="0"/>
              </a:spcAft>
              <a:buSzPts val="1400"/>
              <a:buChar char="-"/>
            </a:pPr>
            <a:r>
              <a:rPr lang="en"/>
              <a:t>You could pour the </a:t>
            </a:r>
            <a:r>
              <a:rPr lang="en"/>
              <a:t>foundation</a:t>
            </a:r>
            <a:r>
              <a:rPr lang="en"/>
              <a:t> and frame the house yourself. It would take a lot of time, but you could do it.</a:t>
            </a:r>
            <a:endParaRPr/>
          </a:p>
          <a:p>
            <a:pPr indent="-317500" lvl="1" marL="914400" rtl="0" algn="l">
              <a:spcBef>
                <a:spcPts val="0"/>
              </a:spcBef>
              <a:spcAft>
                <a:spcPts val="0"/>
              </a:spcAft>
              <a:buSzPts val="1400"/>
              <a:buChar char="-"/>
            </a:pPr>
            <a:r>
              <a:rPr lang="en"/>
              <a:t>If all of that were already done for you, though, it would save you quite a bit of effor - especially if it was done by expert home builders.</a:t>
            </a:r>
            <a:endParaRPr/>
          </a:p>
          <a:p>
            <a:pPr indent="0" lvl="0" marL="0" rtl="0" algn="l">
              <a:spcBef>
                <a:spcPts val="1200"/>
              </a:spcBef>
              <a:spcAft>
                <a:spcPts val="1200"/>
              </a:spcAft>
              <a:buNone/>
            </a:pPr>
            <a:r>
              <a:rPr lang="en"/>
              <a:t>- In software development, a framework serves a similar purpose. It’s designed and tested by other Software Developers and Engineers, so you know its a solid foundation.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Framework Introduction</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web framework, also known as a web application framework, is a software framework designed to assist in developing web applications, including web services, resources and APIs.</a:t>
            </a:r>
            <a:endParaRPr/>
          </a:p>
          <a:p>
            <a:pPr indent="-342900" lvl="0" marL="457200" rtl="0" algn="l">
              <a:spcBef>
                <a:spcPts val="0"/>
              </a:spcBef>
              <a:spcAft>
                <a:spcPts val="0"/>
              </a:spcAft>
              <a:buSzPts val="1800"/>
              <a:buChar char="-"/>
            </a:pPr>
            <a:r>
              <a:rPr lang="en"/>
              <a:t>The primary goal of web frameworks is to provide a standardized approach for </a:t>
            </a:r>
            <a:r>
              <a:rPr lang="en"/>
              <a:t>creating and deploying web applications on the World Wide Web. </a:t>
            </a:r>
            <a:endParaRPr/>
          </a:p>
          <a:p>
            <a:pPr indent="-342900" lvl="0" marL="457200" rtl="0" algn="l">
              <a:spcBef>
                <a:spcPts val="0"/>
              </a:spcBef>
              <a:spcAft>
                <a:spcPts val="0"/>
              </a:spcAft>
              <a:buSzPts val="1800"/>
              <a:buChar char="-"/>
            </a:pPr>
            <a:r>
              <a:rPr lang="en"/>
              <a:t>Web frameworks aim to automate common tasks in web development to reduce the associated overhead.</a:t>
            </a:r>
            <a:endParaRPr/>
          </a:p>
          <a:p>
            <a:pPr indent="-342900" lvl="0" marL="457200" rtl="0" algn="l">
              <a:spcBef>
                <a:spcPts val="0"/>
              </a:spcBef>
              <a:spcAft>
                <a:spcPts val="0"/>
              </a:spcAft>
              <a:buSzPts val="1800"/>
              <a:buChar char="-"/>
            </a:pPr>
            <a:r>
              <a:rPr lang="en"/>
              <a:t>Examples of tasks handled by web frameworks include database access, templating and session management.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Framework Contd…</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use of web frameworks promotes code reuse, making it easier to build and maintain web applications.</a:t>
            </a:r>
            <a:endParaRPr/>
          </a:p>
          <a:p>
            <a:pPr indent="-342900" lvl="0" marL="457200" rtl="0" algn="l">
              <a:spcBef>
                <a:spcPts val="0"/>
              </a:spcBef>
              <a:spcAft>
                <a:spcPts val="0"/>
              </a:spcAft>
              <a:buSzPts val="1800"/>
              <a:buChar char="-"/>
            </a:pPr>
            <a:r>
              <a:rPr lang="en"/>
              <a:t>While web frameworks are </a:t>
            </a:r>
            <a:r>
              <a:rPr lang="en"/>
              <a:t>commonly</a:t>
            </a:r>
            <a:r>
              <a:rPr lang="en"/>
              <a:t> associated with dynamic websites, they are also applicable to static websites.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Spring in Java</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Spring is a lightweight and popular open-source Java-based framework developed by Rod Johnson in 2003.</a:t>
            </a:r>
            <a:endParaRPr/>
          </a:p>
          <a:p>
            <a:pPr indent="-342900" lvl="0" marL="457200" rtl="0" algn="l">
              <a:spcBef>
                <a:spcPts val="0"/>
              </a:spcBef>
              <a:spcAft>
                <a:spcPts val="0"/>
              </a:spcAft>
              <a:buSzPts val="1800"/>
              <a:buChar char="-"/>
            </a:pPr>
            <a:r>
              <a:rPr lang="en"/>
              <a:t>It is used to develop enterprise-level applications.</a:t>
            </a:r>
            <a:endParaRPr/>
          </a:p>
          <a:p>
            <a:pPr indent="-342900" lvl="0" marL="457200" rtl="0" algn="l">
              <a:spcBef>
                <a:spcPts val="0"/>
              </a:spcBef>
              <a:spcAft>
                <a:spcPts val="0"/>
              </a:spcAft>
              <a:buSzPts val="1800"/>
              <a:buChar char="-"/>
            </a:pPr>
            <a:r>
              <a:rPr lang="en"/>
              <a:t>It provides support for to many other frameworks such as Hibernate.</a:t>
            </a:r>
            <a:endParaRPr/>
          </a:p>
          <a:p>
            <a:pPr indent="-342900" lvl="0" marL="457200" rtl="0" algn="l">
              <a:spcBef>
                <a:spcPts val="0"/>
              </a:spcBef>
              <a:spcAft>
                <a:spcPts val="0"/>
              </a:spcAft>
              <a:buSzPts val="1800"/>
              <a:buChar char="-"/>
            </a:pPr>
            <a:r>
              <a:rPr lang="en"/>
              <a:t>Spring framework can be used for several tasks, including:</a:t>
            </a:r>
            <a:endParaRPr/>
          </a:p>
          <a:p>
            <a:pPr indent="-317500" lvl="1" marL="914400" rtl="0" algn="l">
              <a:spcBef>
                <a:spcPts val="0"/>
              </a:spcBef>
              <a:spcAft>
                <a:spcPts val="0"/>
              </a:spcAft>
              <a:buSzPts val="1400"/>
              <a:buChar char="-"/>
            </a:pPr>
            <a:r>
              <a:rPr lang="en"/>
              <a:t>Developing serverless applications.</a:t>
            </a:r>
            <a:endParaRPr/>
          </a:p>
          <a:p>
            <a:pPr indent="-317500" lvl="1" marL="914400" rtl="0" algn="l">
              <a:spcBef>
                <a:spcPts val="0"/>
              </a:spcBef>
              <a:spcAft>
                <a:spcPts val="0"/>
              </a:spcAft>
              <a:buSzPts val="1400"/>
              <a:buChar char="-"/>
            </a:pPr>
            <a:r>
              <a:rPr lang="en"/>
              <a:t>Building scalable microservices</a:t>
            </a:r>
            <a:endParaRPr/>
          </a:p>
          <a:p>
            <a:pPr indent="-317500" lvl="1" marL="914400" rtl="0" algn="l">
              <a:spcBef>
                <a:spcPts val="0"/>
              </a:spcBef>
              <a:spcAft>
                <a:spcPts val="0"/>
              </a:spcAft>
              <a:buSzPts val="1400"/>
              <a:buChar char="-"/>
            </a:pPr>
            <a:r>
              <a:rPr lang="en"/>
              <a:t>Securing the server-side of your application.</a:t>
            </a:r>
            <a:endParaRPr/>
          </a:p>
          <a:p>
            <a:pPr indent="-317500" lvl="1" marL="914400" rtl="0" algn="l">
              <a:spcBef>
                <a:spcPts val="0"/>
              </a:spcBef>
              <a:spcAft>
                <a:spcPts val="0"/>
              </a:spcAft>
              <a:buSzPts val="1400"/>
              <a:buChar char="-"/>
            </a:pPr>
            <a:r>
              <a:rPr lang="en"/>
              <a:t>Automating tasks by creating batches.</a:t>
            </a:r>
            <a:endParaRPr/>
          </a:p>
          <a:p>
            <a:pPr indent="-317500" lvl="1" marL="914400" rtl="0" algn="l">
              <a:spcBef>
                <a:spcPts val="0"/>
              </a:spcBef>
              <a:spcAft>
                <a:spcPts val="0"/>
              </a:spcAft>
              <a:buSzPts val="1400"/>
              <a:buChar char="-"/>
            </a:pPr>
            <a:r>
              <a:rPr lang="en"/>
              <a:t>An event-driven architecture.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Basics of Spring Boot</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Spring Boot simplifies the configuration and development of Spring applications.</a:t>
            </a:r>
            <a:endParaRPr/>
          </a:p>
          <a:p>
            <a:pPr indent="-342900" lvl="0" marL="457200" rtl="0" algn="l">
              <a:spcBef>
                <a:spcPts val="0"/>
              </a:spcBef>
              <a:spcAft>
                <a:spcPts val="0"/>
              </a:spcAft>
              <a:buSzPts val="1800"/>
              <a:buChar char="-"/>
            </a:pPr>
            <a:r>
              <a:rPr lang="en"/>
              <a:t>Promotes </a:t>
            </a:r>
            <a:r>
              <a:rPr lang="en"/>
              <a:t>convention</a:t>
            </a:r>
            <a:r>
              <a:rPr lang="en"/>
              <a:t> over configuration, reducing boilerplate code.</a:t>
            </a:r>
            <a:endParaRPr/>
          </a:p>
          <a:p>
            <a:pPr indent="-342900" lvl="0" marL="457200" rtl="0" algn="l">
              <a:spcBef>
                <a:spcPts val="0"/>
              </a:spcBef>
              <a:spcAft>
                <a:spcPts val="0"/>
              </a:spcAft>
              <a:buSzPts val="1800"/>
              <a:buChar char="-"/>
            </a:pPr>
            <a:r>
              <a:rPr lang="en"/>
              <a:t>Minimizes the complexities of setting up a Spring application and allows developers to focus on business logic.</a:t>
            </a:r>
            <a:endParaRPr/>
          </a:p>
          <a:p>
            <a:pPr indent="-342900" lvl="0" marL="457200" rtl="0" algn="l">
              <a:spcBef>
                <a:spcPts val="0"/>
              </a:spcBef>
              <a:spcAft>
                <a:spcPts val="0"/>
              </a:spcAft>
              <a:buSzPts val="1800"/>
              <a:buChar char="-"/>
            </a:pPr>
            <a:r>
              <a:rPr lang="en"/>
              <a:t>Without Spring Boot: Manually configuring various Spring components.</a:t>
            </a:r>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