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sldIdLst>
    <p:sldId id="259" r:id="rId2"/>
    <p:sldId id="264" r:id="rId3"/>
    <p:sldId id="260" r:id="rId4"/>
    <p:sldId id="261" r:id="rId5"/>
    <p:sldId id="262" r:id="rId6"/>
    <p:sldId id="266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3309-2396-4409-BDC2-4EFA9F1F412B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00E8-08B4-4E08-B161-B1E01EF680E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63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3309-2396-4409-BDC2-4EFA9F1F412B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00E8-08B4-4E08-B161-B1E01EF68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06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3309-2396-4409-BDC2-4EFA9F1F412B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00E8-08B4-4E08-B161-B1E01EF68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4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3309-2396-4409-BDC2-4EFA9F1F412B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00E8-08B4-4E08-B161-B1E01EF68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28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3309-2396-4409-BDC2-4EFA9F1F412B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00E8-08B4-4E08-B161-B1E01EF680E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426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3309-2396-4409-BDC2-4EFA9F1F412B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00E8-08B4-4E08-B161-B1E01EF68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06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3309-2396-4409-BDC2-4EFA9F1F412B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00E8-08B4-4E08-B161-B1E01EF68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82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3309-2396-4409-BDC2-4EFA9F1F412B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00E8-08B4-4E08-B161-B1E01EF68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71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3309-2396-4409-BDC2-4EFA9F1F412B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00E8-08B4-4E08-B161-B1E01EF68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75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0D23309-2396-4409-BDC2-4EFA9F1F412B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5000E8-08B4-4E08-B161-B1E01EF68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09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D23309-2396-4409-BDC2-4EFA9F1F412B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5000E8-08B4-4E08-B161-B1E01EF68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4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0D23309-2396-4409-BDC2-4EFA9F1F412B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F5000E8-08B4-4E08-B161-B1E01EF680E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8679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768" y="-407989"/>
            <a:ext cx="10058400" cy="2140074"/>
          </a:xfrm>
        </p:spPr>
        <p:txBody>
          <a:bodyPr>
            <a:normAutofit/>
          </a:bodyPr>
          <a:lstStyle/>
          <a:p>
            <a:r>
              <a:rPr lang="en-US" sz="5400" dirty="0"/>
              <a:t>IOT COMMUNICATION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593731"/>
            <a:ext cx="10058400" cy="327536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       SUBMITTED </a:t>
            </a:r>
            <a:r>
              <a:rPr lang="en-US" dirty="0"/>
              <a:t>BY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SHRADDHA </a:t>
            </a:r>
            <a:r>
              <a:rPr lang="en-US" dirty="0"/>
              <a:t>SHRESTHA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       KHUSHI RANA </a:t>
            </a:r>
          </a:p>
          <a:p>
            <a:pPr marL="0" indent="0">
              <a:buNone/>
            </a:pPr>
            <a:r>
              <a:rPr lang="en-US" dirty="0" smtClean="0"/>
              <a:t>                                                                  SPANDAN GURUNG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3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MQTT broker receives the message and forwards it                                                                                                                                                   to all subscribers.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smartphone app, subscribed to </a:t>
            </a:r>
            <a:r>
              <a:rPr lang="en-US" dirty="0" smtClean="0"/>
              <a:t>home/room1/temperature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321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Introduction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Classification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MQTT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Key concepts behind MQTT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Application of MQTT in IOT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86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Definition: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 </a:t>
            </a:r>
            <a:r>
              <a:rPr lang="en-US" dirty="0" err="1" smtClean="0"/>
              <a:t>IoT</a:t>
            </a:r>
            <a:r>
              <a:rPr lang="en-US" dirty="0" smtClean="0"/>
              <a:t> </a:t>
            </a:r>
            <a:r>
              <a:rPr lang="en-US" dirty="0"/>
              <a:t>communication </a:t>
            </a:r>
            <a:r>
              <a:rPr lang="en-US" dirty="0" smtClean="0"/>
              <a:t>protocol a </a:t>
            </a:r>
            <a:r>
              <a:rPr lang="en-US" dirty="0"/>
              <a:t>set of rules and  </a:t>
            </a:r>
            <a:r>
              <a:rPr lang="en-US" dirty="0" smtClean="0"/>
              <a:t>                                                                           standards that define </a:t>
            </a:r>
            <a:r>
              <a:rPr lang="en-US" dirty="0"/>
              <a:t>how devices in the Internet of </a:t>
            </a:r>
            <a:r>
              <a:rPr lang="en-US" dirty="0" smtClean="0"/>
              <a:t>                                                                                  Things </a:t>
            </a:r>
            <a:r>
              <a:rPr lang="en-US" dirty="0"/>
              <a:t>(</a:t>
            </a:r>
            <a:r>
              <a:rPr lang="en-US" dirty="0" err="1" smtClean="0"/>
              <a:t>IoT</a:t>
            </a:r>
            <a:r>
              <a:rPr lang="en-US" dirty="0"/>
              <a:t>) ecosystem communicate with each other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It </a:t>
            </a:r>
            <a:r>
              <a:rPr lang="en-US" dirty="0"/>
              <a:t>defines how IOT devices communicate with each </a:t>
            </a:r>
            <a:r>
              <a:rPr lang="en-US" dirty="0" smtClean="0"/>
              <a:t>other..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Examples: MQTT, </a:t>
            </a:r>
            <a:r>
              <a:rPr lang="en-US" dirty="0" err="1"/>
              <a:t>CoAP</a:t>
            </a:r>
            <a:r>
              <a:rPr lang="en-US" dirty="0"/>
              <a:t>, HTTP, AMQP, </a:t>
            </a:r>
            <a:r>
              <a:rPr lang="en-US" dirty="0" smtClean="0"/>
              <a:t>etc.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7305" y="1845735"/>
            <a:ext cx="4377864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77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316522"/>
            <a:ext cx="10058400" cy="1248509"/>
          </a:xfrm>
        </p:spPr>
        <p:txBody>
          <a:bodyPr/>
          <a:lstStyle/>
          <a:p>
            <a:r>
              <a:rPr lang="en-US" b="1" dirty="0" smtClean="0"/>
              <a:t>CLASSIFICATION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607" y="1565032"/>
            <a:ext cx="10559561" cy="474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153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MQTT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INDRODUCTION: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Message queue Telemetry transport (MQTT).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Designed to be light weight , reliable and simple architecture , so it can work in very low bandwidth network.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Allows </a:t>
            </a:r>
            <a:r>
              <a:rPr lang="en-US" dirty="0"/>
              <a:t>communication between nodes in both reliable and unreliable network.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Developed By: IBM in 1999.</a:t>
            </a:r>
          </a:p>
        </p:txBody>
      </p:sp>
    </p:spTree>
    <p:extLst>
      <p:ext uri="{BB962C8B-B14F-4D97-AF65-F5344CB8AC3E}">
        <p14:creationId xmlns:p14="http://schemas.microsoft.com/office/powerpoint/2010/main" val="97543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7185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CONTD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6942" y="1758462"/>
            <a:ext cx="10058400" cy="4277686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200" dirty="0" smtClean="0"/>
              <a:t>KEY FEATURES: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Lightweight. </a:t>
            </a:r>
            <a:endParaRPr lang="en-US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Bi-directional </a:t>
            </a:r>
            <a:r>
              <a:rPr lang="en-US" dirty="0" smtClean="0"/>
              <a:t>communication.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Security </a:t>
            </a:r>
            <a:r>
              <a:rPr lang="en-US" dirty="0"/>
              <a:t>enable  Reliable and support in unreliable </a:t>
            </a:r>
            <a:r>
              <a:rPr lang="en-US" dirty="0" smtClean="0"/>
              <a:t>network. 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is designed as an extremely lightweight publish/subscribe messaging transport that is ideal for connecting remote devices with a small code footprint and minimal network bandwidth.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MQTT </a:t>
            </a:r>
            <a:r>
              <a:rPr lang="en-US" dirty="0"/>
              <a:t>today is used in a wide variety of industries, such as automotive, manufacturing, telecommunications, oil and gas, etc. </a:t>
            </a:r>
            <a:endParaRPr lang="en-US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MQTT follows a </a:t>
            </a:r>
            <a:r>
              <a:rPr lang="en-US" dirty="0" smtClean="0"/>
              <a:t>publish/subscribe architecture.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M</a:t>
            </a:r>
            <a:r>
              <a:rPr lang="en-US" dirty="0" smtClean="0"/>
              <a:t>eaning </a:t>
            </a:r>
            <a:r>
              <a:rPr lang="en-US" dirty="0"/>
              <a:t>that there are nodes (brokers) that make the information available, while others (clients) can read the available information after subscribing by accessing the corresponding URL. </a:t>
            </a:r>
          </a:p>
        </p:txBody>
      </p:sp>
    </p:spTree>
    <p:extLst>
      <p:ext uri="{BB962C8B-B14F-4D97-AF65-F5344CB8AC3E}">
        <p14:creationId xmlns:p14="http://schemas.microsoft.com/office/powerpoint/2010/main" val="271782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400" dirty="0" smtClean="0"/>
              <a:t>KEY CONCEPT BEHIND MQTT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sz="2400" dirty="0"/>
              <a:t>Publisher-Subscriber Model: </a:t>
            </a:r>
            <a:endParaRPr lang="en-US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MQTT follows the publisher-subscriber model, where devices (or clients) publish messages to topics and subscribe to receive messages from topics. 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 smtClean="0"/>
              <a:t>Publisher</a:t>
            </a:r>
            <a:r>
              <a:rPr lang="en-US" dirty="0"/>
              <a:t>: A client that sends messages to a specific topic. 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 smtClean="0"/>
              <a:t>Subscriber</a:t>
            </a:r>
            <a:r>
              <a:rPr lang="en-US" dirty="0"/>
              <a:t>: A client that receives messages from topics it is subscribed to. </a:t>
            </a:r>
            <a:endParaRPr lang="en-US" dirty="0" smtClean="0"/>
          </a:p>
          <a:p>
            <a:pPr marL="457200" indent="-457200">
              <a:buFont typeface="+mj-lt"/>
              <a:buAutoNum type="alphaLcPeriod"/>
            </a:pPr>
            <a:r>
              <a:rPr lang="en-US" dirty="0" smtClean="0"/>
              <a:t> </a:t>
            </a:r>
            <a:r>
              <a:rPr lang="en-US" dirty="0"/>
              <a:t>Broker: A server that routes messages between publishers and subscribers. It ensures message delivery and controls </a:t>
            </a:r>
            <a:r>
              <a:rPr lang="en-US" dirty="0" smtClean="0"/>
              <a:t>subscriptions.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64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CONTD…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Topics: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MQTT, messages are published to "topics," which are like channels or categories. Subscribers receive messages from topics they subscribe to. Topics are hierarchical and separated by slashes, like home/living room/temperature.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Quality of Service (</a:t>
            </a:r>
            <a:r>
              <a:rPr lang="en-US" dirty="0" err="1"/>
              <a:t>QoS</a:t>
            </a:r>
            <a:r>
              <a:rPr lang="en-US" dirty="0"/>
              <a:t>): MQTT allows messages to be delivered at different levels of reliability</a:t>
            </a:r>
            <a:r>
              <a:rPr lang="en-US" dirty="0" smtClean="0"/>
              <a:t>: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 smtClean="0"/>
              <a:t> QoS</a:t>
            </a:r>
            <a:r>
              <a:rPr lang="en-US" sz="1400" dirty="0" smtClean="0"/>
              <a:t>0</a:t>
            </a:r>
            <a:r>
              <a:rPr lang="en-US" dirty="0"/>
              <a:t>: "At most once" delivery. The message is delivered once, or not at all, with no acknowledgment. </a:t>
            </a:r>
            <a:endParaRPr lang="en-US" dirty="0" smtClean="0"/>
          </a:p>
          <a:p>
            <a:pPr marL="457200" indent="-457200">
              <a:buFont typeface="+mj-lt"/>
              <a:buAutoNum type="alphaLcPeriod"/>
            </a:pPr>
            <a:r>
              <a:rPr lang="en-US" dirty="0" smtClean="0"/>
              <a:t> QoS</a:t>
            </a:r>
            <a:r>
              <a:rPr lang="en-US" sz="1400" dirty="0" smtClean="0"/>
              <a:t>1</a:t>
            </a:r>
            <a:r>
              <a:rPr lang="en-US" dirty="0"/>
              <a:t>: "At least once" delivery. The message is guaranteed to be delivered, but it may be delivered multiple times. </a:t>
            </a:r>
          </a:p>
          <a:p>
            <a:pPr marL="457200" indent="-457200">
              <a:buFont typeface="+mj-lt"/>
              <a:buAutoNum type="alphaLcPeriod"/>
            </a:pPr>
            <a:r>
              <a:rPr lang="en-US" dirty="0" smtClean="0"/>
              <a:t>QoS</a:t>
            </a:r>
            <a:r>
              <a:rPr lang="en-US" sz="1400" dirty="0" smtClean="0"/>
              <a:t>2</a:t>
            </a:r>
            <a:r>
              <a:rPr lang="en-US" dirty="0"/>
              <a:t>: "Exactly once" delivery. The message is guaranteed to be delivered only </a:t>
            </a:r>
            <a:r>
              <a:rPr lang="en-US" dirty="0" smtClean="0"/>
              <a:t>once.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89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MQTT IN IOT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680" y="1907280"/>
            <a:ext cx="10058400" cy="4023360"/>
          </a:xfrm>
        </p:spPr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400" dirty="0" smtClean="0"/>
              <a:t>Home Automation</a:t>
            </a:r>
            <a:r>
              <a:rPr lang="en-US" sz="3400" dirty="0"/>
              <a:t>: Smart thermostats, lighting, </a:t>
            </a:r>
            <a:r>
              <a:rPr lang="en-US" sz="3400" dirty="0" smtClean="0"/>
              <a:t>                                                                        security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400" dirty="0" smtClean="0"/>
              <a:t> Healthcare</a:t>
            </a:r>
            <a:r>
              <a:rPr lang="en-US" sz="3400" dirty="0"/>
              <a:t>: Remote monitoring of patient data. </a:t>
            </a:r>
            <a:r>
              <a:rPr lang="en-US" sz="3400" dirty="0" smtClean="0"/>
              <a:t>     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400" dirty="0" smtClean="0"/>
              <a:t> </a:t>
            </a:r>
            <a:r>
              <a:rPr lang="en-US" sz="3400" dirty="0"/>
              <a:t>Industrial Automation: Sensor networks, </a:t>
            </a:r>
            <a:r>
              <a:rPr lang="en-US" sz="3400" dirty="0" smtClean="0"/>
              <a:t>machinery                                                                                                                                                  </a:t>
            </a:r>
            <a:r>
              <a:rPr lang="en-US" sz="3400" dirty="0"/>
              <a:t>monitoring.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400" dirty="0" smtClean="0"/>
              <a:t>Transportation</a:t>
            </a:r>
            <a:r>
              <a:rPr lang="en-US" sz="3400" dirty="0"/>
              <a:t>: Fleet tracking, vehicle telematics. </a:t>
            </a:r>
            <a:r>
              <a:rPr lang="en-US" sz="3400" dirty="0" smtClean="0"/>
              <a:t>   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400" dirty="0" smtClean="0"/>
              <a:t> Example: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400" dirty="0" smtClean="0"/>
              <a:t>The </a:t>
            </a:r>
            <a:r>
              <a:rPr lang="en-US" sz="3400" dirty="0"/>
              <a:t>temperature sensor </a:t>
            </a:r>
            <a:r>
              <a:rPr lang="en-US" sz="3400" dirty="0" smtClean="0"/>
              <a:t>publishes data</a:t>
            </a:r>
            <a:r>
              <a:rPr lang="en-US" sz="3400" dirty="0"/>
              <a:t>: </a:t>
            </a:r>
            <a:endParaRPr lang="en-US" sz="3400" dirty="0" smtClean="0"/>
          </a:p>
          <a:p>
            <a:pPr marL="457200" indent="-457200">
              <a:buFont typeface="+mj-lt"/>
              <a:buAutoNum type="alphaLcPeriod"/>
            </a:pPr>
            <a:r>
              <a:rPr lang="en-US" sz="3400" dirty="0" smtClean="0"/>
              <a:t>Topic</a:t>
            </a:r>
            <a:r>
              <a:rPr lang="en-US" sz="3400" dirty="0"/>
              <a:t>: home/room1/temperature 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3400" dirty="0" smtClean="0"/>
              <a:t>Message</a:t>
            </a:r>
            <a:r>
              <a:rPr lang="en-US" sz="3400" dirty="0"/>
              <a:t>: </a:t>
            </a:r>
            <a:r>
              <a:rPr lang="en-US" sz="3400" dirty="0" smtClean="0"/>
              <a:t>25°C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071" y="1832694"/>
            <a:ext cx="4617721" cy="400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6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</TotalTime>
  <Words>543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Retrospect</vt:lpstr>
      <vt:lpstr>IOT COMMUNICATION PROTOCOL</vt:lpstr>
      <vt:lpstr>TOPICS:</vt:lpstr>
      <vt:lpstr>INTRODUCTION</vt:lpstr>
      <vt:lpstr>CLASSIFICATION</vt:lpstr>
      <vt:lpstr>MQTT</vt:lpstr>
      <vt:lpstr>CONTD..</vt:lpstr>
      <vt:lpstr>KEY CONCEPT BEHIND MQTT</vt:lpstr>
      <vt:lpstr>CONTD…</vt:lpstr>
      <vt:lpstr>APPLICATIONS OF MQTT IN IOT</vt:lpstr>
      <vt:lpstr>CONTD..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COMMUNICATION PROTOCOL</dc:title>
  <dc:creator>ACER</dc:creator>
  <cp:lastModifiedBy>ACER</cp:lastModifiedBy>
  <cp:revision>6</cp:revision>
  <dcterms:created xsi:type="dcterms:W3CDTF">2025-01-16T19:10:20Z</dcterms:created>
  <dcterms:modified xsi:type="dcterms:W3CDTF">2025-01-16T19:59:56Z</dcterms:modified>
</cp:coreProperties>
</file>