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63" r:id="rId5"/>
    <p:sldId id="261" r:id="rId6"/>
    <p:sldId id="258" r:id="rId7"/>
    <p:sldId id="259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B50E-9FBA-4076-A44B-183F964AC86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1DF0-6398-4A47-9A55-0ADE9F98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9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B50E-9FBA-4076-A44B-183F964AC86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1DF0-6398-4A47-9A55-0ADE9F98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00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B50E-9FBA-4076-A44B-183F964AC86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1DF0-6398-4A47-9A55-0ADE9F98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73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B50E-9FBA-4076-A44B-183F964AC86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1DF0-6398-4A47-9A55-0ADE9F98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2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B50E-9FBA-4076-A44B-183F964AC86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1DF0-6398-4A47-9A55-0ADE9F98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5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B50E-9FBA-4076-A44B-183F964AC86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1DF0-6398-4A47-9A55-0ADE9F98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94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B50E-9FBA-4076-A44B-183F964AC86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1DF0-6398-4A47-9A55-0ADE9F98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50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B50E-9FBA-4076-A44B-183F964AC86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1DF0-6398-4A47-9A55-0ADE9F98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1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B50E-9FBA-4076-A44B-183F964AC86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1DF0-6398-4A47-9A55-0ADE9F98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6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B50E-9FBA-4076-A44B-183F964AC86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1DF0-6398-4A47-9A55-0ADE9F98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9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B50E-9FBA-4076-A44B-183F964AC86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1DF0-6398-4A47-9A55-0ADE9F98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51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D6DB50E-9FBA-4076-A44B-183F964AC86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8621DF0-6398-4A47-9A55-0ADE9F986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557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09427-5BCC-17D0-CBE4-8E4AC7F75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0F87C-7457-9120-FDD9-046808DA0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Requirements</a:t>
            </a:r>
          </a:p>
        </p:txBody>
      </p:sp>
      <p:pic>
        <p:nvPicPr>
          <p:cNvPr id="5" name="Picture 4" descr="A diagram of requirements engineering process&#10;&#10;Description automatically generated">
            <a:extLst>
              <a:ext uri="{FF2B5EF4-FFF2-40B4-BE49-F238E27FC236}">
                <a16:creationId xmlns:a16="http://schemas.microsoft.com/office/drawing/2014/main" id="{22A8130E-4998-38B4-0DDE-18DDE28D9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53" y="109728"/>
            <a:ext cx="7659013" cy="6569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687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F545D-5C4F-7F77-A38E-4DEF17EB2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FC76-D43C-9A36-17CC-C0B317C43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925" y="117043"/>
            <a:ext cx="9144000" cy="58521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SRS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0F4DC-346A-1C66-2FAE-B0342B20D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925" y="870510"/>
            <a:ext cx="10436352" cy="558149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1. Introduction</a:t>
            </a:r>
            <a:br>
              <a:rPr lang="en-IN" sz="2000" dirty="0"/>
            </a:br>
            <a:r>
              <a:rPr lang="en-IN" sz="2000" dirty="0"/>
              <a:t>1.1 Purpose</a:t>
            </a:r>
            <a:br>
              <a:rPr lang="en-IN" sz="2000" dirty="0"/>
            </a:br>
            <a:r>
              <a:rPr lang="en-IN" sz="2000" dirty="0"/>
              <a:t>1.2 Intended Audience</a:t>
            </a:r>
            <a:br>
              <a:rPr lang="en-IN" sz="2000" dirty="0"/>
            </a:br>
            <a:r>
              <a:rPr lang="en-IN" sz="2000" dirty="0"/>
              <a:t>1.3 Scope</a:t>
            </a:r>
            <a:br>
              <a:rPr lang="en-IN" sz="2000" dirty="0"/>
            </a:br>
            <a:r>
              <a:rPr lang="en-IN" sz="2000" dirty="0"/>
              <a:t>1.4 Definitions</a:t>
            </a:r>
            <a:br>
              <a:rPr lang="en-IN" sz="2000" dirty="0"/>
            </a:br>
            <a:r>
              <a:rPr lang="en-IN" sz="2000" dirty="0"/>
              <a:t>1.5 References</a:t>
            </a:r>
          </a:p>
          <a:p>
            <a:pPr algn="l">
              <a:lnSpc>
                <a:spcPct val="15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2. Overall Description</a:t>
            </a:r>
            <a:br>
              <a:rPr lang="en-IN" sz="2000" dirty="0"/>
            </a:br>
            <a:r>
              <a:rPr lang="en-IN" sz="2000" dirty="0"/>
              <a:t>2.1 User Interfaces</a:t>
            </a:r>
            <a:br>
              <a:rPr lang="en-IN" sz="2000" dirty="0"/>
            </a:br>
            <a:r>
              <a:rPr lang="en-IN" sz="2000" dirty="0"/>
              <a:t>2.2 System Interfaces</a:t>
            </a:r>
            <a:br>
              <a:rPr lang="en-IN" sz="2000" dirty="0"/>
            </a:br>
            <a:r>
              <a:rPr lang="en-IN" sz="2000" dirty="0"/>
              <a:t>2.3 Constraints, assumptions, and dependencies</a:t>
            </a:r>
            <a:br>
              <a:rPr lang="en-IN" sz="2000" dirty="0"/>
            </a:br>
            <a:r>
              <a:rPr lang="en-IN" sz="2000" dirty="0"/>
              <a:t>2.4 User Characteristics</a:t>
            </a:r>
          </a:p>
          <a:p>
            <a:pPr algn="l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90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D846A-49D2-D056-9111-413B69CC7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F46F-19F7-2EF6-B51B-E1F0D319C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925" y="117043"/>
            <a:ext cx="9144000" cy="58521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SRS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44365-087B-9EC3-A4EB-CACECFCC3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925" y="870510"/>
            <a:ext cx="10436352" cy="558149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3. System Features and Requirements</a:t>
            </a:r>
            <a:br>
              <a:rPr lang="en-US" sz="2000" dirty="0"/>
            </a:br>
            <a:r>
              <a:rPr lang="en-US" sz="2000" dirty="0"/>
              <a:t>3.1 Functional Requirements</a:t>
            </a:r>
            <a:br>
              <a:rPr lang="en-US" sz="2000" dirty="0"/>
            </a:br>
            <a:r>
              <a:rPr lang="en-US" sz="2000" dirty="0"/>
              <a:t>3.2 Use Cases</a:t>
            </a:r>
            <a:br>
              <a:rPr lang="en-US" sz="2000" dirty="0"/>
            </a:br>
            <a:r>
              <a:rPr lang="en-US" sz="2000" dirty="0"/>
              <a:t>3.3 External Interface Requirements</a:t>
            </a:r>
            <a:br>
              <a:rPr lang="en-US" sz="2000" dirty="0"/>
            </a:br>
            <a:r>
              <a:rPr lang="en-US" sz="2000" dirty="0"/>
              <a:t>3.4 Logical database requirement</a:t>
            </a:r>
            <a:br>
              <a:rPr lang="en-US" sz="2000" dirty="0"/>
            </a:br>
            <a:r>
              <a:rPr lang="en-US" sz="2000" dirty="0"/>
              <a:t>3.5 Nonfunctional Requirements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4. Deliver for Approval</a:t>
            </a:r>
            <a:endParaRPr lang="en-US" sz="2000" dirty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865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9086D-A151-75BA-3334-A8F67051B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23EA-2678-EACD-08D0-003B51C16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925" y="117043"/>
            <a:ext cx="9144000" cy="58521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URD/URS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C7EBF-1727-439B-F2EB-0DE48B51E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925" y="826618"/>
            <a:ext cx="10436352" cy="562538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Easy &amp; Simple to Operate</a:t>
            </a:r>
            <a:endParaRPr lang="en-US" sz="20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Quick Response</a:t>
            </a:r>
            <a:endParaRPr lang="en-US" sz="20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effectively handling operational errors</a:t>
            </a:r>
            <a:endParaRPr lang="en-US" sz="20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Customer support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B050"/>
                </a:solidFill>
              </a:rPr>
              <a:t>The user requirement(s) document (URD) or user requirement specification (URS) is a document usually used </a:t>
            </a:r>
            <a:r>
              <a:rPr lang="en-US" sz="2000" b="1" dirty="0">
                <a:solidFill>
                  <a:srgbClr val="00B050"/>
                </a:solidFill>
              </a:rPr>
              <a:t>in software engineering</a:t>
            </a:r>
            <a:r>
              <a:rPr lang="en-US" sz="2000" dirty="0">
                <a:solidFill>
                  <a:srgbClr val="00B050"/>
                </a:solidFill>
              </a:rPr>
              <a:t> that specifies what the user expects the software to be able to do.</a:t>
            </a:r>
          </a:p>
          <a:p>
            <a:pPr algn="just">
              <a:lnSpc>
                <a:spcPct val="150000"/>
              </a:lnSpc>
            </a:pP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b="1" dirty="0">
                <a:solidFill>
                  <a:srgbClr val="00B050"/>
                </a:solidFill>
              </a:rPr>
              <a:t>It is a contractual agreement.</a:t>
            </a:r>
            <a:endParaRPr lang="en-US" sz="2000" dirty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662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7765-D109-93CE-3066-95CB8C577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619"/>
            <a:ext cx="9144000" cy="504749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F3893-084F-7C45-FA3B-867D0C4F9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8368"/>
            <a:ext cx="10436352" cy="600577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is the description of features and functionalities of the target system.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is the description of what the system should do.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Requirements Engineering (RE)</a:t>
            </a:r>
            <a:r>
              <a:rPr lang="en-US" sz="2000" dirty="0"/>
              <a:t> refers to the process of defining, documenting, and maintaining requirements in the engineering design process.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is a </a:t>
            </a:r>
            <a:r>
              <a:rPr lang="en-US" sz="2000" b="1" dirty="0"/>
              <a:t>four-step process</a:t>
            </a:r>
            <a:r>
              <a:rPr lang="en-US" sz="2000" dirty="0"/>
              <a:t>, which includes: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Feasibility Study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Requirements Gathering/Elicitation</a:t>
            </a:r>
            <a:endParaRPr lang="en-US" dirty="0">
              <a:solidFill>
                <a:srgbClr val="00B050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Software Requirements Specification</a:t>
            </a:r>
            <a:endParaRPr lang="en-US" dirty="0">
              <a:solidFill>
                <a:srgbClr val="00B050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Software Requirements Validation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Software Requirements Management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B050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00B05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775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AB749-11CE-A432-5F58-13F8F5F6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9CAD-4530-AC70-10D0-CED40EBA8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925" y="175564"/>
            <a:ext cx="9144000" cy="585217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Techniques for Effective Requirements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325FB-7FAB-3D6B-46C3-53765BD31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925" y="998525"/>
            <a:ext cx="10911840" cy="5683911"/>
          </a:xfrm>
        </p:spPr>
        <p:txBody>
          <a:bodyPr>
            <a:normAutofit fontScale="92500" lnSpcReduction="20000"/>
          </a:bodyPr>
          <a:lstStyle/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Observation Reports (User Observation):</a:t>
            </a:r>
            <a:endParaRPr lang="en-US" dirty="0"/>
          </a:p>
          <a:p>
            <a:pPr lvl="2" algn="just">
              <a:lnSpc>
                <a:spcPct val="100000"/>
              </a:lnSpc>
            </a:pPr>
            <a:r>
              <a:rPr lang="en-US" sz="2000" dirty="0">
                <a:solidFill>
                  <a:srgbClr val="00B050"/>
                </a:solidFill>
              </a:rPr>
              <a:t>Observe users in their natural working environment to understand workflows, challenges, and requirements.</a:t>
            </a:r>
          </a:p>
          <a:p>
            <a:pPr lvl="2" algn="l">
              <a:lnSpc>
                <a:spcPct val="100000"/>
              </a:lnSpc>
            </a:pPr>
            <a:endParaRPr lang="en-US" sz="2000" dirty="0"/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Questionnaires:</a:t>
            </a:r>
            <a:endParaRPr lang="en-US" dirty="0"/>
          </a:p>
          <a:p>
            <a:pPr lvl="2" algn="just">
              <a:lnSpc>
                <a:spcPct val="100000"/>
              </a:lnSpc>
            </a:pPr>
            <a:r>
              <a:rPr lang="en-US" sz="2000" dirty="0">
                <a:solidFill>
                  <a:srgbClr val="00B050"/>
                </a:solidFill>
              </a:rPr>
              <a:t>Gather information using structured interviews, surveys, and polls to collect feedback from stakeholders.</a:t>
            </a:r>
          </a:p>
          <a:p>
            <a:pPr lvl="2" algn="l">
              <a:lnSpc>
                <a:spcPct val="100000"/>
              </a:lnSpc>
            </a:pPr>
            <a:endParaRPr lang="en-US" sz="2000" dirty="0"/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Use Cases:</a:t>
            </a:r>
            <a:endParaRPr lang="en-US" dirty="0"/>
          </a:p>
          <a:p>
            <a:pPr lvl="2" algn="just">
              <a:lnSpc>
                <a:spcPct val="100000"/>
              </a:lnSpc>
            </a:pPr>
            <a:r>
              <a:rPr lang="en-US" sz="2000" dirty="0">
                <a:solidFill>
                  <a:srgbClr val="00B050"/>
                </a:solidFill>
              </a:rPr>
              <a:t>Describe </a:t>
            </a:r>
            <a:r>
              <a:rPr lang="en-US" sz="2000" b="1" dirty="0">
                <a:solidFill>
                  <a:srgbClr val="00B050"/>
                </a:solidFill>
              </a:rPr>
              <a:t>step-by-step interactions</a:t>
            </a:r>
            <a:r>
              <a:rPr lang="en-US" sz="2000" dirty="0">
                <a:solidFill>
                  <a:srgbClr val="00B050"/>
                </a:solidFill>
              </a:rPr>
              <a:t> between the user and the system to define specific functionalities and behavior.</a:t>
            </a:r>
          </a:p>
          <a:p>
            <a:pPr lvl="2" algn="l">
              <a:lnSpc>
                <a:spcPct val="100000"/>
              </a:lnSpc>
            </a:pPr>
            <a:endParaRPr lang="en-US" sz="2000" dirty="0"/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User Stories:</a:t>
            </a:r>
            <a:endParaRPr lang="en-US" dirty="0"/>
          </a:p>
          <a:p>
            <a:pPr lvl="2" algn="just">
              <a:lnSpc>
                <a:spcPct val="100000"/>
              </a:lnSpc>
            </a:pPr>
            <a:r>
              <a:rPr lang="en-US" sz="2000" dirty="0">
                <a:solidFill>
                  <a:srgbClr val="00B050"/>
                </a:solidFill>
              </a:rPr>
              <a:t>Short, simple descriptions of features from the </a:t>
            </a:r>
            <a:r>
              <a:rPr lang="en-US" sz="2000" b="1" dirty="0">
                <a:solidFill>
                  <a:srgbClr val="00B050"/>
                </a:solidFill>
              </a:rPr>
              <a:t>end-user's perspective</a:t>
            </a:r>
            <a:r>
              <a:rPr lang="en-US" sz="2000" dirty="0">
                <a:solidFill>
                  <a:srgbClr val="00B050"/>
                </a:solidFill>
              </a:rPr>
              <a:t> (e.g., </a:t>
            </a:r>
            <a:r>
              <a:rPr lang="en-US" sz="2000" i="1" dirty="0">
                <a:solidFill>
                  <a:srgbClr val="00B050"/>
                </a:solidFill>
              </a:rPr>
              <a:t>"As a user, I want to search for products so I can find what I need quickly."</a:t>
            </a:r>
            <a:r>
              <a:rPr lang="en-US" sz="2000" dirty="0">
                <a:solidFill>
                  <a:srgbClr val="00B050"/>
                </a:solidFill>
              </a:rPr>
              <a:t>).</a:t>
            </a:r>
          </a:p>
          <a:p>
            <a:pPr lvl="2" algn="just">
              <a:lnSpc>
                <a:spcPct val="100000"/>
              </a:lnSpc>
            </a:pPr>
            <a:endParaRPr lang="en-US" sz="2000" dirty="0"/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Requirement Workshops:</a:t>
            </a:r>
            <a:endParaRPr lang="en-US" dirty="0"/>
          </a:p>
          <a:p>
            <a:pPr lvl="2" algn="just">
              <a:lnSpc>
                <a:spcPct val="100000"/>
              </a:lnSpc>
            </a:pPr>
            <a:r>
              <a:rPr lang="en-US" sz="2000" dirty="0">
                <a:solidFill>
                  <a:srgbClr val="00B050"/>
                </a:solidFill>
              </a:rPr>
              <a:t>Collaborative sessions involving stakeholders to brainstorm, discuss, and finalize requirements efficiently.</a:t>
            </a:r>
          </a:p>
        </p:txBody>
      </p:sp>
    </p:spTree>
    <p:extLst>
      <p:ext uri="{BB962C8B-B14F-4D97-AF65-F5344CB8AC3E}">
        <p14:creationId xmlns:p14="http://schemas.microsoft.com/office/powerpoint/2010/main" val="144283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86AB-5B67-DBD1-0CB2-8F46FF214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E228-B87E-4B0B-18CA-8C4295F09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925" y="175564"/>
            <a:ext cx="9144000" cy="585217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Techniques for Effective Requirements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AEE5B-482C-9DBB-132F-37491B655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925" y="863193"/>
            <a:ext cx="10436352" cy="56839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43000" lvl="2" indent="-228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Mind Mapping:</a:t>
            </a:r>
            <a:endParaRPr lang="en-US" sz="2000" dirty="0"/>
          </a:p>
          <a:p>
            <a:pPr marL="1600200" lvl="3" indent="-228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Use visual diagrams to represent and organize requirements, ideas, and relationships clearly and concisely.</a:t>
            </a:r>
          </a:p>
          <a:p>
            <a:pPr marL="1143000" lvl="2" indent="-228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Role-Playing:</a:t>
            </a:r>
            <a:endParaRPr lang="en-US" sz="2000" dirty="0"/>
          </a:p>
          <a:p>
            <a:pPr marL="1600200" lvl="3" indent="-228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Simulate user roles and workflows to identify hidden requirements and validate system usability.</a:t>
            </a:r>
          </a:p>
          <a:p>
            <a:pPr marL="1143000" lvl="2" indent="-228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Prototyping:</a:t>
            </a:r>
            <a:endParaRPr lang="en-US" sz="2000" dirty="0"/>
          </a:p>
          <a:p>
            <a:pPr marL="1600200" lvl="3" indent="-228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Build </a:t>
            </a:r>
            <a:r>
              <a:rPr lang="en-US" sz="2000" b="1" dirty="0">
                <a:solidFill>
                  <a:srgbClr val="00B050"/>
                </a:solidFill>
              </a:rPr>
              <a:t>visual or functional models</a:t>
            </a:r>
            <a:r>
              <a:rPr lang="en-US" sz="2000" dirty="0">
                <a:solidFill>
                  <a:srgbClr val="00B050"/>
                </a:solidFill>
              </a:rPr>
              <a:t> of the software to demonstrate features, gather feedback, and refine requirements.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311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DE481-34E2-D5CC-0EAD-69F3E6FA6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7C344-5373-DB4E-351D-EEC94430B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Software Requirements</a:t>
            </a:r>
          </a:p>
        </p:txBody>
      </p:sp>
      <p:pic>
        <p:nvPicPr>
          <p:cNvPr id="5" name="Picture 4" descr="A diagram of software requirements&#10;&#10;Description automatically generated">
            <a:extLst>
              <a:ext uri="{FF2B5EF4-FFF2-40B4-BE49-F238E27FC236}">
                <a16:creationId xmlns:a16="http://schemas.microsoft.com/office/drawing/2014/main" id="{DF0D5F16-3073-591F-AD75-E7A24C91D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37" y="190195"/>
            <a:ext cx="7593177" cy="6583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863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FAE23-F108-00F1-A1DC-F453F6301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57DC-3E2F-D445-E0C2-C65932719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925" y="58521"/>
            <a:ext cx="9144000" cy="504749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Functional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94F32-2236-63BE-07BD-DC71D3069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925" y="563270"/>
            <a:ext cx="10436352" cy="6181344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7200" b="1" dirty="0"/>
              <a:t>Functional Requirements</a:t>
            </a:r>
            <a:r>
              <a:rPr lang="en-US" sz="7200" dirty="0"/>
              <a:t>: These are related to the </a:t>
            </a:r>
            <a:r>
              <a:rPr lang="en-US" sz="7200" b="1" dirty="0"/>
              <a:t>functional/working aspect</a:t>
            </a:r>
            <a:r>
              <a:rPr lang="en-US" sz="7200" dirty="0"/>
              <a:t> of software and define </a:t>
            </a:r>
            <a:r>
              <a:rPr lang="en-US" sz="7200" b="1" dirty="0"/>
              <a:t>what the system should do</a:t>
            </a:r>
            <a:r>
              <a:rPr lang="en-US" sz="7200" dirty="0"/>
              <a:t>. They describe specific </a:t>
            </a:r>
            <a:r>
              <a:rPr lang="en-US" sz="7200" b="1" dirty="0"/>
              <a:t>features, inputs, outputs, and behavior</a:t>
            </a:r>
            <a:r>
              <a:rPr lang="en-US" sz="7200" dirty="0"/>
              <a:t> of the system.</a:t>
            </a:r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1" dirty="0"/>
              <a:t>Login Functionality</a:t>
            </a:r>
            <a:endParaRPr lang="en-US" sz="7200" dirty="0"/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1" dirty="0"/>
              <a:t>Search Feature</a:t>
            </a:r>
            <a:endParaRPr lang="en-US" sz="7200" dirty="0"/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1" dirty="0"/>
              <a:t>Order Placement</a:t>
            </a:r>
            <a:endParaRPr lang="en-US" sz="7200" dirty="0"/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1" dirty="0"/>
              <a:t>Report Generation</a:t>
            </a:r>
            <a:endParaRPr lang="en-US" sz="7200" dirty="0"/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1" dirty="0"/>
              <a:t>Email Notifications</a:t>
            </a:r>
            <a:endParaRPr lang="en-US" sz="7200" dirty="0"/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1" dirty="0"/>
              <a:t>User Registration</a:t>
            </a:r>
            <a:endParaRPr lang="en-US" sz="7200" dirty="0"/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1" dirty="0"/>
              <a:t>Payment Processing</a:t>
            </a:r>
            <a:endParaRPr lang="en-US" sz="7200" dirty="0"/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1" dirty="0"/>
              <a:t>Profile Management</a:t>
            </a:r>
            <a:endParaRPr lang="en-US" sz="7200" dirty="0"/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b="1" dirty="0"/>
              <a:t>File Upload and Download</a:t>
            </a:r>
            <a:endParaRPr lang="en-US" sz="72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 </a:t>
            </a:r>
          </a:p>
          <a:p>
            <a:pPr algn="l"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9180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698A4-3515-89AF-A692-6E39E92E0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8B81-88D2-7921-316C-55887CB86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925" y="160934"/>
            <a:ext cx="9144000" cy="585217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Non-Functional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61260-5C86-BE5A-A805-293083B0F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925" y="863193"/>
            <a:ext cx="10436352" cy="568391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/>
              <a:t>Non-Functional Requirements</a:t>
            </a:r>
            <a:r>
              <a:rPr lang="en-US" dirty="0"/>
              <a:t>: Expected characteristics of target software,       including: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Security</a:t>
            </a:r>
            <a:endParaRPr lang="en-US" sz="2400" dirty="0"/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Storage</a:t>
            </a:r>
            <a:endParaRPr lang="en-US" sz="2400" dirty="0"/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Configuration</a:t>
            </a:r>
            <a:endParaRPr lang="en-US" sz="2400" dirty="0"/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Performance</a:t>
            </a:r>
            <a:endParaRPr lang="en-US" sz="2400" dirty="0"/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Cost</a:t>
            </a:r>
            <a:endParaRPr lang="en-US" sz="2400" dirty="0"/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Interoperability</a:t>
            </a:r>
            <a:endParaRPr lang="en-US" sz="2400" dirty="0"/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Flexibility</a:t>
            </a:r>
            <a:endParaRPr lang="en-US" sz="2400" dirty="0"/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Disaster Recovery</a:t>
            </a:r>
            <a:endParaRPr lang="en-US" sz="2400" dirty="0"/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Accessibility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83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4444A-510B-E068-FFBC-681E233BD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6CD0-165E-8060-1AE6-44D11B96E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925" y="160934"/>
            <a:ext cx="9144000" cy="585217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Domain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12F85-4F10-CF64-CD2B-BA5A78DB8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925" y="863193"/>
            <a:ext cx="10436352" cy="56839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FFFFFF"/>
                </a:solidFill>
                <a:effectLst/>
                <a:latin typeface="Nunito" pitchFamily="2" charset="0"/>
              </a:rPr>
              <a:t>Domain requirements are specific to the domain or industry in which the software operates. They include terminology, rules, and standards relevant to that particular domain.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Healthcare</a:t>
            </a:r>
            <a:r>
              <a:rPr lang="en-US" sz="2000" dirty="0"/>
              <a:t>: The software must comply with </a:t>
            </a:r>
            <a:r>
              <a:rPr lang="en-US" sz="2000" b="1" dirty="0"/>
              <a:t>Nepal Health Research Council (NHRC)</a:t>
            </a:r>
            <a:r>
              <a:rPr lang="en-US" sz="2000" dirty="0"/>
              <a:t> guidelines and ensure secure handling of patient data as per </a:t>
            </a:r>
            <a:r>
              <a:rPr lang="en-US" sz="2000" b="1" dirty="0"/>
              <a:t>Nepal's Health Data Privacy Standards</a:t>
            </a:r>
            <a:r>
              <a:rPr lang="en-US" sz="20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Finance</a:t>
            </a:r>
            <a:r>
              <a:rPr lang="en-US" sz="2000" dirty="0"/>
              <a:t>: The system should adhere to the </a:t>
            </a:r>
            <a:r>
              <a:rPr lang="en-US" sz="2000" b="1" dirty="0"/>
              <a:t>Nepal Accounting Standards (NAS)</a:t>
            </a:r>
            <a:r>
              <a:rPr lang="en-US" sz="2000" dirty="0"/>
              <a:t> for financial reporting and comply with </a:t>
            </a:r>
            <a:r>
              <a:rPr lang="en-US" sz="2000" b="1" dirty="0"/>
              <a:t>Nepal </a:t>
            </a:r>
            <a:r>
              <a:rPr lang="en-US" sz="2000" b="1" dirty="0" err="1"/>
              <a:t>Rastra</a:t>
            </a:r>
            <a:r>
              <a:rPr lang="en-US" sz="2000" b="1" dirty="0"/>
              <a:t> Bank (NRB)</a:t>
            </a:r>
            <a:r>
              <a:rPr lang="en-US" sz="2000" dirty="0"/>
              <a:t> regulations.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E-commerce</a:t>
            </a:r>
            <a:r>
              <a:rPr lang="en-US" sz="2000" dirty="0"/>
              <a:t>: The software should support payment gateways commonly used in Nepal, such as </a:t>
            </a:r>
            <a:r>
              <a:rPr lang="en-US" sz="2000" b="1" dirty="0"/>
              <a:t>eSewa</a:t>
            </a:r>
            <a:r>
              <a:rPr lang="en-US" sz="2000" dirty="0"/>
              <a:t>, </a:t>
            </a:r>
            <a:r>
              <a:rPr lang="en-US" sz="2000" b="1" dirty="0"/>
              <a:t>Khalti</a:t>
            </a:r>
            <a:r>
              <a:rPr lang="en-US" sz="2000" dirty="0"/>
              <a:t>, </a:t>
            </a:r>
            <a:r>
              <a:rPr lang="en-US" sz="2000" b="1" dirty="0"/>
              <a:t>IME Pay</a:t>
            </a:r>
            <a:r>
              <a:rPr lang="en-US" sz="2000" dirty="0"/>
              <a:t>, and </a:t>
            </a:r>
            <a:r>
              <a:rPr lang="en-US" sz="2000" b="1" dirty="0"/>
              <a:t>bank transfers</a:t>
            </a:r>
            <a:r>
              <a:rPr lang="en-US" sz="2000" dirty="0"/>
              <a:t> through local banks.</a:t>
            </a:r>
            <a:endParaRPr lang="en-US" sz="1600" dirty="0"/>
          </a:p>
          <a:p>
            <a:pPr algn="just">
              <a:lnSpc>
                <a:spcPct val="150000"/>
              </a:lnSpc>
            </a:pPr>
            <a:endParaRPr lang="en-US" sz="2000" b="0" i="0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353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42BFA-7632-CA57-5C08-726A91E4A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7AD8-32E5-6989-2330-D08905EEB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925" y="577900"/>
            <a:ext cx="9144000" cy="58521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 Software Requirements Specification (SRS)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41040-959B-085F-0BE2-991B1EA64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925" y="2011680"/>
            <a:ext cx="10436352" cy="2662733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SRS is a description of a software system to be developed.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lays out functional, non-functional, and domain requirements of the software to be developed.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may include a set of use cases that describe user interactions that the software must provide to the user for perfect interaction.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449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663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Nunito</vt:lpstr>
      <vt:lpstr>Wingdings</vt:lpstr>
      <vt:lpstr>Office Theme</vt:lpstr>
      <vt:lpstr>Software Requirements</vt:lpstr>
      <vt:lpstr>Software Requirements</vt:lpstr>
      <vt:lpstr>Techniques for Effective Requirements Engineering</vt:lpstr>
      <vt:lpstr>Techniques for Effective Requirements Engineering</vt:lpstr>
      <vt:lpstr>Types of Software Requirements</vt:lpstr>
      <vt:lpstr>Functional Requirements</vt:lpstr>
      <vt:lpstr>Non-Functional Requirements</vt:lpstr>
      <vt:lpstr>Domain Requirements</vt:lpstr>
      <vt:lpstr> Software Requirements Specification (SRS)</vt:lpstr>
      <vt:lpstr>SRS Structure</vt:lpstr>
      <vt:lpstr>SRS Structure</vt:lpstr>
      <vt:lpstr>URD/URS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Yadav</dc:creator>
  <cp:lastModifiedBy>Komal Yadav</cp:lastModifiedBy>
  <cp:revision>21</cp:revision>
  <dcterms:created xsi:type="dcterms:W3CDTF">2024-12-15T15:12:56Z</dcterms:created>
  <dcterms:modified xsi:type="dcterms:W3CDTF">2024-12-15T16:16:02Z</dcterms:modified>
</cp:coreProperties>
</file>