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5F79-99FE-469B-85BA-CAE247552583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43827-478D-44B6-B283-3152CBA93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2880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5F79-99FE-469B-85BA-CAE247552583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43827-478D-44B6-B283-3152CBA93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0071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5F79-99FE-469B-85BA-CAE247552583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43827-478D-44B6-B283-3152CBA93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407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5F79-99FE-469B-85BA-CAE247552583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43827-478D-44B6-B283-3152CBA93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116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5F79-99FE-469B-85BA-CAE247552583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43827-478D-44B6-B283-3152CBA93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016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5F79-99FE-469B-85BA-CAE247552583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43827-478D-44B6-B283-3152CBA93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1014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5F79-99FE-469B-85BA-CAE247552583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43827-478D-44B6-B283-3152CBA93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094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5F79-99FE-469B-85BA-CAE247552583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43827-478D-44B6-B283-3152CBA93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991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5F79-99FE-469B-85BA-CAE247552583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43827-478D-44B6-B283-3152CBA93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860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5F79-99FE-469B-85BA-CAE247552583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43827-478D-44B6-B283-3152CBA93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03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5F79-99FE-469B-85BA-CAE247552583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43827-478D-44B6-B283-3152CBA93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738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8B2F5F79-99FE-469B-85BA-CAE247552583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7A743827-478D-44B6-B283-3152CBA93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2704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BB914-D797-65C6-AA9B-A48233DA6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0195"/>
            <a:ext cx="9144000" cy="585216"/>
          </a:xfrm>
        </p:spPr>
        <p:txBody>
          <a:bodyPr>
            <a:normAutofit fontScale="90000"/>
          </a:bodyPr>
          <a:lstStyle/>
          <a:p>
            <a:r>
              <a:rPr lang="en-IN" sz="3600" dirty="0">
                <a:solidFill>
                  <a:srgbClr val="FFFF00"/>
                </a:solidFill>
              </a:rPr>
              <a:t>Requirements Modelling Principles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248C6D-8DA3-562B-7670-07AF13683A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401" y="1382573"/>
            <a:ext cx="11594591" cy="469635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1" dirty="0"/>
              <a:t>Requirements Modeling Principles</a:t>
            </a:r>
            <a:r>
              <a:rPr lang="en-US" sz="1800" dirty="0"/>
              <a:t> serve as guidelines to ensure that system requirements are well-defined, achievable, and beneficial for the stakeholders. Below are the principles: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solidFill>
                  <a:srgbClr val="00B050"/>
                </a:solidFill>
              </a:rPr>
              <a:t>1. Clarity and Precision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Explanation</a:t>
            </a:r>
            <a:r>
              <a:rPr lang="en-US" sz="1800" dirty="0"/>
              <a:t>: Requirements should be written in a way that leaves no room for confusion. Ambiguity can lead to misunderstandings and errors in the system design.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Analogy</a:t>
            </a:r>
            <a:r>
              <a:rPr lang="en-US" sz="1800" dirty="0"/>
              <a:t>: Think of writing a recipe. If we say, “Add some sugar,” it can mean different amounts to different people. But if you write, “Add 2 teaspoons of sugar,” it leaves no doubt.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Example</a:t>
            </a:r>
            <a:r>
              <a:rPr lang="en-US" sz="1800" dirty="0"/>
              <a:t>: Instead of saying “The system should respond quickly,” say “The system should respond to user input within 2 seconds.”</a:t>
            </a:r>
          </a:p>
          <a:p>
            <a:pPr algn="just">
              <a:lnSpc>
                <a:spcPct val="150000"/>
              </a:lnSpc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904113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EDBF88-0076-4E1B-EB3E-DCC99D97CE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20B39-2945-3938-7881-25EA637BD4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0195"/>
            <a:ext cx="9144000" cy="585216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rgbClr val="FFFF00"/>
                </a:solidFill>
              </a:rPr>
              <a:t>Domain Analysis and System Models : Behavioural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631EA7-D526-FB7B-014F-F409789AA4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455" y="775411"/>
            <a:ext cx="11704321" cy="5779008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B050"/>
                </a:solidFill>
              </a:rPr>
              <a:t>Focus</a:t>
            </a:r>
            <a:endParaRPr lang="en-US" sz="1600" dirty="0">
              <a:solidFill>
                <a:srgbClr val="00B050"/>
              </a:solidFill>
            </a:endParaRPr>
          </a:p>
          <a:p>
            <a:pPr marL="1143000" lvl="2" indent="-228600" algn="just">
              <a:buFont typeface="Arial" panose="020B0604020202020204" pitchFamily="34" charset="0"/>
              <a:buChar char="•"/>
            </a:pPr>
            <a:r>
              <a:rPr lang="en-US" sz="1600" dirty="0"/>
              <a:t>Capture the </a:t>
            </a:r>
            <a:r>
              <a:rPr lang="en-US" sz="1600" b="1" dirty="0"/>
              <a:t>dynamic behavior</a:t>
            </a:r>
            <a:r>
              <a:rPr lang="en-US" sz="1600" dirty="0"/>
              <a:t>: how the system functions over time.</a:t>
            </a:r>
          </a:p>
          <a:p>
            <a:pPr marL="1143000" lvl="2" indent="-228600" algn="just">
              <a:buFont typeface="Arial" panose="020B0604020202020204" pitchFamily="34" charset="0"/>
              <a:buChar char="•"/>
            </a:pPr>
            <a:r>
              <a:rPr lang="en-US" sz="1600" dirty="0"/>
              <a:t>Illustrate how the system responds to </a:t>
            </a:r>
            <a:r>
              <a:rPr lang="en-US" sz="1600" b="1" dirty="0"/>
              <a:t>events</a:t>
            </a:r>
            <a:r>
              <a:rPr lang="en-US" sz="1600" dirty="0"/>
              <a:t> and </a:t>
            </a:r>
            <a:r>
              <a:rPr lang="en-US" sz="1600" b="1" dirty="0"/>
              <a:t>user interactions</a:t>
            </a:r>
            <a:r>
              <a:rPr lang="en-US" sz="1600" dirty="0"/>
              <a:t>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B050"/>
                </a:solidFill>
              </a:rPr>
              <a:t>Techniques</a:t>
            </a:r>
            <a:endParaRPr lang="en-US" sz="1600" dirty="0">
              <a:solidFill>
                <a:srgbClr val="00B050"/>
              </a:solidFill>
            </a:endParaRPr>
          </a:p>
          <a:p>
            <a:pPr marL="1143000" lvl="2" indent="-228600" algn="just">
              <a:buFont typeface="Arial" panose="020B0604020202020204" pitchFamily="34" charset="0"/>
              <a:buChar char="•"/>
            </a:pPr>
            <a:r>
              <a:rPr lang="en-US" sz="1600" b="1" dirty="0"/>
              <a:t>Use Case Diagrams</a:t>
            </a:r>
            <a:endParaRPr lang="en-US" sz="1600" dirty="0"/>
          </a:p>
          <a:p>
            <a:pPr marL="1600200" lvl="3" indent="-228600" algn="just">
              <a:buFont typeface="Arial" panose="020B0604020202020204" pitchFamily="34" charset="0"/>
              <a:buChar char="•"/>
            </a:pPr>
            <a:r>
              <a:rPr lang="en-US" dirty="0"/>
              <a:t>Show </a:t>
            </a:r>
            <a:r>
              <a:rPr lang="en-US" b="1" dirty="0"/>
              <a:t>functions</a:t>
            </a:r>
            <a:r>
              <a:rPr lang="en-US" dirty="0"/>
              <a:t> (use cases) provided by the system.</a:t>
            </a:r>
          </a:p>
          <a:p>
            <a:pPr marL="1600200" lvl="3" indent="-228600" algn="just">
              <a:buFont typeface="Arial" panose="020B0604020202020204" pitchFamily="34" charset="0"/>
              <a:buChar char="•"/>
            </a:pPr>
            <a:r>
              <a:rPr lang="en-US" dirty="0"/>
              <a:t>Identify </a:t>
            </a:r>
            <a:r>
              <a:rPr lang="en-US" b="1" dirty="0"/>
              <a:t>actors</a:t>
            </a:r>
            <a:r>
              <a:rPr lang="en-US" dirty="0"/>
              <a:t> (users or external systems) that interact with those functions.</a:t>
            </a:r>
          </a:p>
          <a:p>
            <a:pPr marL="1600200" lvl="3" indent="-228600" algn="just">
              <a:buFont typeface="Arial" panose="020B0604020202020204" pitchFamily="34" charset="0"/>
              <a:buChar char="•"/>
            </a:pPr>
            <a:r>
              <a:rPr lang="en-US" dirty="0"/>
              <a:t>Example: </a:t>
            </a:r>
            <a:r>
              <a:rPr lang="en-US" i="1" dirty="0"/>
              <a:t>“Place an Order”</a:t>
            </a:r>
            <a:r>
              <a:rPr lang="en-US" dirty="0"/>
              <a:t>, </a:t>
            </a:r>
            <a:r>
              <a:rPr lang="en-US" i="1" dirty="0"/>
              <a:t>“Search Books”</a:t>
            </a:r>
            <a:r>
              <a:rPr lang="en-US" dirty="0"/>
              <a:t>, </a:t>
            </a:r>
            <a:r>
              <a:rPr lang="en-US" i="1" dirty="0"/>
              <a:t>“Enroll in Course”</a:t>
            </a:r>
            <a:r>
              <a:rPr lang="en-US" dirty="0"/>
              <a:t>.</a:t>
            </a:r>
          </a:p>
          <a:p>
            <a:pPr marL="1143000" lvl="2" indent="-228600" algn="just">
              <a:buFont typeface="Arial" panose="020B0604020202020204" pitchFamily="34" charset="0"/>
              <a:buChar char="•"/>
            </a:pPr>
            <a:r>
              <a:rPr lang="en-US" sz="1600" b="1" dirty="0"/>
              <a:t>State Transition Diagrams</a:t>
            </a:r>
            <a:endParaRPr lang="en-US" sz="1600" dirty="0"/>
          </a:p>
          <a:p>
            <a:pPr marL="1600200" lvl="3" indent="-228600" algn="just">
              <a:buFont typeface="Arial" panose="020B0604020202020204" pitchFamily="34" charset="0"/>
              <a:buChar char="•"/>
            </a:pPr>
            <a:r>
              <a:rPr lang="en-US" dirty="0"/>
              <a:t>Depict the system’s </a:t>
            </a:r>
            <a:r>
              <a:rPr lang="en-US" b="1" dirty="0"/>
              <a:t>states</a:t>
            </a:r>
            <a:r>
              <a:rPr lang="en-US" dirty="0"/>
              <a:t> and how it transitions from one state to another based on </a:t>
            </a:r>
            <a:r>
              <a:rPr lang="en-US" b="1" dirty="0"/>
              <a:t>events</a:t>
            </a:r>
            <a:r>
              <a:rPr lang="en-US" dirty="0"/>
              <a:t>.</a:t>
            </a:r>
          </a:p>
          <a:p>
            <a:pPr marL="1600200" lvl="3" indent="-228600" algn="just">
              <a:buFont typeface="Arial" panose="020B0604020202020204" pitchFamily="34" charset="0"/>
              <a:buChar char="•"/>
            </a:pPr>
            <a:r>
              <a:rPr lang="en-US" dirty="0"/>
              <a:t>Example states for an online shopping system: </a:t>
            </a:r>
            <a:r>
              <a:rPr lang="en-US" b="1" dirty="0"/>
              <a:t>Browsing</a:t>
            </a:r>
            <a:r>
              <a:rPr lang="en-US" dirty="0"/>
              <a:t>, </a:t>
            </a:r>
            <a:r>
              <a:rPr lang="en-US" b="1" dirty="0"/>
              <a:t>Added to Cart</a:t>
            </a:r>
            <a:r>
              <a:rPr lang="en-US" dirty="0"/>
              <a:t>, </a:t>
            </a:r>
            <a:r>
              <a:rPr lang="en-US" b="1" dirty="0"/>
              <a:t>Order Placed</a:t>
            </a:r>
            <a:r>
              <a:rPr lang="en-US" dirty="0"/>
              <a:t>, </a:t>
            </a:r>
            <a:r>
              <a:rPr lang="en-US" b="1" dirty="0"/>
              <a:t>Order Shipped</a:t>
            </a:r>
            <a:r>
              <a:rPr lang="en-US" dirty="0"/>
              <a:t>, </a:t>
            </a:r>
            <a:r>
              <a:rPr lang="en-US" b="1" dirty="0"/>
              <a:t>Order Delivered; </a:t>
            </a:r>
            <a:r>
              <a:rPr lang="en-US" b="1" dirty="0">
                <a:solidFill>
                  <a:srgbClr val="FFFF00"/>
                </a:solidFill>
              </a:rPr>
              <a:t>Using elevator</a:t>
            </a:r>
            <a:endParaRPr lang="en-US" dirty="0">
              <a:solidFill>
                <a:srgbClr val="FFFF00"/>
              </a:solidFill>
            </a:endParaRPr>
          </a:p>
          <a:p>
            <a:pPr marL="1143000" lvl="2" indent="-228600" algn="just">
              <a:buFont typeface="Arial" panose="020B0604020202020204" pitchFamily="34" charset="0"/>
              <a:buChar char="•"/>
            </a:pPr>
            <a:r>
              <a:rPr lang="en-US" sz="1600" b="1" dirty="0"/>
              <a:t>Sequence Diagrams</a:t>
            </a:r>
            <a:endParaRPr lang="en-US" sz="1600" dirty="0"/>
          </a:p>
          <a:p>
            <a:pPr marL="1600200" lvl="3" indent="-228600" algn="just">
              <a:buFont typeface="Arial" panose="020B0604020202020204" pitchFamily="34" charset="0"/>
              <a:buChar char="•"/>
            </a:pPr>
            <a:r>
              <a:rPr lang="en-US" dirty="0"/>
              <a:t>Show the </a:t>
            </a:r>
            <a:r>
              <a:rPr lang="en-US" b="1" dirty="0"/>
              <a:t>sequence</a:t>
            </a:r>
            <a:r>
              <a:rPr lang="en-US" dirty="0"/>
              <a:t> of interactions between objects or components over time.</a:t>
            </a:r>
          </a:p>
          <a:p>
            <a:pPr marL="1600200" lvl="3" indent="-228600" algn="just">
              <a:buFont typeface="Arial" panose="020B0604020202020204" pitchFamily="34" charset="0"/>
              <a:buChar char="•"/>
            </a:pPr>
            <a:r>
              <a:rPr lang="en-US" dirty="0"/>
              <a:t>Emphasize </a:t>
            </a:r>
            <a:r>
              <a:rPr lang="en-US" b="1" dirty="0"/>
              <a:t>message passing</a:t>
            </a:r>
            <a:r>
              <a:rPr lang="en-US" dirty="0"/>
              <a:t> or </a:t>
            </a:r>
            <a:r>
              <a:rPr lang="en-US" b="1" dirty="0"/>
              <a:t>function calls</a:t>
            </a:r>
            <a:r>
              <a:rPr lang="en-US" dirty="0"/>
              <a:t> among different parts of the system.</a:t>
            </a:r>
          </a:p>
          <a:p>
            <a:pPr marL="1600200" lvl="3" indent="-228600" algn="just">
              <a:buFont typeface="Arial" panose="020B0604020202020204" pitchFamily="34" charset="0"/>
              <a:buChar char="•"/>
            </a:pPr>
            <a:r>
              <a:rPr lang="en-US" dirty="0"/>
              <a:t>Example: When a </a:t>
            </a:r>
            <a:r>
              <a:rPr lang="en-US" b="1" dirty="0"/>
              <a:t>customer</a:t>
            </a:r>
            <a:r>
              <a:rPr lang="en-US" dirty="0"/>
              <a:t> places an order online, the </a:t>
            </a:r>
            <a:r>
              <a:rPr lang="en-US" b="1" dirty="0"/>
              <a:t>system</a:t>
            </a:r>
            <a:r>
              <a:rPr lang="en-US" dirty="0"/>
              <a:t> checks inventory, and the </a:t>
            </a:r>
            <a:r>
              <a:rPr lang="en-US" b="1" dirty="0"/>
              <a:t>payment gateway</a:t>
            </a:r>
            <a:r>
              <a:rPr lang="en-US" dirty="0"/>
              <a:t> processes payment.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B050"/>
                </a:solidFill>
              </a:rPr>
              <a:t>Outcome</a:t>
            </a:r>
            <a:endParaRPr lang="en-US" sz="1600" dirty="0">
              <a:solidFill>
                <a:srgbClr val="00B050"/>
              </a:solidFill>
            </a:endParaRPr>
          </a:p>
          <a:p>
            <a:pPr marL="1143000" lvl="2" indent="-228600" algn="just">
              <a:buFont typeface="Arial" panose="020B0604020202020204" pitchFamily="34" charset="0"/>
              <a:buChar char="•"/>
            </a:pPr>
            <a:r>
              <a:rPr lang="en-US" sz="1600" b="1" dirty="0"/>
              <a:t>Validation</a:t>
            </a:r>
            <a:r>
              <a:rPr lang="en-US" sz="1600" dirty="0"/>
              <a:t> that the system’s behavior meets </a:t>
            </a:r>
            <a:r>
              <a:rPr lang="en-US" sz="1600" b="1" dirty="0"/>
              <a:t>functional requirements</a:t>
            </a:r>
            <a:r>
              <a:rPr lang="en-US" sz="1600" dirty="0"/>
              <a:t>.</a:t>
            </a:r>
          </a:p>
          <a:p>
            <a:pPr marL="1143000" lvl="2" indent="-228600" algn="just">
              <a:buFont typeface="Arial" panose="020B0604020202020204" pitchFamily="34" charset="0"/>
              <a:buChar char="•"/>
            </a:pPr>
            <a:r>
              <a:rPr lang="en-US" sz="1600" dirty="0"/>
              <a:t>Helps to communicate </a:t>
            </a:r>
            <a:r>
              <a:rPr lang="en-US" sz="1600" b="1" dirty="0"/>
              <a:t>system logic</a:t>
            </a:r>
            <a:r>
              <a:rPr lang="en-US" sz="1600" dirty="0"/>
              <a:t> and user interaction flows.</a:t>
            </a:r>
          </a:p>
          <a:p>
            <a:pPr algn="just">
              <a:lnSpc>
                <a:spcPct val="15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79516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0DC464-6050-F345-B0A1-4AF909F4F4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71B1A-2FEE-A594-7C16-9FDAC902D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5098"/>
            <a:ext cx="9144000" cy="585216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00"/>
                </a:solidFill>
              </a:rPr>
              <a:t>Example: </a:t>
            </a:r>
            <a:r>
              <a:rPr lang="en-US" sz="2800" b="1" dirty="0">
                <a:solidFill>
                  <a:srgbClr val="FFFF00"/>
                </a:solidFill>
              </a:rPr>
              <a:t>State Transition Diagram</a:t>
            </a:r>
            <a:endParaRPr lang="en-IN" sz="2800" b="1" dirty="0">
              <a:solidFill>
                <a:srgbClr val="FFFF00"/>
              </a:solidFill>
            </a:endParaRPr>
          </a:p>
        </p:txBody>
      </p:sp>
      <p:pic>
        <p:nvPicPr>
          <p:cNvPr id="7" name="Picture 6" descr="A diagram of a state transition diagram&#10;&#10;Description automatically generated">
            <a:extLst>
              <a:ext uri="{FF2B5EF4-FFF2-40B4-BE49-F238E27FC236}">
                <a16:creationId xmlns:a16="http://schemas.microsoft.com/office/drawing/2014/main" id="{28DCA83E-40AB-D043-6886-C0B448EED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605" y="809074"/>
            <a:ext cx="9898790" cy="589530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151893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8D6D83-0C87-3823-8CD5-A1F33BE88F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D6CB2-51C2-BF32-93E9-49F5D47305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5098"/>
            <a:ext cx="9144000" cy="475488"/>
          </a:xfrm>
        </p:spPr>
        <p:txBody>
          <a:bodyPr>
            <a:normAutofit fontScale="90000"/>
          </a:bodyPr>
          <a:lstStyle/>
          <a:p>
            <a:r>
              <a:rPr lang="en-IN" sz="2800" b="1" dirty="0">
                <a:solidFill>
                  <a:srgbClr val="FFFF00"/>
                </a:solidFill>
              </a:rPr>
              <a:t>Example: </a:t>
            </a:r>
            <a:r>
              <a:rPr lang="en-US" sz="2800" b="1" dirty="0">
                <a:solidFill>
                  <a:srgbClr val="FFFF00"/>
                </a:solidFill>
              </a:rPr>
              <a:t>Use case Diagram</a:t>
            </a:r>
            <a:endParaRPr lang="en-IN" sz="2800" b="1" dirty="0">
              <a:solidFill>
                <a:srgbClr val="FFFF00"/>
              </a:solidFill>
            </a:endParaRPr>
          </a:p>
        </p:txBody>
      </p:sp>
      <p:pic>
        <p:nvPicPr>
          <p:cNvPr id="4" name="Picture 3" descr="A diagram of a library system&#10;&#10;Description automatically generated">
            <a:extLst>
              <a:ext uri="{FF2B5EF4-FFF2-40B4-BE49-F238E27FC236}">
                <a16:creationId xmlns:a16="http://schemas.microsoft.com/office/drawing/2014/main" id="{A9BA11BC-768C-0965-D3CD-FCE99DAFD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975" y="731520"/>
            <a:ext cx="8758065" cy="5980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3379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3FCAF8-07AA-64B9-ACFB-2CBC9535F1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73E7F-63C6-7CF5-9022-E883D68B8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5098"/>
            <a:ext cx="9144000" cy="490118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00"/>
                </a:solidFill>
              </a:rPr>
              <a:t>Example: </a:t>
            </a:r>
            <a:r>
              <a:rPr lang="en-US" sz="2800" b="1" dirty="0">
                <a:solidFill>
                  <a:srgbClr val="FFFF00"/>
                </a:solidFill>
              </a:rPr>
              <a:t>Sequence Diagram</a:t>
            </a:r>
            <a:endParaRPr lang="en-IN" sz="2800" b="1" dirty="0">
              <a:solidFill>
                <a:srgbClr val="FFFF00"/>
              </a:solidFill>
            </a:endParaRPr>
          </a:p>
        </p:txBody>
      </p:sp>
      <p:pic>
        <p:nvPicPr>
          <p:cNvPr id="5" name="Picture 4" descr="A diagram of a device&#10;&#10;Description automatically generated">
            <a:extLst>
              <a:ext uri="{FF2B5EF4-FFF2-40B4-BE49-F238E27FC236}">
                <a16:creationId xmlns:a16="http://schemas.microsoft.com/office/drawing/2014/main" id="{19C1FCD9-27BB-ED32-5553-F8B54DC0F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21" y="792612"/>
            <a:ext cx="11756478" cy="579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924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F1D9E4-2D91-EE67-EFC0-F10512345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88266-C3A3-4548-F268-485FA42BA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0195"/>
            <a:ext cx="9144000" cy="526695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rgbClr val="FFFF00"/>
                </a:solidFill>
              </a:rPr>
              <a:t>Domain Analysis and System Models : Data Models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F6164DE-89EB-5D0A-5268-92B757DDD3E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19075" y="848588"/>
            <a:ext cx="11712016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Objective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Define how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structured, stored, accessed, and manipulated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Show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relationships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between different data elements.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Approach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Entity-Relationship Diagrams (ERDs)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marR="0" lvl="2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entities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(e.g., “User,” “Order,” “Product,” “Student,” “Course”). </a:t>
            </a:r>
          </a:p>
          <a:p>
            <a:pPr marL="914400" marR="0" lvl="2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Show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relationships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among these entities (e.g., “Student enrolls in Course,” “User places Order”). 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 Diagrams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(in Object-Oriented Systems)</a:t>
            </a:r>
          </a:p>
          <a:p>
            <a:pPr marL="914400" marR="0" lvl="2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attributes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methods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relationships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914400" marR="0" lvl="2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A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Student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class with attributes like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roll_number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methods like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enroll()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dropCourse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Relevance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Critical for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 design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Facilitates understanding of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flow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through the system. 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consistency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how information is managed (e.g., data integrity, relationships).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Example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School Management System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914400" marR="0" lvl="2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might include “Student,” “Teacher,” and “Course” with relationships like “Student enrolls in Course.” </a:t>
            </a:r>
          </a:p>
          <a:p>
            <a:pPr marL="914400" marR="0" lvl="2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 Diagram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could include classes for “Student,” “Teacher,” “Course,” each with its own set of attributes (like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teacher_id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and methods.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916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EBBA9C-4D74-FBC1-E1E1-0A378A7988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0E0A3-3421-AFEA-6040-B64DD48C50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5098"/>
            <a:ext cx="9144000" cy="490118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00"/>
                </a:solidFill>
              </a:rPr>
              <a:t>Example: </a:t>
            </a:r>
            <a:r>
              <a:rPr lang="en-US" sz="2800" b="1" dirty="0">
                <a:solidFill>
                  <a:srgbClr val="FFFF00"/>
                </a:solidFill>
              </a:rPr>
              <a:t>ER Diagram</a:t>
            </a:r>
            <a:endParaRPr lang="en-IN" sz="2800" b="1" dirty="0">
              <a:solidFill>
                <a:srgbClr val="FFFF00"/>
              </a:solidFill>
            </a:endParaRPr>
          </a:p>
        </p:txBody>
      </p:sp>
      <p:pic>
        <p:nvPicPr>
          <p:cNvPr id="4" name="Picture 3" descr="A diagram of a student&#10;&#10;Description automatically generated">
            <a:extLst>
              <a:ext uri="{FF2B5EF4-FFF2-40B4-BE49-F238E27FC236}">
                <a16:creationId xmlns:a16="http://schemas.microsoft.com/office/drawing/2014/main" id="{FD932CD5-37E6-9032-03BC-E09C3BA28C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55" y="672998"/>
            <a:ext cx="11710103" cy="589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067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736CD7-B65A-C267-DC75-985E7F5DF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98367-1692-E136-1A07-A316731793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5098"/>
            <a:ext cx="9144000" cy="490118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00"/>
                </a:solidFill>
              </a:rPr>
              <a:t>Example: </a:t>
            </a:r>
            <a:r>
              <a:rPr lang="en-US" sz="2800" b="1" dirty="0">
                <a:solidFill>
                  <a:srgbClr val="FFFF00"/>
                </a:solidFill>
              </a:rPr>
              <a:t>Class Diagram</a:t>
            </a:r>
            <a:endParaRPr lang="en-IN" sz="2800" b="1" dirty="0">
              <a:solidFill>
                <a:srgbClr val="FFFF00"/>
              </a:solidFill>
            </a:endParaRPr>
          </a:p>
        </p:txBody>
      </p:sp>
      <p:pic>
        <p:nvPicPr>
          <p:cNvPr id="5" name="Picture 4" descr="A diagram of a computer&#10;&#10;Description automatically generated">
            <a:extLst>
              <a:ext uri="{FF2B5EF4-FFF2-40B4-BE49-F238E27FC236}">
                <a16:creationId xmlns:a16="http://schemas.microsoft.com/office/drawing/2014/main" id="{1B68C34D-6393-BD86-BE7E-909605936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38" y="896867"/>
            <a:ext cx="11272724" cy="550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214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2150DB-E8DE-1129-CCC5-C1D0EF0484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33D80-49DA-AABF-2352-FFC227C92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0195"/>
            <a:ext cx="9144000" cy="585216"/>
          </a:xfrm>
        </p:spPr>
        <p:txBody>
          <a:bodyPr>
            <a:normAutofit fontScale="90000"/>
          </a:bodyPr>
          <a:lstStyle/>
          <a:p>
            <a:r>
              <a:rPr lang="en-IN" sz="3600" dirty="0">
                <a:solidFill>
                  <a:srgbClr val="FFFF00"/>
                </a:solidFill>
              </a:rPr>
              <a:t>Requirements Modelling Principles..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28690B-88E8-B1FE-44E9-12A8D1DB69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401" y="1382573"/>
            <a:ext cx="11594591" cy="469635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00B050"/>
                </a:solidFill>
              </a:rPr>
              <a:t>2. Consistency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Explanation</a:t>
            </a:r>
            <a:r>
              <a:rPr lang="en-US" sz="2000" dirty="0"/>
              <a:t>: All requirements should align with each other and not contradict one another. Inconsistencies can lead to conflicts during development.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Analogy</a:t>
            </a:r>
            <a:r>
              <a:rPr lang="en-US" sz="2000" dirty="0"/>
              <a:t>: Imagine building a car. If one requirement specifies a manual transmission (which requires the driver to change gears)</a:t>
            </a:r>
            <a:r>
              <a:rPr lang="en-US" sz="1800" dirty="0"/>
              <a:t> </a:t>
            </a:r>
            <a:r>
              <a:rPr lang="en-US" sz="2000" dirty="0"/>
              <a:t>and another specifies an automatic transmission, the car can't have both.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Example</a:t>
            </a:r>
            <a:r>
              <a:rPr lang="en-US" sz="2000" dirty="0"/>
              <a:t>: If a requirement says, “The system should send an email notification,” another requirement shouldn't say “The system should not send notifications.”</a:t>
            </a:r>
          </a:p>
          <a:p>
            <a:pPr algn="just">
              <a:lnSpc>
                <a:spcPct val="150000"/>
              </a:lnSpc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287150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B6EA95-2D22-D6C7-CDE1-F46A81EAE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5EA31-AEB4-E37D-81F8-03E8D38BEB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0195"/>
            <a:ext cx="9144000" cy="585216"/>
          </a:xfrm>
        </p:spPr>
        <p:txBody>
          <a:bodyPr>
            <a:normAutofit fontScale="90000"/>
          </a:bodyPr>
          <a:lstStyle/>
          <a:p>
            <a:r>
              <a:rPr lang="en-IN" sz="3600" dirty="0">
                <a:solidFill>
                  <a:srgbClr val="FFFF00"/>
                </a:solidFill>
              </a:rPr>
              <a:t>Requirements Modelling Principles..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753D66-6D34-8175-38F3-565F3D1A6F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401" y="1382573"/>
            <a:ext cx="11594591" cy="469635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00B050"/>
                </a:solidFill>
              </a:rPr>
              <a:t>3. Feasibility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Explanation</a:t>
            </a:r>
            <a:r>
              <a:rPr lang="en-US" sz="2000" dirty="0"/>
              <a:t>: The requirements should be realistic and achievable within the given constraints of technology, budget, and time.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Analogy</a:t>
            </a:r>
            <a:r>
              <a:rPr lang="en-US" sz="2000" dirty="0"/>
              <a:t>: If you plan to climb a mountain, you need to ensure you have the right equipment and enough time. Saying “I will climb Mount Everest tomorrow” isn’t feasible without preparation.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Example</a:t>
            </a:r>
            <a:r>
              <a:rPr lang="en-US" sz="2000" dirty="0"/>
              <a:t>: Requiring a system to process 1 million transactions per second might not be feasible with the current hardware.</a:t>
            </a:r>
          </a:p>
        </p:txBody>
      </p:sp>
    </p:spTree>
    <p:extLst>
      <p:ext uri="{BB962C8B-B14F-4D97-AF65-F5344CB8AC3E}">
        <p14:creationId xmlns:p14="http://schemas.microsoft.com/office/powerpoint/2010/main" val="2494847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090840-54FD-B3C7-2102-00A2629AE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50A9E-68E1-63F2-C37B-843385669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0195"/>
            <a:ext cx="9144000" cy="585216"/>
          </a:xfrm>
        </p:spPr>
        <p:txBody>
          <a:bodyPr>
            <a:normAutofit fontScale="90000"/>
          </a:bodyPr>
          <a:lstStyle/>
          <a:p>
            <a:r>
              <a:rPr lang="en-IN" sz="3600" dirty="0">
                <a:solidFill>
                  <a:srgbClr val="FFFF00"/>
                </a:solidFill>
              </a:rPr>
              <a:t>Requirements Modelling Principles..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FE56F0-2C16-3209-1CBA-A0E123537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401" y="1382573"/>
            <a:ext cx="11594591" cy="469635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00B050"/>
                </a:solidFill>
              </a:rPr>
              <a:t>4. Traceability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Explanation</a:t>
            </a:r>
            <a:r>
              <a:rPr lang="en-US" sz="2000" dirty="0"/>
              <a:t>: There should be a way to track each requirement from its origin to its implementation. This helps in ensuring nothing is missed and makes updates easier.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Analogy</a:t>
            </a:r>
            <a:r>
              <a:rPr lang="en-US" sz="2000" dirty="0"/>
              <a:t>: Think of a parcel delivery system where each parcel has a tracking number. You can check where the parcel is at any point in time.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Example</a:t>
            </a:r>
            <a:r>
              <a:rPr lang="en-US" sz="2000" dirty="0"/>
              <a:t>: Every requirement should be linked to its source, like a stakeholder's feedback or a specific project objective.</a:t>
            </a:r>
          </a:p>
          <a:p>
            <a:pPr algn="just"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97667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C180E8-E472-43F8-23DD-F24E80092E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8FFC5-1710-6926-87EF-F9D4B64855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0195"/>
            <a:ext cx="9144000" cy="585216"/>
          </a:xfrm>
        </p:spPr>
        <p:txBody>
          <a:bodyPr>
            <a:normAutofit fontScale="90000"/>
          </a:bodyPr>
          <a:lstStyle/>
          <a:p>
            <a:r>
              <a:rPr lang="en-IN" sz="3600" dirty="0">
                <a:solidFill>
                  <a:srgbClr val="FFFF00"/>
                </a:solidFill>
              </a:rPr>
              <a:t>Requirements Modelling Principles..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512A48-7CF9-2B51-358F-1A2E6BD1F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401" y="1382573"/>
            <a:ext cx="11594591" cy="4696359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dirty="0">
                <a:solidFill>
                  <a:srgbClr val="00B050"/>
                </a:solidFill>
              </a:rPr>
              <a:t>5. Stakeholder Involvement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Explanation</a:t>
            </a:r>
            <a:r>
              <a:rPr lang="en-US" sz="2000" dirty="0"/>
              <a:t>: All relevant stakeholders (e.g., users, clients, developers) should be involved in defining requirements to ensure their needs and expectations are captured.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Analogy</a:t>
            </a:r>
            <a:r>
              <a:rPr lang="en-US" sz="2000" dirty="0"/>
              <a:t>: If you’re designing a house, you need input from the people who will live there, not just the architect or builder.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Example</a:t>
            </a:r>
            <a:r>
              <a:rPr lang="en-US" sz="2000" dirty="0"/>
              <a:t>: For a customer support system, involve support agents to understand what features would make their work easier.</a:t>
            </a:r>
          </a:p>
        </p:txBody>
      </p:sp>
    </p:spTree>
    <p:extLst>
      <p:ext uri="{BB962C8B-B14F-4D97-AF65-F5344CB8AC3E}">
        <p14:creationId xmlns:p14="http://schemas.microsoft.com/office/powerpoint/2010/main" val="790958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21835F-08E0-3489-3622-82FFF3B6BE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223D7-6AED-5567-61D0-361FCAAA3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090" y="1594714"/>
            <a:ext cx="4793964" cy="2867558"/>
          </a:xfrm>
        </p:spPr>
        <p:txBody>
          <a:bodyPr anchor="ctr">
            <a:normAutofit/>
          </a:bodyPr>
          <a:lstStyle/>
          <a:p>
            <a:pPr algn="l"/>
            <a:r>
              <a:rPr lang="en-IN" sz="4000" dirty="0">
                <a:solidFill>
                  <a:srgbClr val="FFFF00"/>
                </a:solidFill>
              </a:rPr>
              <a:t>Domain Analysis and System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D96837-E64D-599D-DF62-D9429157B0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03443" y="841664"/>
            <a:ext cx="6269127" cy="5156800"/>
          </a:xfrm>
        </p:spPr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/>
              <a:t>Domain Analysis and System Models</a:t>
            </a:r>
            <a:r>
              <a:rPr lang="en-US" dirty="0"/>
              <a:t> involve understanding the problem domain and creating representations that ensure the system aligns with user needs and goals. This section focuses on three types of models: </a:t>
            </a:r>
            <a:r>
              <a:rPr lang="en-US" b="1" dirty="0"/>
              <a:t>Context Models</a:t>
            </a:r>
            <a:r>
              <a:rPr lang="en-US" dirty="0"/>
              <a:t>, </a:t>
            </a:r>
            <a:r>
              <a:rPr lang="en-US" b="1" dirty="0" err="1"/>
              <a:t>Behavioural</a:t>
            </a:r>
            <a:r>
              <a:rPr lang="en-US" b="1" dirty="0"/>
              <a:t> Models</a:t>
            </a:r>
            <a:r>
              <a:rPr lang="en-US" dirty="0"/>
              <a:t>, and </a:t>
            </a:r>
            <a:r>
              <a:rPr lang="en-US" b="1" dirty="0"/>
              <a:t>Data Models</a:t>
            </a:r>
            <a:r>
              <a:rPr lang="en-US" dirty="0"/>
              <a:t>.</a:t>
            </a:r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82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523EB4-E89D-E030-662E-0CBE178D73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4BA61-F3DB-6BCF-0E5C-B09ED6E6D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090" y="1594714"/>
            <a:ext cx="4793964" cy="2867558"/>
          </a:xfrm>
        </p:spPr>
        <p:txBody>
          <a:bodyPr anchor="ctr">
            <a:normAutofit/>
          </a:bodyPr>
          <a:lstStyle/>
          <a:p>
            <a:pPr algn="l"/>
            <a:r>
              <a:rPr lang="en-IN" sz="4000" dirty="0">
                <a:solidFill>
                  <a:srgbClr val="FFFF00"/>
                </a:solidFill>
              </a:rPr>
              <a:t>Domain Analysis and System Models..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7ED6C4-DD7A-2A5C-BD36-7BD84B7961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03443" y="841664"/>
            <a:ext cx="6269127" cy="5156800"/>
          </a:xfrm>
        </p:spPr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00B050"/>
                </a:solidFill>
              </a:rPr>
              <a:t>Context Models</a:t>
            </a:r>
            <a:r>
              <a:rPr lang="en-US" sz="2000" dirty="0">
                <a:solidFill>
                  <a:srgbClr val="00B050"/>
                </a:solidFill>
              </a:rPr>
              <a:t>: </a:t>
            </a:r>
            <a:r>
              <a:rPr lang="en-US" sz="2000" dirty="0"/>
              <a:t>Understand system boundaries and external entities.</a:t>
            </a:r>
          </a:p>
          <a:p>
            <a:pPr algn="just">
              <a:lnSpc>
                <a:spcPct val="150000"/>
              </a:lnSpc>
            </a:pPr>
            <a:r>
              <a:rPr lang="en-US" sz="2000" b="1" dirty="0" err="1">
                <a:solidFill>
                  <a:srgbClr val="00B050"/>
                </a:solidFill>
              </a:rPr>
              <a:t>Behavioural</a:t>
            </a:r>
            <a:r>
              <a:rPr lang="en-US" sz="2000" b="1" dirty="0">
                <a:solidFill>
                  <a:srgbClr val="00B050"/>
                </a:solidFill>
              </a:rPr>
              <a:t> Models</a:t>
            </a:r>
            <a:r>
              <a:rPr lang="en-US" sz="2000" dirty="0">
                <a:solidFill>
                  <a:srgbClr val="00B050"/>
                </a:solidFill>
              </a:rPr>
              <a:t>: </a:t>
            </a:r>
            <a:r>
              <a:rPr lang="en-US" sz="2000" dirty="0"/>
              <a:t>Capture and validate how the system behaves and interacts.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00B050"/>
                </a:solidFill>
              </a:rPr>
              <a:t>Data Models</a:t>
            </a:r>
            <a:r>
              <a:rPr lang="en-US" sz="2000" dirty="0">
                <a:solidFill>
                  <a:srgbClr val="00B050"/>
                </a:solidFill>
              </a:rPr>
              <a:t>: </a:t>
            </a:r>
            <a:r>
              <a:rPr lang="en-US" sz="2000" dirty="0"/>
              <a:t>Show how data is structured and related.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</a:rPr>
              <a:t>Consistency Across Models</a:t>
            </a:r>
            <a:r>
              <a:rPr lang="en-US" sz="2000" dirty="0">
                <a:solidFill>
                  <a:srgbClr val="FFFF00"/>
                </a:solidFill>
              </a:rPr>
              <a:t>: </a:t>
            </a:r>
            <a:r>
              <a:rPr lang="en-US" sz="2000" dirty="0"/>
              <a:t>All these models must align to provide a </a:t>
            </a:r>
            <a:r>
              <a:rPr lang="en-US" sz="2000" b="1" dirty="0"/>
              <a:t>complete, consistent</a:t>
            </a:r>
            <a:r>
              <a:rPr lang="en-US" sz="2000" dirty="0"/>
              <a:t> understanding of the system.</a:t>
            </a:r>
          </a:p>
          <a:p>
            <a:pPr algn="just"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46640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981274-24C6-E8A6-5B52-FC0703B9FB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FFBEB-9BC3-F3F2-D658-1BEAC35D0B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0195"/>
            <a:ext cx="9144000" cy="585216"/>
          </a:xfrm>
        </p:spPr>
        <p:txBody>
          <a:bodyPr>
            <a:normAutofit fontScale="90000"/>
          </a:bodyPr>
          <a:lstStyle/>
          <a:p>
            <a:r>
              <a:rPr lang="en-IN" sz="3600" dirty="0">
                <a:solidFill>
                  <a:srgbClr val="FFFF00"/>
                </a:solidFill>
              </a:rPr>
              <a:t>Domain Analysis and System Models : Context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3ECEEC-4D08-62AB-7F2D-854DC0642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401" y="870509"/>
            <a:ext cx="11594591" cy="5910681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B050"/>
                </a:solidFill>
              </a:rPr>
              <a:t>Purpose</a:t>
            </a:r>
            <a:endParaRPr lang="en-US" sz="2000" dirty="0">
              <a:solidFill>
                <a:srgbClr val="00B050"/>
              </a:solidFill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Define the </a:t>
            </a:r>
            <a:r>
              <a:rPr lang="en-US" b="1" dirty="0"/>
              <a:t>boundaries</a:t>
            </a:r>
            <a:r>
              <a:rPr lang="en-US" dirty="0"/>
              <a:t> of the system.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Identify </a:t>
            </a:r>
            <a:r>
              <a:rPr lang="en-US" b="1" dirty="0"/>
              <a:t>external entities</a:t>
            </a:r>
            <a:r>
              <a:rPr lang="en-US" dirty="0"/>
              <a:t> (e.g., users, other systems, hardware) that interact with it.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Show the </a:t>
            </a:r>
            <a:r>
              <a:rPr lang="en-US" b="1" dirty="0"/>
              <a:t>flow of information</a:t>
            </a:r>
            <a:r>
              <a:rPr lang="en-US" dirty="0"/>
              <a:t> between the system and these external entities.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B050"/>
                </a:solidFill>
              </a:rPr>
              <a:t>Representation</a:t>
            </a:r>
            <a:endParaRPr lang="en-US" sz="2000" dirty="0">
              <a:solidFill>
                <a:srgbClr val="00B050"/>
              </a:solidFill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Context Diagrams</a:t>
            </a:r>
            <a:r>
              <a:rPr lang="en-US" dirty="0"/>
              <a:t>: Depict the system as a single entity in the center, with arrows or lines indicating data flow or interactions with external entities.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B050"/>
                </a:solidFill>
              </a:rPr>
              <a:t>Application</a:t>
            </a:r>
            <a:endParaRPr lang="en-US" sz="2000" dirty="0">
              <a:solidFill>
                <a:srgbClr val="00B050"/>
              </a:solidFill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Clarify </a:t>
            </a:r>
            <a:r>
              <a:rPr lang="en-US" b="1" dirty="0"/>
              <a:t>external interfaces</a:t>
            </a:r>
            <a:r>
              <a:rPr lang="en-US" dirty="0"/>
              <a:t> (e.g., APIs, user interfaces).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Understand </a:t>
            </a:r>
            <a:r>
              <a:rPr lang="en-US" b="1" dirty="0"/>
              <a:t>constraints</a:t>
            </a:r>
            <a:r>
              <a:rPr lang="en-US" dirty="0"/>
              <a:t> from the environment (e.g., regulatory, technological).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B050"/>
                </a:solidFill>
              </a:rPr>
              <a:t>Example</a:t>
            </a:r>
            <a:endParaRPr lang="en-US" sz="2000" dirty="0">
              <a:solidFill>
                <a:srgbClr val="00B050"/>
              </a:solidFill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Library Management System Context Diagram</a:t>
            </a:r>
            <a:r>
              <a:rPr lang="en-US" dirty="0"/>
              <a:t>: </a:t>
            </a:r>
          </a:p>
          <a:p>
            <a:pPr marL="1143000" lvl="2" indent="-228600" algn="just">
              <a:buFont typeface="Arial" panose="020B0604020202020204" pitchFamily="34" charset="0"/>
              <a:buChar char="•"/>
            </a:pPr>
            <a:r>
              <a:rPr lang="en-US" sz="2000" dirty="0"/>
              <a:t>The system interacts with </a:t>
            </a:r>
            <a:r>
              <a:rPr lang="en-US" sz="2000" b="1" dirty="0"/>
              <a:t>Library Members</a:t>
            </a:r>
            <a:r>
              <a:rPr lang="en-US" sz="2000" dirty="0"/>
              <a:t> (to borrow/return books), </a:t>
            </a:r>
            <a:r>
              <a:rPr lang="en-US" sz="2000" b="1" dirty="0"/>
              <a:t>Book Suppliers</a:t>
            </a:r>
            <a:r>
              <a:rPr lang="en-US" sz="2000" dirty="0"/>
              <a:t> (to obtain new books), and a </a:t>
            </a:r>
            <a:r>
              <a:rPr lang="en-US" sz="2000" b="1" dirty="0"/>
              <a:t>Payment Gateway</a:t>
            </a:r>
            <a:r>
              <a:rPr lang="en-US" sz="2000" dirty="0"/>
              <a:t> (for late fees or membership payments).</a:t>
            </a:r>
          </a:p>
          <a:p>
            <a:pPr marL="1143000" lvl="2" indent="-228600" algn="just">
              <a:buFont typeface="Arial" panose="020B0604020202020204" pitchFamily="34" charset="0"/>
              <a:buChar char="•"/>
            </a:pPr>
            <a:r>
              <a:rPr lang="en-US" sz="2000" dirty="0"/>
              <a:t>Visually, place the “Library Management System” in the middle and show labeled arrows connecting it to “Library Members,” “Book Suppliers,” and “Payment Gateway.”</a:t>
            </a:r>
          </a:p>
          <a:p>
            <a:pPr algn="just"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2723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D59C70-8BA4-99C0-AC8E-585EC6C7E4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01687D-4938-3A5B-CB0D-A4D2AA6578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573" y="806825"/>
            <a:ext cx="3411342" cy="3976814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Domain Analysis and System Models : Context Models</a:t>
            </a:r>
            <a:r>
              <a:rPr lang="en-US" sz="2000" dirty="0">
                <a:solidFill>
                  <a:srgbClr val="FFFFFF"/>
                </a:solidFill>
              </a:rPr>
              <a:t> using Context Diagram</a:t>
            </a:r>
            <a:endParaRPr lang="en-US" sz="2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Diagram of a library management system&#10;&#10;Description automatically generated">
            <a:extLst>
              <a:ext uri="{FF2B5EF4-FFF2-40B4-BE49-F238E27FC236}">
                <a16:creationId xmlns:a16="http://schemas.microsoft.com/office/drawing/2014/main" id="{1FF5864C-5495-A5E0-04EE-6226AC70E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281" y="422622"/>
            <a:ext cx="8139714" cy="589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02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1203</Words>
  <Application>Microsoft Office PowerPoint</Application>
  <PresentationFormat>Widescreen</PresentationFormat>
  <Paragraphs>92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Arial Unicode MS</vt:lpstr>
      <vt:lpstr>Office Theme</vt:lpstr>
      <vt:lpstr>Requirements Modelling Principles</vt:lpstr>
      <vt:lpstr>Requirements Modelling Principles..</vt:lpstr>
      <vt:lpstr>Requirements Modelling Principles..</vt:lpstr>
      <vt:lpstr>Requirements Modelling Principles..</vt:lpstr>
      <vt:lpstr>Requirements Modelling Principles..</vt:lpstr>
      <vt:lpstr>Domain Analysis and System Models</vt:lpstr>
      <vt:lpstr>Domain Analysis and System Models..</vt:lpstr>
      <vt:lpstr>Domain Analysis and System Models : Context Models</vt:lpstr>
      <vt:lpstr>Domain Analysis and System Models : Context Models using Context Diagram</vt:lpstr>
      <vt:lpstr>Domain Analysis and System Models : Behavioural Models</vt:lpstr>
      <vt:lpstr>Example: State Transition Diagram</vt:lpstr>
      <vt:lpstr>Example: Use case Diagram</vt:lpstr>
      <vt:lpstr>Example: Sequence Diagram</vt:lpstr>
      <vt:lpstr>Domain Analysis and System Models : Data Models</vt:lpstr>
      <vt:lpstr>Example: ER Diagram</vt:lpstr>
      <vt:lpstr>Example: Class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Komal Yadav</dc:creator>
  <cp:lastModifiedBy>Komal Yadav</cp:lastModifiedBy>
  <cp:revision>30</cp:revision>
  <dcterms:created xsi:type="dcterms:W3CDTF">2025-01-02T13:22:00Z</dcterms:created>
  <dcterms:modified xsi:type="dcterms:W3CDTF">2025-01-02T14:34:08Z</dcterms:modified>
</cp:coreProperties>
</file>