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2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0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2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6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9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1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6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209E14-C373-4AA7-82E7-CC06025F6D51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23F8382-7E3D-44E5-BC47-D7B1BA67E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81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5AA6-485E-158A-B23C-5BA73882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4"/>
            <a:ext cx="9144000" cy="88514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6B6A9-7CE2-CF95-14E3-9AFDFD0F8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139" y="1441094"/>
            <a:ext cx="10607039" cy="416966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Analogy:</a:t>
            </a:r>
            <a:r>
              <a:rPr lang="en-US" dirty="0"/>
              <a:t> Architectural design is like creating the blueprint for a building, but instead of walls and rooms, we design the framework for software. It shows how different parts of the software will work together.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Definition:</a:t>
            </a:r>
            <a:r>
              <a:rPr lang="en-US" dirty="0"/>
              <a:t> Architectural design is the process of planning how the software's main parts (hardware and software) will connect and work with each other to make the system functional.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77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1EE3-020E-8FB8-50ED-D854A4E7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44B1-D23D-B037-09AD-874D75B3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" y="234085"/>
            <a:ext cx="9702394" cy="541325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 dirty="0">
                <a:solidFill>
                  <a:srgbClr val="FFFF00"/>
                </a:solidFill>
                <a:latin typeface="Source Sans 3"/>
              </a:rPr>
              <a:t> Patterns/Types: Pipe and Filter Architecture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8C3C6-96AC-D17A-B635-7E4CB25529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2999" y="925775"/>
            <a:ext cx="10972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divided into components called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process data. These filters are connected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transport the data from one filter to the next.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perform specific transformations (e.g., cleaning, processing, or formatting data).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Pipes carry data between filters.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filter is independent, making the system flexible and reusable.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compiler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Source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Filter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Lexical analysis (converts source code into tokens).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Filter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Syntax analysis (checks for errors).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Filter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Code generation (converts to machine code).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Executable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0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895F-D3EC-34BF-BD46-4028F0EE3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BF42-59F4-0EED-23E9-7BC8AC0EE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14" y="226770"/>
            <a:ext cx="10214457" cy="541325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 dirty="0">
                <a:solidFill>
                  <a:srgbClr val="FFFF00"/>
                </a:solidFill>
                <a:latin typeface="Source Sans 3"/>
              </a:rPr>
              <a:t> Patterns/Types: Pipe and Filter Architecture..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47734F-AF56-7CA9-26D7-D7A53CFB39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7174" y="1155815"/>
            <a:ext cx="10972800" cy="27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800" b="1" i="0" dirty="0">
                <a:solidFill>
                  <a:srgbClr val="00B050"/>
                </a:solidFill>
                <a:effectLst/>
                <a:latin typeface="+mj-lt"/>
              </a:rPr>
              <a:t>There are four main components:</a:t>
            </a:r>
          </a:p>
          <a:p>
            <a:pPr marL="285750" indent="-285750" algn="l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+mj-lt"/>
              </a:rPr>
              <a:t>Data Source</a:t>
            </a:r>
            <a:r>
              <a:rPr lang="en-US" sz="1800" b="0" i="0" dirty="0">
                <a:effectLst/>
                <a:latin typeface="+mj-lt"/>
              </a:rPr>
              <a:t>: The original, unprocessed data</a:t>
            </a:r>
          </a:p>
          <a:p>
            <a:pPr marL="285750" indent="-285750" algn="l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+mj-lt"/>
              </a:rPr>
              <a:t>Data Sink</a:t>
            </a:r>
            <a:r>
              <a:rPr lang="en-US" sz="1800" b="0" i="0" dirty="0">
                <a:effectLst/>
                <a:latin typeface="+mj-lt"/>
              </a:rPr>
              <a:t>: The final processed data</a:t>
            </a:r>
          </a:p>
          <a:p>
            <a:pPr marL="285750" indent="-285750" algn="l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+mj-lt"/>
              </a:rPr>
              <a:t>Filter</a:t>
            </a:r>
            <a:r>
              <a:rPr lang="en-US" sz="1800" b="0" i="0" dirty="0">
                <a:effectLst/>
                <a:latin typeface="+mj-lt"/>
              </a:rPr>
              <a:t>: Components that perform processing</a:t>
            </a:r>
          </a:p>
          <a:p>
            <a:pPr marL="285750" indent="-285750" algn="l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sz="1800" b="1" i="0" dirty="0">
                <a:effectLst/>
                <a:latin typeface="+mj-lt"/>
              </a:rPr>
              <a:t>Pipe</a:t>
            </a:r>
            <a:r>
              <a:rPr lang="en-US" sz="1800" b="0" i="0" dirty="0">
                <a:effectLst/>
                <a:latin typeface="+mj-lt"/>
              </a:rPr>
              <a:t>: Components that pass data from a data source to a filter, or from a filter to another filter, or from a filter to a data sink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5" name="Picture 4" descr="A diagram of a pipe&#10;&#10;Description automatically generated">
            <a:extLst>
              <a:ext uri="{FF2B5EF4-FFF2-40B4-BE49-F238E27FC236}">
                <a16:creationId xmlns:a16="http://schemas.microsoft.com/office/drawing/2014/main" id="{F0F7DAEB-DDCA-E0A8-DD00-48CAD492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9" y="3962384"/>
            <a:ext cx="11507806" cy="24006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289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3F3F-50A8-0B88-BA7A-BEE1AF41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BAA2-E18E-4D37-1ED9-AF4CEC80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377" y="226770"/>
            <a:ext cx="9702394" cy="541325"/>
          </a:xfrm>
        </p:spPr>
        <p:txBody>
          <a:bodyPr>
            <a:noAutofit/>
          </a:bodyPr>
          <a:lstStyle/>
          <a:p>
            <a:r>
              <a:rPr lang="en-IN" sz="2800" b="1" i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>
                <a:solidFill>
                  <a:srgbClr val="FFFF00"/>
                </a:solidFill>
                <a:latin typeface="Source Sans 3"/>
              </a:rPr>
              <a:t> Patterns/Types: Pipe and Filter Architecture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A22380-A042-233E-7036-F5633C55F0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26387" y="1327855"/>
            <a:ext cx="8214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>
                <a:solidFill>
                  <a:srgbClr val="00B0F0"/>
                </a:solidFill>
              </a:rPr>
              <a:t>Input → [ Filter 1 ] → [ Filter 2 ] → [ Filter 3 ] → Output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8C4F-3286-A122-6231-53665509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" y="2505933"/>
            <a:ext cx="10999623" cy="3375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510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DC8D-3D1E-F71A-0AA4-FB513BE2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3F4-AA4E-3FA5-E12E-C39EB82A6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139" y="175564"/>
            <a:ext cx="9144000" cy="88514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FFFF00"/>
                </a:solidFill>
                <a:effectLst/>
                <a:latin typeface="Source Sans 3"/>
              </a:rPr>
              <a:t>Architectural Design..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8DE5-FF93-4423-65CE-4BCD0C479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139" y="1060704"/>
            <a:ext cx="10607039" cy="55449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Imagine we're building a food delivery app like </a:t>
            </a:r>
            <a:r>
              <a:rPr lang="en-US" sz="1800" b="1" dirty="0">
                <a:solidFill>
                  <a:schemeClr val="accent2"/>
                </a:solidFill>
              </a:rPr>
              <a:t>pathao</a:t>
            </a:r>
            <a:r>
              <a:rPr lang="en-US" sz="1800" b="1" dirty="0"/>
              <a:t> or </a:t>
            </a:r>
            <a:r>
              <a:rPr lang="en-US" sz="1800" b="1" dirty="0">
                <a:solidFill>
                  <a:schemeClr val="accent2"/>
                </a:solidFill>
              </a:rPr>
              <a:t>foodmandu</a:t>
            </a:r>
            <a:r>
              <a:rPr lang="en-US" sz="1800" dirty="0"/>
              <a:t>. The app needs several components to work together: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A </a:t>
            </a:r>
            <a:r>
              <a:rPr lang="en-US" sz="1800" b="1" dirty="0">
                <a:solidFill>
                  <a:srgbClr val="00B0F0"/>
                </a:solidFill>
              </a:rPr>
              <a:t>User Interface</a:t>
            </a:r>
            <a:r>
              <a:rPr lang="en-US" sz="1800" dirty="0">
                <a:solidFill>
                  <a:srgbClr val="00B0F0"/>
                </a:solidFill>
              </a:rPr>
              <a:t> for customers to browse restaurants and place orders.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A </a:t>
            </a:r>
            <a:r>
              <a:rPr lang="en-US" sz="1800" b="1" dirty="0">
                <a:solidFill>
                  <a:srgbClr val="00B0F0"/>
                </a:solidFill>
              </a:rPr>
              <a:t>Backend System</a:t>
            </a:r>
            <a:r>
              <a:rPr lang="en-US" sz="1800" dirty="0">
                <a:solidFill>
                  <a:srgbClr val="00B0F0"/>
                </a:solidFill>
              </a:rPr>
              <a:t> to process orders and manage data.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A </a:t>
            </a:r>
            <a:r>
              <a:rPr lang="en-US" sz="1800" b="1" dirty="0">
                <a:solidFill>
                  <a:srgbClr val="00B0F0"/>
                </a:solidFill>
              </a:rPr>
              <a:t>Database</a:t>
            </a:r>
            <a:r>
              <a:rPr lang="en-US" sz="1800" dirty="0">
                <a:solidFill>
                  <a:srgbClr val="00B0F0"/>
                </a:solidFill>
              </a:rPr>
              <a:t> to store information about restaurants, orders, and customers.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B050"/>
                </a:solidFill>
              </a:rPr>
              <a:t>The architectural design decides: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How the user interface talks to the backend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How the backend system accesses the database.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How these components interact efficiently and securely.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378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B6716-A255-227F-95EC-A2AF8BF5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2EA1-8E0A-6FA3-1FC2-88D11D85D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193565"/>
            <a:ext cx="10113364" cy="637801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3200" b="1" dirty="0">
                <a:solidFill>
                  <a:srgbClr val="FFFF00"/>
                </a:solidFill>
                <a:latin typeface="Source Sans 3"/>
              </a:rPr>
              <a:t> Patterns/Types: Layered Architecture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6140E-9148-9DD8-F606-D49334051F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5825" y="766506"/>
            <a:ext cx="11091316" cy="6133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ptos Display" panose="020B0004020202020204" pitchFamily="34" charset="0"/>
              </a:rPr>
              <a:t>Concept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ptos Display" panose="020B0004020202020204" pitchFamily="3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system is divided into layers, where each layer has a specific responsibility. Layers interact only with the layer directly above or below them.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ptos Display" panose="020B0004020202020204" pitchFamily="34" charset="0"/>
              </a:rPr>
              <a:t>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ptos Display" panose="020B00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Presentation 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Handles user interfaces (e.g., websites or mobile apps).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Business Logic 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Processes application rules (e.g., validating a user’s login).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 Display" panose="020B0004020202020204" pitchFamily="34" charset="0"/>
              </a:rPr>
              <a:t>Data Access Layer/</a:t>
            </a:r>
            <a:r>
              <a:rPr lang="en-IN" b="1" i="0" dirty="0">
                <a:effectLst/>
                <a:latin typeface="Aptos Display" panose="020B0004020202020204" pitchFamily="34" charset="0"/>
              </a:rPr>
              <a:t>Persistence Layer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Manages database operations and </a:t>
            </a:r>
            <a:r>
              <a:rPr lang="en-US" dirty="0"/>
              <a:t>making sure the data remains available for future use, regardless of whether the application is running or not.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Database 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 Stores the actual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EF829-6BC6-B56A-0F7D-4FEC8497A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4938-ABA0-510B-3889-5E5438021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51" y="336500"/>
            <a:ext cx="10209147" cy="651052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3200" b="1" dirty="0">
                <a:solidFill>
                  <a:srgbClr val="FFFF00"/>
                </a:solidFill>
                <a:latin typeface="Source Sans 3"/>
              </a:rPr>
              <a:t> Patterns/Types: Layered Architecture..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3578D4-F656-3085-DA51-7280A33B70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9651" y="1341023"/>
            <a:ext cx="11567490" cy="498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rgbClr val="00B050"/>
                </a:solidFill>
              </a:rPr>
              <a:t>:</a:t>
            </a:r>
            <a:br>
              <a:rPr lang="en-US" dirty="0"/>
            </a:br>
            <a:r>
              <a:rPr lang="en-US" dirty="0"/>
              <a:t>An e-commerce website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Presentation Layer</a:t>
            </a:r>
            <a:r>
              <a:rPr lang="en-US" dirty="0"/>
              <a:t>: The website you see (product pages, cart, etc.).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Business Logic Layer</a:t>
            </a:r>
            <a:r>
              <a:rPr lang="en-US" dirty="0"/>
              <a:t>: Processes your order and calculates totals.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Data Access Layer</a:t>
            </a:r>
            <a:r>
              <a:rPr lang="en-US" dirty="0"/>
              <a:t>: Communicates with the database to get product info, and handles the actual saving of this order into the database.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Database Layer</a:t>
            </a:r>
            <a:r>
              <a:rPr lang="en-US" dirty="0"/>
              <a:t>: Stores product details, user accounts, and orders.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2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275-6E24-6E42-01A4-9022EDBF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169D-18DE-20FA-A068-C827E1DB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042" y="149674"/>
            <a:ext cx="10209147" cy="643737"/>
          </a:xfrm>
        </p:spPr>
        <p:txBody>
          <a:bodyPr>
            <a:noAutofit/>
          </a:bodyPr>
          <a:lstStyle/>
          <a:p>
            <a:r>
              <a:rPr lang="en-IN" sz="32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3200" b="1" dirty="0">
                <a:solidFill>
                  <a:srgbClr val="FFFF00"/>
                </a:solidFill>
                <a:latin typeface="Source Sans 3"/>
              </a:rPr>
              <a:t> Patterns/Types: Layered Architecture..</a:t>
            </a:r>
            <a:endParaRPr lang="en-IN" sz="3200" dirty="0">
              <a:solidFill>
                <a:srgbClr val="FFFF00"/>
              </a:solidFill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728336-2B73-E189-4F73-AF0A0F994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2" y="950975"/>
            <a:ext cx="3781784" cy="5625677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BEF9C38F-C2B5-A404-7587-2AED4AC3B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90" y="950975"/>
            <a:ext cx="6839712" cy="56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7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F00CB-16F7-7D98-02D1-5A6ACDD31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DEC5-B67C-382B-EA8E-68AA5DF52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97" y="299922"/>
            <a:ext cx="9702394" cy="541325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 dirty="0">
                <a:solidFill>
                  <a:srgbClr val="FFFF00"/>
                </a:solidFill>
                <a:latin typeface="Source Sans 3"/>
              </a:rPr>
              <a:t> Patterns/Types: Repository Architecture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AE8915-9922-744B-EC3F-0B6906B413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1597" y="1068260"/>
            <a:ext cx="11536071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centralized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repository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by various components of the system. All data is stored in one place, and different parts of the system read from or write to this shared repository.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data sharing.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consistency of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 version control system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Developers save their code in a central repository (like GitHub).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The repository manages changes and allows others to access or contribute to the same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3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BBB7-CB4F-1515-C879-AADA49DD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753B-A51B-F15C-23C6-611E9BAF4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30" y="153618"/>
            <a:ext cx="9702394" cy="541325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 dirty="0">
                <a:solidFill>
                  <a:srgbClr val="FFFF00"/>
                </a:solidFill>
                <a:latin typeface="Source Sans 3"/>
              </a:rPr>
              <a:t> Patterns/Types: Repository Architecture..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7F2EBF-3888-9A94-2939-7BBF526E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0" y="1046074"/>
            <a:ext cx="5297724" cy="5032857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80610AED-AA4F-B963-9C0C-0ED965F95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10" y="1046074"/>
            <a:ext cx="5903365" cy="54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ACC77-D4C6-CACE-A15D-3CB4322D9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D695-6BFC-325D-F6B7-B8F025ADF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377" y="226770"/>
            <a:ext cx="9702394" cy="541325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 dirty="0">
                <a:solidFill>
                  <a:srgbClr val="FFFF00"/>
                </a:solidFill>
                <a:latin typeface="Source Sans 3"/>
              </a:rPr>
              <a:t> Patterns/Types: Client-Server Architecture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B3C63A-F486-2474-CFB7-CD7E39A930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2377" y="911114"/>
            <a:ext cx="10014306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divided into two parts: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Requests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Provides services.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Clients and servers communicate over a network.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Centralized control of data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Multiple clients can connect to a single server.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banking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The banking app on your phone (sends requests like checking your account balance).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The bank’s server processes your request and sends back the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0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FEE64-4EFA-6545-211E-CA7C7BB1F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34B-424B-8AD2-3386-71B3ED3D7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822" y="270661"/>
            <a:ext cx="9702394" cy="541325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rgbClr val="FFFF00"/>
                </a:solidFill>
                <a:effectLst/>
                <a:latin typeface="Source Sans 3"/>
              </a:rPr>
              <a:t>Architectural Design</a:t>
            </a:r>
            <a:r>
              <a:rPr lang="en-IN" sz="2800" b="1" dirty="0">
                <a:solidFill>
                  <a:srgbClr val="FFFF00"/>
                </a:solidFill>
                <a:latin typeface="Source Sans 3"/>
              </a:rPr>
              <a:t> Patterns/Types: Client-Server Architecture..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FFCCD5-F397-8B5A-2300-29FA8A93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2" y="1209364"/>
            <a:ext cx="4274307" cy="4679371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87C6845D-7637-9CED-9C87-E4B209A0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49" y="1209364"/>
            <a:ext cx="6692669" cy="4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4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799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Source Sans 3</vt:lpstr>
      <vt:lpstr>source-serif-pro</vt:lpstr>
      <vt:lpstr>Wingdings</vt:lpstr>
      <vt:lpstr>Office Theme</vt:lpstr>
      <vt:lpstr>Architectural Design</vt:lpstr>
      <vt:lpstr>Architectural Design..</vt:lpstr>
      <vt:lpstr>Architectural Design Patterns/Types: Layered Architecture</vt:lpstr>
      <vt:lpstr>Architectural Design Patterns/Types: Layered Architecture..</vt:lpstr>
      <vt:lpstr>Architectural Design Patterns/Types: Layered Architecture..</vt:lpstr>
      <vt:lpstr>Architectural Design Patterns/Types: Repository Architecture</vt:lpstr>
      <vt:lpstr>Architectural Design Patterns/Types: Repository Architecture..</vt:lpstr>
      <vt:lpstr>Architectural Design Patterns/Types: Client-Server Architecture</vt:lpstr>
      <vt:lpstr>Architectural Design Patterns/Types: Client-Server Architecture..</vt:lpstr>
      <vt:lpstr>Architectural Design Patterns/Types: Pipe and Filter Architecture</vt:lpstr>
      <vt:lpstr>Architectural Design Patterns/Types: Pipe and Filter Architecture..</vt:lpstr>
      <vt:lpstr>Architectural Design Patterns/Types: Pipe and Filter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26</cp:revision>
  <dcterms:created xsi:type="dcterms:W3CDTF">2025-01-09T14:28:55Z</dcterms:created>
  <dcterms:modified xsi:type="dcterms:W3CDTF">2025-01-09T15:29:20Z</dcterms:modified>
</cp:coreProperties>
</file>