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501D-892D-4A0D-AAA4-53A26513E5F5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E573A-0631-4706-B53B-E3225A698B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480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501D-892D-4A0D-AAA4-53A26513E5F5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E573A-0631-4706-B53B-E3225A698B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321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501D-892D-4A0D-AAA4-53A26513E5F5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E573A-0631-4706-B53B-E3225A698B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243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501D-892D-4A0D-AAA4-53A26513E5F5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E573A-0631-4706-B53B-E3225A698B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0839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501D-892D-4A0D-AAA4-53A26513E5F5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E573A-0631-4706-B53B-E3225A698B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504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501D-892D-4A0D-AAA4-53A26513E5F5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E573A-0631-4706-B53B-E3225A698B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8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501D-892D-4A0D-AAA4-53A26513E5F5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E573A-0631-4706-B53B-E3225A698B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668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501D-892D-4A0D-AAA4-53A26513E5F5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E573A-0631-4706-B53B-E3225A698B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4514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501D-892D-4A0D-AAA4-53A26513E5F5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E573A-0631-4706-B53B-E3225A698B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489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501D-892D-4A0D-AAA4-53A26513E5F5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E573A-0631-4706-B53B-E3225A698B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888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501D-892D-4A0D-AAA4-53A26513E5F5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E573A-0631-4706-B53B-E3225A698B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280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172A501D-892D-4A0D-AAA4-53A26513E5F5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3CAE573A-0631-4706-B53B-E3225A698B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0515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0DCD9-5D40-DF49-F7BB-C5FA457E6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1936" y="2721254"/>
            <a:ext cx="10168127" cy="965607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rgbClr val="FFFF00"/>
                </a:solidFill>
              </a:rPr>
              <a:t>Interface, Component, Database Design</a:t>
            </a:r>
          </a:p>
        </p:txBody>
      </p:sp>
    </p:spTree>
    <p:extLst>
      <p:ext uri="{BB962C8B-B14F-4D97-AF65-F5344CB8AC3E}">
        <p14:creationId xmlns:p14="http://schemas.microsoft.com/office/powerpoint/2010/main" val="848623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32A538-CEB7-7BA9-5471-223AF2946C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C7EA99-32FC-21A3-3CE7-0F8C7219A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Creational Design Pattern..</a:t>
            </a:r>
          </a:p>
        </p:txBody>
      </p:sp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EB9EC502-4138-5892-A914-08D513EC7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306" y="80467"/>
            <a:ext cx="6472272" cy="655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814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9E7427-8679-2535-73BC-83AEF70643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0ABFC-5500-6D83-9DD1-DA5B6D4F8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876"/>
            <a:ext cx="10515600" cy="563906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rgbClr val="FFFF00"/>
                </a:solidFill>
              </a:rPr>
              <a:t>Structural 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4E160-AD33-3072-E70A-B18BB6500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407" y="841248"/>
            <a:ext cx="11049000" cy="58198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Purpose:</a:t>
            </a:r>
          </a:p>
          <a:p>
            <a:r>
              <a:rPr lang="en-US" sz="1800" dirty="0"/>
              <a:t>Focuses on organizing classes and objects into larger structures.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Adapter Pattern</a:t>
            </a:r>
            <a:endParaRPr lang="en-US" sz="1800" dirty="0">
              <a:solidFill>
                <a:srgbClr val="00B05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What It Does</a:t>
            </a:r>
            <a:r>
              <a:rPr lang="en-US" sz="1800" dirty="0"/>
              <a:t>: Converts one interface into another, making incompatible systems work together.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Real-Life Example</a:t>
            </a:r>
            <a:r>
              <a:rPr lang="en-US" sz="1800" dirty="0"/>
              <a:t>:</a:t>
            </a:r>
            <a:br>
              <a:rPr lang="en-US" sz="1800" dirty="0"/>
            </a:br>
            <a:r>
              <a:rPr lang="en-US" sz="1800" dirty="0"/>
              <a:t>A </a:t>
            </a:r>
            <a:r>
              <a:rPr lang="en-US" sz="1800" b="1" dirty="0"/>
              <a:t>power adapter</a:t>
            </a:r>
            <a:r>
              <a:rPr lang="en-US" sz="1800" dirty="0"/>
              <a:t> lets you plug a European device into an Indian socket.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Software Example</a:t>
            </a:r>
            <a:r>
              <a:rPr lang="en-US" sz="1800" dirty="0"/>
              <a:t>:</a:t>
            </a:r>
            <a:br>
              <a:rPr lang="en-US" sz="1800" dirty="0"/>
            </a:br>
            <a:r>
              <a:rPr lang="en-US" sz="1800" dirty="0"/>
              <a:t>Connecting legacy systems to modern APIs using an adapter.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D</a:t>
            </a:r>
            <a:r>
              <a:rPr lang="en-US" sz="1800" b="1" dirty="0">
                <a:solidFill>
                  <a:srgbClr val="00B050"/>
                </a:solidFill>
              </a:rPr>
              <a:t>ecorator Pattern</a:t>
            </a:r>
            <a:endParaRPr lang="en-US" sz="1800" dirty="0">
              <a:solidFill>
                <a:srgbClr val="00B05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What It Does</a:t>
            </a:r>
            <a:r>
              <a:rPr lang="en-US" sz="1800" dirty="0"/>
              <a:t>: Adds new functionality to an object dynamically without modifying its structure.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Real-Life Example</a:t>
            </a:r>
            <a:r>
              <a:rPr lang="en-US" sz="1800" dirty="0"/>
              <a:t>:</a:t>
            </a:r>
            <a:br>
              <a:rPr lang="en-US" sz="1800" dirty="0"/>
            </a:br>
            <a:r>
              <a:rPr lang="en-US" sz="1800" dirty="0"/>
              <a:t>Adding </a:t>
            </a:r>
            <a:r>
              <a:rPr lang="en-US" sz="1800" b="1" dirty="0"/>
              <a:t>extra toppings</a:t>
            </a:r>
            <a:r>
              <a:rPr lang="en-US" sz="1800" dirty="0"/>
              <a:t> to ice cream.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Software Example</a:t>
            </a:r>
            <a:r>
              <a:rPr lang="en-US" sz="1800" dirty="0"/>
              <a:t>:</a:t>
            </a:r>
            <a:br>
              <a:rPr lang="en-US" sz="1800" dirty="0"/>
            </a:br>
            <a:r>
              <a:rPr lang="en-US" sz="1800" dirty="0"/>
              <a:t>Dynamically adding a scrollbar to a window.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When to Use Structural Patterns: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Adapter</a:t>
            </a:r>
            <a:r>
              <a:rPr lang="en-US" sz="1800" dirty="0"/>
              <a:t>: When integrating existing systems or third-party libraries.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Decorator</a:t>
            </a:r>
            <a:r>
              <a:rPr lang="en-US" sz="1800" dirty="0"/>
              <a:t>: When adding new features to an object dynamically.</a:t>
            </a:r>
          </a:p>
          <a:p>
            <a:pPr marL="0" indent="0">
              <a:buNone/>
            </a:pPr>
            <a:endParaRPr lang="en-US" sz="1800" dirty="0"/>
          </a:p>
          <a:p>
            <a:pPr marL="0" indent="0" algn="just">
              <a:lnSpc>
                <a:spcPct val="150000"/>
              </a:lnSpc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19512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8E1022-F6D0-80FB-46F3-25FC53C962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603A2-3BE3-0925-04C2-11DDE7399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876"/>
            <a:ext cx="10515600" cy="563906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rgbClr val="FFFF00"/>
                </a:solidFill>
              </a:rPr>
              <a:t>Behavioural 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E0650-7C7F-5B6E-947C-3935A2762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1715"/>
            <a:ext cx="11049000" cy="5669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Purpose:</a:t>
            </a:r>
          </a:p>
          <a:p>
            <a:r>
              <a:rPr lang="en-US" sz="1800" dirty="0"/>
              <a:t>Defines how objects communicate and interact with each other.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Observer Pattern</a:t>
            </a:r>
            <a:endParaRPr lang="en-US" sz="1800" dirty="0">
              <a:solidFill>
                <a:srgbClr val="00B050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800" b="1" dirty="0"/>
              <a:t>What It Does</a:t>
            </a:r>
            <a:r>
              <a:rPr lang="en-US" sz="1800" dirty="0"/>
              <a:t>: Notifies multiple objects when another object changes.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b="1" dirty="0"/>
              <a:t>Real-Life Example</a:t>
            </a:r>
            <a:r>
              <a:rPr lang="en-US" sz="1800" dirty="0"/>
              <a:t>:</a:t>
            </a:r>
            <a:br>
              <a:rPr lang="en-US" sz="1800" dirty="0"/>
            </a:br>
            <a:r>
              <a:rPr lang="en-US" sz="1800" b="1" dirty="0"/>
              <a:t>YouTube subscriptions</a:t>
            </a:r>
            <a:r>
              <a:rPr lang="en-US" sz="1800" dirty="0"/>
              <a:t> – Users get notified when a new video is uploaded.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b="1" dirty="0"/>
              <a:t>Software Example</a:t>
            </a:r>
            <a:r>
              <a:rPr lang="en-US" sz="1800" dirty="0"/>
              <a:t>:</a:t>
            </a:r>
            <a:br>
              <a:rPr lang="en-US" sz="1800" dirty="0"/>
            </a:br>
            <a:r>
              <a:rPr lang="en-US" sz="1800" dirty="0"/>
              <a:t>A </a:t>
            </a:r>
            <a:r>
              <a:rPr lang="en-US" sz="1800" b="1" dirty="0"/>
              <a:t>weather app</a:t>
            </a:r>
            <a:r>
              <a:rPr lang="en-US" sz="1800" dirty="0"/>
              <a:t> updates all users when the weather changes.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Strategy Pattern</a:t>
            </a:r>
            <a:endParaRPr lang="en-US" sz="1800" dirty="0">
              <a:solidFill>
                <a:srgbClr val="00B050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800" b="1" dirty="0"/>
              <a:t>What It Does</a:t>
            </a:r>
            <a:r>
              <a:rPr lang="en-US" sz="1800" dirty="0"/>
              <a:t>: Lets you choose between multiple algorithms at runtime.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b="1" dirty="0"/>
              <a:t>Real-Life Example</a:t>
            </a:r>
            <a:r>
              <a:rPr lang="en-US" sz="1800" dirty="0"/>
              <a:t>:</a:t>
            </a:r>
            <a:br>
              <a:rPr lang="en-US" sz="1800" dirty="0"/>
            </a:br>
            <a:r>
              <a:rPr lang="en-US" sz="1800" dirty="0"/>
              <a:t>Choosing a </a:t>
            </a:r>
            <a:r>
              <a:rPr lang="en-US" sz="1800" b="1" dirty="0"/>
              <a:t>route on Google Maps</a:t>
            </a:r>
            <a:r>
              <a:rPr lang="en-US" sz="1800" dirty="0"/>
              <a:t> (shortest, fastest, avoid tolls).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b="1" dirty="0"/>
              <a:t>Software Example</a:t>
            </a:r>
            <a:r>
              <a:rPr lang="en-US" sz="1800" dirty="0"/>
              <a:t>:</a:t>
            </a:r>
            <a:br>
              <a:rPr lang="en-US" sz="1800" dirty="0"/>
            </a:br>
            <a:r>
              <a:rPr lang="en-US" sz="1800" dirty="0"/>
              <a:t>Applying different sorting algorithms based on the dataset size.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When to Use Behavioral Patterns: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Observer</a:t>
            </a:r>
            <a:r>
              <a:rPr lang="en-US" sz="1800" dirty="0"/>
              <a:t>: When multiple objects depend on a single object’s state.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Strategy</a:t>
            </a:r>
            <a:r>
              <a:rPr lang="en-US" sz="1800" dirty="0"/>
              <a:t>: When algorithms need to change dynamically.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lnSpc>
                <a:spcPct val="150000"/>
              </a:lnSpc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42389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E29E92-6434-74DB-6280-C8330A7A93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AAA8FB1F-2421-587F-77A9-5FE7FFA10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73" y="170078"/>
            <a:ext cx="10928054" cy="65178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63349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83221-5E2E-077C-9644-B1B40BCB2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815"/>
            <a:ext cx="10515600" cy="827494"/>
          </a:xfrm>
        </p:spPr>
        <p:txBody>
          <a:bodyPr/>
          <a:lstStyle/>
          <a:p>
            <a:r>
              <a:rPr lang="en-IN" dirty="0">
                <a:solidFill>
                  <a:srgbClr val="FFFF00"/>
                </a:solidFill>
              </a:rPr>
              <a:t>Interface Design: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1B2B8D5-47A6-F4D2-E5A7-BCE17C3579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171309"/>
            <a:ext cx="11173358" cy="5185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Concept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Focuses on the interaction between the user and the system or between system components.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Examples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User Interface (UI)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 of forms, buttons, or layouts that users interact with.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Application Programming Interface (API)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Defines how different software components interact (e.g., REST API for web services).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Key Principles</a:t>
            </a:r>
            <a:r>
              <a:rPr lang="en-US" sz="2400" dirty="0">
                <a:solidFill>
                  <a:srgbClr val="00B050"/>
                </a:solidFill>
              </a:rPr>
              <a:t>: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b="1" dirty="0"/>
              <a:t>Simplicity</a:t>
            </a:r>
            <a:r>
              <a:rPr lang="en-US" sz="2000" dirty="0"/>
              <a:t>: Easy to use.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b="1" dirty="0"/>
              <a:t>Consistency</a:t>
            </a:r>
            <a:r>
              <a:rPr lang="en-US" sz="2000" dirty="0"/>
              <a:t>: Uniform across the system.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b="1" dirty="0"/>
              <a:t>Responsiveness</a:t>
            </a:r>
            <a:r>
              <a:rPr lang="en-US" sz="2000" dirty="0"/>
              <a:t>: Quick feedback to user actions.</a:t>
            </a:r>
          </a:p>
        </p:txBody>
      </p:sp>
    </p:spTree>
    <p:extLst>
      <p:ext uri="{BB962C8B-B14F-4D97-AF65-F5344CB8AC3E}">
        <p14:creationId xmlns:p14="http://schemas.microsoft.com/office/powerpoint/2010/main" val="798747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2FCE9E-0190-AF4E-1384-48EEB7ACD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4466C-121A-7C42-E16E-2C69A7E1A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815"/>
            <a:ext cx="10515600" cy="827494"/>
          </a:xfrm>
        </p:spPr>
        <p:txBody>
          <a:bodyPr/>
          <a:lstStyle/>
          <a:p>
            <a:r>
              <a:rPr lang="en-IN" dirty="0">
                <a:solidFill>
                  <a:srgbClr val="FFFF00"/>
                </a:solidFill>
              </a:rPr>
              <a:t>Component Design: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9839317-6EB7-7F31-E957-681FC31693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1" y="1258253"/>
            <a:ext cx="10595458" cy="5009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Concept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component is a modular, reusable part of a system that encapsulates functionality.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Examples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Login Component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Handles user authentication.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Cart Component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Manages items in an e-commerce cart.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Design Goals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Reusability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Can be used in multiple applications.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Modularity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Works independently of other components.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097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780E77-4A5C-B139-A8D8-CFD94BD4CA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5DDAE-5B8E-4A03-CB7A-00F04E2FC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815"/>
            <a:ext cx="10515600" cy="827494"/>
          </a:xfrm>
        </p:spPr>
        <p:txBody>
          <a:bodyPr/>
          <a:lstStyle/>
          <a:p>
            <a:r>
              <a:rPr lang="en-IN" dirty="0">
                <a:solidFill>
                  <a:srgbClr val="FFFF00"/>
                </a:solidFill>
              </a:rPr>
              <a:t>Database Design: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DA43E79-DD23-3A9F-95FB-7D8D2140AF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1259047"/>
            <a:ext cx="11114837" cy="5009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Concept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Structuring the database to store and manage data efficiently.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Steps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entities (e.g., Users, Orders).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Define relationships (e.g., User places Orders).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Normalize data to avoid redundancy.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Example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: In an e-commerce database: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Users Table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Stores user information.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Orders Table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Tracks orders.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Products Table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Contains product details.</a:t>
            </a:r>
          </a:p>
        </p:txBody>
      </p:sp>
    </p:spTree>
    <p:extLst>
      <p:ext uri="{BB962C8B-B14F-4D97-AF65-F5344CB8AC3E}">
        <p14:creationId xmlns:p14="http://schemas.microsoft.com/office/powerpoint/2010/main" val="1017889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AF00E2-DF67-4E3D-7320-391AA913C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C047A-4CE8-4FAF-A62B-4A3EEA67F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4474" y="2601506"/>
            <a:ext cx="3806952" cy="827494"/>
          </a:xfrm>
        </p:spPr>
        <p:txBody>
          <a:bodyPr/>
          <a:lstStyle/>
          <a:p>
            <a:r>
              <a:rPr lang="en-IN" dirty="0">
                <a:solidFill>
                  <a:srgbClr val="FFFF00"/>
                </a:solidFill>
              </a:rPr>
              <a:t>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1603817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BCB3C-B7E7-D4DA-5CAB-38E7C6809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875"/>
            <a:ext cx="10515600" cy="68094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00"/>
                </a:solidFill>
              </a:rPr>
              <a:t>What is a Design Pattern?</a:t>
            </a:r>
            <a:endParaRPr lang="en-IN" sz="4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EE817-5A6D-1335-79BC-DF8267EDE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0901"/>
            <a:ext cx="11049000" cy="5025542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A </a:t>
            </a:r>
            <a:r>
              <a:rPr lang="en-US" b="1" dirty="0">
                <a:solidFill>
                  <a:srgbClr val="00B050"/>
                </a:solidFill>
              </a:rPr>
              <a:t>Design Pattern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is a reusable solution to a common problem in software design. It shows how </a:t>
            </a:r>
            <a:r>
              <a:rPr lang="en-US" b="1" dirty="0"/>
              <a:t>objects and classes work together</a:t>
            </a:r>
            <a:r>
              <a:rPr lang="en-US" dirty="0"/>
              <a:t> to solve a specific design problem in a structured way.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Why Use Design Patterns?</a:t>
            </a:r>
            <a:endParaRPr lang="en-US" dirty="0"/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To save time by reusing proven solutions.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To improve code quality, readability, and maintainability.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To create scalable and flexible systems.</a:t>
            </a:r>
          </a:p>
        </p:txBody>
      </p:sp>
    </p:spTree>
    <p:extLst>
      <p:ext uri="{BB962C8B-B14F-4D97-AF65-F5344CB8AC3E}">
        <p14:creationId xmlns:p14="http://schemas.microsoft.com/office/powerpoint/2010/main" val="754399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9047F-59A5-9892-857B-F09FA6959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12912-EFE8-9130-44CB-F01EBB825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875"/>
            <a:ext cx="10515600" cy="68094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00"/>
                </a:solidFill>
              </a:rPr>
              <a:t>How Objects and Classes Work Together</a:t>
            </a:r>
            <a:endParaRPr lang="en-IN" sz="4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8D5D9-AB20-C60B-6B86-DA837193A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6074"/>
            <a:ext cx="11049000" cy="5347409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800" b="1" dirty="0">
                <a:solidFill>
                  <a:srgbClr val="00B050"/>
                </a:solidFill>
              </a:rPr>
              <a:t>Example: Library System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b="1" dirty="0">
                <a:solidFill>
                  <a:srgbClr val="00B050"/>
                </a:solidFill>
              </a:rPr>
              <a:t>Problem</a:t>
            </a:r>
            <a:r>
              <a:rPr lang="en-US" sz="1800" dirty="0">
                <a:solidFill>
                  <a:srgbClr val="00B050"/>
                </a:solidFill>
              </a:rPr>
              <a:t>: </a:t>
            </a:r>
            <a:r>
              <a:rPr lang="en-US" sz="1800" dirty="0"/>
              <a:t>Manage borrowing and returning books in a library.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b="1" dirty="0">
                <a:solidFill>
                  <a:srgbClr val="00B050"/>
                </a:solidFill>
              </a:rPr>
              <a:t>Classes</a:t>
            </a:r>
            <a:r>
              <a:rPr lang="en-US" sz="1800" dirty="0">
                <a:solidFill>
                  <a:srgbClr val="00B050"/>
                </a:solidFill>
              </a:rPr>
              <a:t>: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b="1" dirty="0"/>
              <a:t>Library</a:t>
            </a:r>
            <a:r>
              <a:rPr lang="en-US" sz="1800" dirty="0"/>
              <a:t>: Manages books.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b="1" dirty="0"/>
              <a:t>Book</a:t>
            </a:r>
            <a:r>
              <a:rPr lang="en-US" sz="1800" dirty="0"/>
              <a:t>: Represents a single book.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b="1" dirty="0"/>
              <a:t>User</a:t>
            </a:r>
            <a:r>
              <a:rPr lang="en-US" sz="1800" dirty="0"/>
              <a:t>: Represents a library user.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b="1" dirty="0">
                <a:solidFill>
                  <a:srgbClr val="00B050"/>
                </a:solidFill>
              </a:rPr>
              <a:t>Interaction: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The </a:t>
            </a:r>
            <a:r>
              <a:rPr lang="en-US" sz="1800" b="1" dirty="0"/>
              <a:t>User</a:t>
            </a:r>
            <a:r>
              <a:rPr lang="en-US" sz="1800" dirty="0"/>
              <a:t> borrows a book.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The </a:t>
            </a:r>
            <a:r>
              <a:rPr lang="en-US" sz="1800" b="1" dirty="0"/>
              <a:t>Library</a:t>
            </a:r>
            <a:r>
              <a:rPr lang="en-US" sz="1800" dirty="0"/>
              <a:t> checks if the book is available.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If available, the </a:t>
            </a:r>
            <a:r>
              <a:rPr lang="en-US" sz="1800" b="1" dirty="0"/>
              <a:t>Book's status</a:t>
            </a:r>
            <a:r>
              <a:rPr lang="en-US" sz="1800" dirty="0"/>
              <a:t> is updated to "borrowed."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1800" dirty="0"/>
          </a:p>
        </p:txBody>
      </p:sp>
      <p:pic>
        <p:nvPicPr>
          <p:cNvPr id="7" name="Picture 6" descr="A screen shot of a black background&#10;&#10;Description automatically generated">
            <a:extLst>
              <a:ext uri="{FF2B5EF4-FFF2-40B4-BE49-F238E27FC236}">
                <a16:creationId xmlns:a16="http://schemas.microsoft.com/office/drawing/2014/main" id="{A9E2F47D-7254-988C-3E1E-EE0797185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998" y="2145332"/>
            <a:ext cx="6090500" cy="27721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19008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41F27A-15D2-B72F-8A5D-7D3EBAC918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ACC3F-DB26-6125-8C6F-0D49D5A10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876"/>
            <a:ext cx="10515600" cy="563906"/>
          </a:xfrm>
        </p:spPr>
        <p:txBody>
          <a:bodyPr>
            <a:normAutofit fontScale="90000"/>
          </a:bodyPr>
          <a:lstStyle/>
          <a:p>
            <a:r>
              <a:rPr lang="en-IN" sz="4000" dirty="0">
                <a:solidFill>
                  <a:srgbClr val="FFFF00"/>
                </a:solidFill>
              </a:rPr>
              <a:t>Types of 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14433-329C-1332-2790-0E5962BE2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407" y="841248"/>
            <a:ext cx="11049000" cy="5819876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b="1" dirty="0">
                <a:solidFill>
                  <a:srgbClr val="00B050"/>
                </a:solidFill>
              </a:rPr>
              <a:t>Creational Design Patterns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F0"/>
                </a:solidFill>
              </a:rPr>
              <a:t>Purpose</a:t>
            </a:r>
            <a:r>
              <a:rPr lang="en-US" dirty="0">
                <a:solidFill>
                  <a:srgbClr val="00B0F0"/>
                </a:solidFill>
              </a:rPr>
              <a:t>:</a:t>
            </a:r>
            <a:r>
              <a:rPr lang="en-US" dirty="0"/>
              <a:t> Helps in creating objects without directly specifying their class or the creation process.</a:t>
            </a:r>
          </a:p>
          <a:p>
            <a:pPr marL="0" indent="0" algn="just">
              <a:buNone/>
            </a:pPr>
            <a:r>
              <a:rPr lang="en-US" b="1" dirty="0">
                <a:solidFill>
                  <a:srgbClr val="00B050"/>
                </a:solidFill>
              </a:rPr>
              <a:t>Examples:</a:t>
            </a:r>
          </a:p>
          <a:p>
            <a:pPr algn="just">
              <a:buFont typeface="+mj-lt"/>
              <a:buAutoNum type="arabicPeriod"/>
            </a:pPr>
            <a:r>
              <a:rPr lang="en-US" b="1" dirty="0">
                <a:solidFill>
                  <a:srgbClr val="00B0F0"/>
                </a:solidFill>
              </a:rPr>
              <a:t>Singleton Pattern</a:t>
            </a:r>
            <a:r>
              <a:rPr lang="en-US" dirty="0"/>
              <a:t>: Ensures only one instance of a class exists.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b="1" dirty="0"/>
              <a:t>Example</a:t>
            </a:r>
            <a:r>
              <a:rPr lang="en-US" dirty="0"/>
              <a:t>: A </a:t>
            </a:r>
            <a:r>
              <a:rPr lang="en-US" b="1" dirty="0"/>
              <a:t>Logger</a:t>
            </a:r>
            <a:r>
              <a:rPr lang="en-US" dirty="0"/>
              <a:t> class that maintains one log file for the entire application.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b="1" dirty="0"/>
              <a:t>Real-Life Analogy</a:t>
            </a:r>
            <a:r>
              <a:rPr lang="en-US" dirty="0"/>
              <a:t>: A printer queue managed by one manager.</a:t>
            </a:r>
          </a:p>
          <a:p>
            <a:pPr algn="just">
              <a:buFont typeface="+mj-lt"/>
              <a:buAutoNum type="arabicPeriod"/>
            </a:pPr>
            <a:r>
              <a:rPr lang="en-US" b="1" dirty="0">
                <a:solidFill>
                  <a:srgbClr val="00B0F0"/>
                </a:solidFill>
              </a:rPr>
              <a:t>Builder Pattern</a:t>
            </a:r>
            <a:r>
              <a:rPr lang="en-US" dirty="0"/>
              <a:t>: Creates complex objects step-by-step.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b="1" dirty="0"/>
              <a:t>Example</a:t>
            </a:r>
            <a:r>
              <a:rPr lang="en-US" dirty="0"/>
              <a:t>: Assembling a car (engine, tires, etc.).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b="1" dirty="0"/>
              <a:t>Real-Life Analogy</a:t>
            </a:r>
            <a:r>
              <a:rPr lang="en-US" dirty="0"/>
              <a:t>: Building a custom pizza (choose crust, sauce, toppings).</a:t>
            </a:r>
          </a:p>
          <a:p>
            <a:pPr marL="0" indent="0" algn="just">
              <a:buNone/>
            </a:pPr>
            <a:r>
              <a:rPr lang="en-US" b="1" dirty="0">
                <a:solidFill>
                  <a:srgbClr val="00B050"/>
                </a:solidFill>
              </a:rPr>
              <a:t>When to Use: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Singleton</a:t>
            </a:r>
            <a:r>
              <a:rPr lang="en-US" dirty="0"/>
              <a:t>: When only one instance of a class is required.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Builder</a:t>
            </a:r>
            <a:r>
              <a:rPr lang="en-US" dirty="0"/>
              <a:t>: For creating complex objects step-by-step.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20097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3D1781-37E9-06EF-74B0-E5899270CC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D591E-CDA8-4138-8F7C-A66BD189F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876"/>
            <a:ext cx="10515600" cy="563906"/>
          </a:xfrm>
        </p:spPr>
        <p:txBody>
          <a:bodyPr>
            <a:normAutofit fontScale="90000"/>
          </a:bodyPr>
          <a:lstStyle/>
          <a:p>
            <a:r>
              <a:rPr lang="en-IN" sz="4000" dirty="0">
                <a:solidFill>
                  <a:srgbClr val="FFFF00"/>
                </a:solidFill>
              </a:rPr>
              <a:t>Creational Design Pattern..</a:t>
            </a:r>
          </a:p>
        </p:txBody>
      </p:sp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CDABBC3F-1263-6AFA-20A9-E9E8A661E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357" y="1106435"/>
            <a:ext cx="6308751" cy="523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806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765</Words>
  <Application>Microsoft Office PowerPoint</Application>
  <PresentationFormat>Widescreen</PresentationFormat>
  <Paragraphs>92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Wingdings</vt:lpstr>
      <vt:lpstr>Office Theme</vt:lpstr>
      <vt:lpstr>Interface, Component, Database Design</vt:lpstr>
      <vt:lpstr>Interface Design:</vt:lpstr>
      <vt:lpstr>Component Design:</vt:lpstr>
      <vt:lpstr>Database Design:</vt:lpstr>
      <vt:lpstr>Design Patterns</vt:lpstr>
      <vt:lpstr>What is a Design Pattern?</vt:lpstr>
      <vt:lpstr>How Objects and Classes Work Together</vt:lpstr>
      <vt:lpstr>Types of Design Patterns</vt:lpstr>
      <vt:lpstr>Creational Design Pattern..</vt:lpstr>
      <vt:lpstr>Creational Design Pattern..</vt:lpstr>
      <vt:lpstr>Structural Design Patterns</vt:lpstr>
      <vt:lpstr>Behavioural Design Patterns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Komal Yadav</dc:creator>
  <cp:lastModifiedBy>Komal Yadav</cp:lastModifiedBy>
  <cp:revision>14</cp:revision>
  <dcterms:created xsi:type="dcterms:W3CDTF">2025-01-13T03:49:56Z</dcterms:created>
  <dcterms:modified xsi:type="dcterms:W3CDTF">2025-01-13T04:40:11Z</dcterms:modified>
</cp:coreProperties>
</file>