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3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2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7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7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A76F84-FFE8-4EC1-A97F-08DE4E856091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3B98F1B-C79A-4B3D-92BA-BEC159A1B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73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32C5-70DD-69FA-040F-CBA5CD8E3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910" y="716890"/>
            <a:ext cx="11492180" cy="128614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Testing &amp; User Testing – Ensuring Software Readiness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EF71D-6F14-CFD5-7277-1977171E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925" y="3199702"/>
            <a:ext cx="10121798" cy="5822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Testing Beyond Development: From Requirements to User Satisfaction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6E54-1E8C-EC37-F704-E97050E3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81BD9A32-3084-96A7-4223-E88473AE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" y="197510"/>
            <a:ext cx="11241069" cy="6481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300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51AE-372C-CD0D-2D8B-017DB415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D65-887E-5706-F435-7684BCEC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What is a Test Case Development Strategy?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FB44D-D085-20A6-39B2-84FF39BFB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08" y="1666532"/>
            <a:ext cx="11181284" cy="3827183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US" dirty="0"/>
              <a:t>✅ A </a:t>
            </a:r>
            <a:r>
              <a:rPr lang="en-US" b="1" dirty="0"/>
              <a:t>test case development strategy</a:t>
            </a:r>
            <a:r>
              <a:rPr lang="en-US" dirty="0"/>
              <a:t> defines how we design </a:t>
            </a:r>
            <a:r>
              <a:rPr lang="en-US" b="1" dirty="0"/>
              <a:t>effective test cases</a:t>
            </a:r>
            <a:r>
              <a:rPr lang="en-US" dirty="0"/>
              <a:t> to detect defects early.</a:t>
            </a:r>
            <a:br>
              <a:rPr lang="en-US" dirty="0"/>
            </a:br>
            <a:r>
              <a:rPr lang="en-US" dirty="0"/>
              <a:t>✅ It helps ensure </a:t>
            </a:r>
            <a:r>
              <a:rPr lang="en-US" b="1" dirty="0"/>
              <a:t>software reliability, efficiency, and accuracy</a:t>
            </a:r>
            <a:r>
              <a:rPr lang="en-US" dirty="0"/>
              <a:t>.</a:t>
            </a:r>
          </a:p>
          <a:p>
            <a:pPr algn="l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B188-05C7-BA63-F80F-19E6185AF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62-81CF-855B-0F33-7A1741CEC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</a:t>
            </a:r>
            <a:r>
              <a:rPr lang="en-IN" sz="3200" dirty="0">
                <a:solidFill>
                  <a:srgbClr val="FFFF00"/>
                </a:solidFill>
              </a:rPr>
              <a:t>Boundary Value Analysis (BVA)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832DA3-523E-D86B-2B1F-617463586E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5890" y="1015160"/>
            <a:ext cx="11380572" cy="555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Concept: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BVA is a technique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the boundaries of input ranges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errors are most likely to occur.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Instead of testing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test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minimum, maximum, just below, just above, and valid boundary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Example (Numerical Calculation):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withdraw money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$100 and $5000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Test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 at boundaries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Cases: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{100, 5000}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(Min &amp; Max values)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Outside: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{99, 5001}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(Should Fail)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Inside: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{101, 4999}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(Should Pass)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7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123E-D4F4-C826-B517-B8BD46173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977D-3073-5705-B760-CB4F02CEC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</a:t>
            </a:r>
            <a:r>
              <a:rPr lang="en-IN" sz="3200" dirty="0">
                <a:solidFill>
                  <a:srgbClr val="FFFF00"/>
                </a:solidFill>
              </a:rPr>
              <a:t>Boundary Value Analysis (BVA)..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CAA199-D5F7-B0B1-261A-389953E0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34" y="1095947"/>
            <a:ext cx="11106058" cy="5378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08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3B72-24B3-B0A0-12F5-0DAE6BB8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536B-DC05-C490-0A57-D33251669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Test Case Development Strategy:</a:t>
            </a:r>
            <a:r>
              <a:rPr lang="en-IN" sz="3600" dirty="0">
                <a:solidFill>
                  <a:srgbClr val="FFFF00"/>
                </a:solidFill>
              </a:rPr>
              <a:t>Equivalence Partitioning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1908F2-5B4E-09D7-7D9C-08D0B5B89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496" y="1335671"/>
            <a:ext cx="11006811" cy="431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Concept: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Divides input data into partitions (groups) where all values behave the same.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Instead of testing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possible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test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representative value from each partition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Example (Numerical Calculation):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grading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assigns grades based on scores: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0-39 → Fail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40-59 → Average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60-79 → Good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80-100 → Excellent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0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45CA-C305-5F2C-5E07-FF350D0B9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C5FA-E0D9-1806-63E3-4055F71A5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Test Case Development Strategy:</a:t>
            </a:r>
            <a:r>
              <a:rPr lang="en-IN" sz="3600" dirty="0">
                <a:solidFill>
                  <a:srgbClr val="FFFF00"/>
                </a:solidFill>
              </a:rPr>
              <a:t>Equivalence Partitioning..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B750EA6A-D7BC-6A4E-3643-24F2E28E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1" y="1070727"/>
            <a:ext cx="11441122" cy="54178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392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D85D-23DC-EF08-F0B3-0BC62942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1D7E-E753-753B-C2C7-99535FA73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 </a:t>
            </a:r>
            <a:r>
              <a:rPr lang="en-IN" sz="3200" dirty="0">
                <a:solidFill>
                  <a:srgbClr val="FFFF00"/>
                </a:solidFill>
              </a:rPr>
              <a:t>Basis Path Testing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2858D8-69E0-AE8F-CBC0-2C2B47A7F6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496" y="1584201"/>
            <a:ext cx="11249496" cy="38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/>
              <a:t>📝 Concept: </a:t>
            </a:r>
            <a:r>
              <a:rPr lang="en-US" sz="2000" b="1" dirty="0">
                <a:solidFill>
                  <a:srgbClr val="00B050"/>
                </a:solidFill>
              </a:rPr>
              <a:t>White-Box Testing 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✔ </a:t>
            </a:r>
            <a:r>
              <a:rPr lang="en-US" sz="2000" b="1" dirty="0"/>
              <a:t>White-Box Testing</a:t>
            </a:r>
            <a:r>
              <a:rPr lang="en-US" sz="2000" dirty="0"/>
              <a:t> is a </a:t>
            </a:r>
            <a:r>
              <a:rPr lang="en-US" sz="2000" b="1" dirty="0"/>
              <a:t>testing technique that examines the internal structure (code) of an application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The tester </a:t>
            </a:r>
            <a:r>
              <a:rPr lang="en-US" sz="2000" b="1" dirty="0"/>
              <a:t>has full visibility</a:t>
            </a:r>
            <a:r>
              <a:rPr lang="en-US" sz="2000" dirty="0"/>
              <a:t> into the program's logic, flow, and internal workings.</a:t>
            </a:r>
            <a:br>
              <a:rPr lang="en-US" sz="2000" dirty="0"/>
            </a:br>
            <a:r>
              <a:rPr lang="en-US" sz="2000" dirty="0"/>
              <a:t>✔ Also known as </a:t>
            </a:r>
            <a:r>
              <a:rPr lang="en-US" sz="2000" b="1" dirty="0"/>
              <a:t>Glass Box Testing, Clear Box Testing, or Structural Testing</a:t>
            </a:r>
            <a:r>
              <a:rPr 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4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8F692-4E12-B4DD-89EB-EE9F3079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5B0F-AFA7-23ED-EF1B-2174E6634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 </a:t>
            </a:r>
            <a:r>
              <a:rPr lang="en-IN" sz="3200" dirty="0">
                <a:solidFill>
                  <a:srgbClr val="FFFF00"/>
                </a:solidFill>
              </a:rPr>
              <a:t>Basis Path Testing..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5F2912-52F3-04DA-95B7-0BC57AA6F8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9909" y="1609704"/>
            <a:ext cx="11249496" cy="457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 </a:t>
            </a:r>
            <a:r>
              <a:rPr lang="en-US" sz="2000" b="1" dirty="0">
                <a:solidFill>
                  <a:srgbClr val="00B050"/>
                </a:solidFill>
              </a:rPr>
              <a:t>White-Box Testing </a:t>
            </a:r>
          </a:p>
          <a:p>
            <a:pPr algn="l">
              <a:lnSpc>
                <a:spcPct val="150000"/>
              </a:lnSpc>
            </a:pPr>
            <a:r>
              <a:rPr lang="en-US" sz="2000" b="1" dirty="0"/>
              <a:t>🔹 Key Characteristics of White-Box Testing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Focuses on the Code</a:t>
            </a:r>
            <a:r>
              <a:rPr lang="en-US" sz="2000" dirty="0"/>
              <a:t> → Tests logic, conditions, and branches.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Requires Programming Knowledge</a:t>
            </a:r>
            <a:r>
              <a:rPr lang="en-US" sz="2000" dirty="0"/>
              <a:t> → Testers need to understand the code.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Common Techniques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1️⃣ </a:t>
            </a:r>
            <a:r>
              <a:rPr lang="en-US" sz="2000" b="1" dirty="0"/>
              <a:t>Basis Path Testing</a:t>
            </a:r>
            <a:r>
              <a:rPr lang="en-US" sz="2000" dirty="0"/>
              <a:t> (control flow testing)</a:t>
            </a:r>
            <a:br>
              <a:rPr lang="en-US" sz="2000" dirty="0"/>
            </a:br>
            <a:r>
              <a:rPr lang="en-US" sz="2000" dirty="0"/>
              <a:t>2️⃣ </a:t>
            </a:r>
            <a:r>
              <a:rPr lang="en-US" sz="2000" b="1" dirty="0"/>
              <a:t>Loop Testing</a:t>
            </a:r>
            <a:r>
              <a:rPr lang="en-US" sz="2000" dirty="0"/>
              <a:t> (verifies loops for errors)</a:t>
            </a:r>
            <a:br>
              <a:rPr lang="en-US" sz="2000" dirty="0"/>
            </a:br>
            <a:r>
              <a:rPr lang="en-US" sz="2000" dirty="0"/>
              <a:t>3️⃣ </a:t>
            </a:r>
            <a:r>
              <a:rPr lang="en-US" sz="2000" b="1" dirty="0"/>
              <a:t>Condition &amp; Branch Testing</a:t>
            </a:r>
            <a:r>
              <a:rPr lang="en-US" sz="2000" dirty="0"/>
              <a:t> (tests all decision points)</a:t>
            </a:r>
          </a:p>
          <a:p>
            <a:pPr algn="l">
              <a:lnSpc>
                <a:spcPct val="15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2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6B9EB-652F-F494-EB82-637CA0FDC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6030-1E55-AC65-0BC3-9E63D6A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 </a:t>
            </a:r>
            <a:r>
              <a:rPr lang="en-IN" sz="3200" dirty="0">
                <a:solidFill>
                  <a:srgbClr val="FFFF00"/>
                </a:solidFill>
              </a:rPr>
              <a:t>Basis Path Testing..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59829C-2AD9-7AB1-EF3C-EFB8323DED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9909" y="1923893"/>
            <a:ext cx="11249496" cy="394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✔ </a:t>
            </a:r>
            <a:r>
              <a:rPr lang="en-US" sz="2000" b="1" dirty="0"/>
              <a:t>A White-Box Testing technique</a:t>
            </a:r>
            <a:r>
              <a:rPr lang="en-US" sz="2000" dirty="0"/>
              <a:t> that ensures </a:t>
            </a:r>
            <a:r>
              <a:rPr lang="en-US" sz="2000" b="1" dirty="0"/>
              <a:t>all possible execution paths in a program are tested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It is based on </a:t>
            </a:r>
            <a:r>
              <a:rPr lang="en-US" sz="2000" b="1" dirty="0"/>
              <a:t>graph theory</a:t>
            </a:r>
            <a:r>
              <a:rPr lang="en-US" sz="2000" dirty="0"/>
              <a:t> and uses a </a:t>
            </a:r>
            <a:r>
              <a:rPr lang="en-US" sz="2000" b="1" dirty="0"/>
              <a:t>Control Flow Graph (CFG)</a:t>
            </a:r>
            <a:r>
              <a:rPr lang="en-US" sz="2000" dirty="0"/>
              <a:t> to determine the </a:t>
            </a:r>
            <a:r>
              <a:rPr lang="en-US" sz="2000" b="1" dirty="0"/>
              <a:t>minimum number of test cases needed</a:t>
            </a:r>
            <a:r>
              <a:rPr lang="en-US" sz="2000" dirty="0"/>
              <a:t>.</a:t>
            </a:r>
          </a:p>
          <a:p>
            <a:pPr algn="l">
              <a:lnSpc>
                <a:spcPct val="2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8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C5E1-794E-08BC-1A57-FA58EC18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8EC6-4480-684A-F6AC-D66EA3AAB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 </a:t>
            </a:r>
            <a:r>
              <a:rPr lang="en-IN" sz="3200" dirty="0">
                <a:solidFill>
                  <a:srgbClr val="FFFF00"/>
                </a:solidFill>
              </a:rPr>
              <a:t>Basis Path Testing..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87F1AB-551F-5FEA-8E47-E27A76FDB8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3605" y="1441020"/>
            <a:ext cx="3944113" cy="397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en-US" sz="1600" b="1" dirty="0">
                <a:solidFill>
                  <a:srgbClr val="00B050"/>
                </a:solidFill>
                <a:latin typeface="Arial" panose="020B0604020202020204" pitchFamily="34" charset="0"/>
              </a:rPr>
              <a:t>Control Flow Graph:</a:t>
            </a:r>
          </a:p>
          <a:p>
            <a:pPr algn="just">
              <a:lnSpc>
                <a:spcPct val="200000"/>
              </a:lnSpc>
            </a:pPr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CFG" stands for "</a:t>
            </a:r>
            <a:r>
              <a:rPr lang="en-US" sz="1600" dirty="0"/>
              <a:t>Control Flow Graph</a:t>
            </a:r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," which is a graphical representation of the possible execution paths within a program.</a:t>
            </a:r>
          </a:p>
          <a:p>
            <a:pPr algn="l">
              <a:lnSpc>
                <a:spcPct val="200000"/>
              </a:lnSpc>
            </a:pPr>
            <a:r>
              <a:rPr lang="en-IN" sz="1600" b="1" i="0" dirty="0">
                <a:solidFill>
                  <a:srgbClr val="00B050"/>
                </a:solidFill>
                <a:effectLst/>
                <a:latin typeface="Nunito" pitchFamily="2" charset="0"/>
              </a:rPr>
              <a:t>General Control Flow Graphs</a:t>
            </a:r>
          </a:p>
          <a:p>
            <a:pPr algn="l">
              <a:lnSpc>
                <a:spcPct val="200000"/>
              </a:lnSpc>
            </a:pPr>
            <a:endParaRPr lang="en-IN" sz="1600" b="1" i="0" dirty="0">
              <a:solidFill>
                <a:srgbClr val="00B050"/>
              </a:solidFill>
              <a:effectLst/>
              <a:latin typeface="Nunito" pitchFamily="2" charset="0"/>
            </a:endParaRPr>
          </a:p>
          <a:p>
            <a:pPr algn="l">
              <a:lnSpc>
                <a:spcPct val="200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C1B09E8B-0F35-9A7C-9388-F548B0EE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08" y="1121623"/>
            <a:ext cx="1887322" cy="3243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drawing of a circle with a circle and a circle&#10;&#10;Description automatically generated">
            <a:extLst>
              <a:ext uri="{FF2B5EF4-FFF2-40B4-BE49-F238E27FC236}">
                <a16:creationId xmlns:a16="http://schemas.microsoft.com/office/drawing/2014/main" id="{55DD4C5C-27B6-D303-15CF-76677885C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1022795"/>
            <a:ext cx="1708413" cy="4667901"/>
          </a:xfrm>
          <a:prstGeom prst="rect">
            <a:avLst/>
          </a:prstGeom>
        </p:spPr>
      </p:pic>
      <p:pic>
        <p:nvPicPr>
          <p:cNvPr id="9" name="Picture 8" descr="A drawing of a circle with arrows pointing to the center&#10;&#10;Description automatically generated">
            <a:extLst>
              <a:ext uri="{FF2B5EF4-FFF2-40B4-BE49-F238E27FC236}">
                <a16:creationId xmlns:a16="http://schemas.microsoft.com/office/drawing/2014/main" id="{3C4F1FCA-9A40-4996-5D7B-E36B2C483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57" y="1013268"/>
            <a:ext cx="1924319" cy="4677428"/>
          </a:xfrm>
          <a:prstGeom prst="rect">
            <a:avLst/>
          </a:prstGeom>
        </p:spPr>
      </p:pic>
      <p:pic>
        <p:nvPicPr>
          <p:cNvPr id="11" name="Picture 10" descr="A black line with green arrows&#10;&#10;Description automatically generated">
            <a:extLst>
              <a:ext uri="{FF2B5EF4-FFF2-40B4-BE49-F238E27FC236}">
                <a16:creationId xmlns:a16="http://schemas.microsoft.com/office/drawing/2014/main" id="{1483A438-6A02-C497-E7D5-5611AC257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233" y="994216"/>
            <a:ext cx="145752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3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06525-F0EB-709D-F5EC-9E04CF75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2F1C-E834-8155-9607-DE2017DFC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What is Release Testing?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3FEA-B9F7-671E-2A77-C246A8257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665" y="1741018"/>
            <a:ext cx="10121798" cy="29041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Release Testing ensures the </a:t>
            </a:r>
            <a:r>
              <a:rPr lang="en-US" sz="2000" b="1" dirty="0"/>
              <a:t>software meets business &amp; technical requirements</a:t>
            </a:r>
            <a:r>
              <a:rPr lang="en-US" sz="2000" dirty="0"/>
              <a:t> before it is released to customers.</a:t>
            </a:r>
            <a:br>
              <a:rPr lang="en-US" sz="2000" dirty="0"/>
            </a:br>
            <a:r>
              <a:rPr lang="en-US" sz="2000" dirty="0"/>
              <a:t>✅ Conducted in a </a:t>
            </a:r>
            <a:r>
              <a:rPr lang="en-US" sz="2000" b="1" dirty="0"/>
              <a:t>real-world environment</a:t>
            </a:r>
            <a:r>
              <a:rPr lang="en-US" sz="2000" dirty="0"/>
              <a:t>, different from </a:t>
            </a:r>
            <a:r>
              <a:rPr lang="en-US" sz="2000" b="1" dirty="0"/>
              <a:t>development testing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Focuses on </a:t>
            </a:r>
            <a:r>
              <a:rPr lang="en-US" sz="2000" b="1" dirty="0"/>
              <a:t>functionality, performance, and security</a:t>
            </a:r>
            <a:r>
              <a:rPr lang="en-US" sz="2000" dirty="0"/>
              <a:t> before deployment.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5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3BA01-B298-9399-B944-9D8E9882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22EB-FE76-F6AE-B833-7E5294D19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66" y="135991"/>
            <a:ext cx="11492180" cy="57225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CFG Practice..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127A6318-42F9-D55C-3E85-47186ED5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" y="913067"/>
            <a:ext cx="3534268" cy="5604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diagram of a flowchart&#10;&#10;Description automatically generated">
            <a:extLst>
              <a:ext uri="{FF2B5EF4-FFF2-40B4-BE49-F238E27FC236}">
                <a16:creationId xmlns:a16="http://schemas.microsoft.com/office/drawing/2014/main" id="{FBE52705-E0F6-00EB-EA32-9B58F066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89" y="913067"/>
            <a:ext cx="4208562" cy="5604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F8B67E40-DD38-F784-1BC4-06C27D426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12" y="913067"/>
            <a:ext cx="3601843" cy="5604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352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5F021-C155-15ED-F449-9628A60B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3B9B-A683-658B-DC3A-718F7880E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170" y="151531"/>
            <a:ext cx="4913376" cy="552818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What is Cyclomatic Complexity?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FFC4A-7C21-736C-40E0-B4C2EA771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6" y="910221"/>
            <a:ext cx="11667744" cy="579624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cyclomatic complexity of a code section is the quantitative measure of the number of linearly independent paths in it.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It is a software metric used to indicate the complexity of a program.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 It is computed using the control flow graph of the program. </a:t>
            </a:r>
          </a:p>
          <a:p>
            <a:pPr algn="l">
              <a:lnSpc>
                <a:spcPct val="150000"/>
              </a:lnSpc>
            </a:pPr>
            <a:r>
              <a:rPr lang="en-US" sz="1800" b="1" i="0" dirty="0">
                <a:solidFill>
                  <a:srgbClr val="FFFFFF"/>
                </a:solidFill>
                <a:effectLst/>
                <a:latin typeface="Nunito" pitchFamily="2" charset="0"/>
              </a:rPr>
              <a:t>Mathematically, cyclomatic complexity M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would be defined as, </a:t>
            </a:r>
            <a:endParaRPr lang="en-US" sz="180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800" b="1" i="1" dirty="0">
                <a:solidFill>
                  <a:srgbClr val="00B0F0"/>
                </a:solidFill>
                <a:effectLst/>
              </a:rPr>
              <a:t>M = E – N + 2P </a:t>
            </a:r>
            <a:endParaRPr lang="en-US" sz="1800" dirty="0">
              <a:solidFill>
                <a:srgbClr val="00B0F0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800" i="1" dirty="0">
                <a:solidFill>
                  <a:srgbClr val="00B0F0"/>
                </a:solidFill>
                <a:effectLst/>
              </a:rPr>
              <a:t>Where,</a:t>
            </a:r>
            <a:endParaRPr lang="en-US" sz="1800" dirty="0">
              <a:solidFill>
                <a:srgbClr val="00B0F0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800" i="1" dirty="0">
                <a:solidFill>
                  <a:srgbClr val="00B0F0"/>
                </a:solidFill>
                <a:effectLst/>
              </a:rPr>
              <a:t>E = the number of edges in the control flow graph  </a:t>
            </a:r>
            <a:br>
              <a:rPr lang="en-US" sz="1800" i="1" dirty="0">
                <a:solidFill>
                  <a:srgbClr val="00B0F0"/>
                </a:solidFill>
                <a:effectLst/>
              </a:rPr>
            </a:br>
            <a:r>
              <a:rPr lang="en-US" sz="1800" i="1" dirty="0">
                <a:solidFill>
                  <a:srgbClr val="00B0F0"/>
                </a:solidFill>
                <a:effectLst/>
              </a:rPr>
              <a:t>N = the number of nodes in the control flow graph </a:t>
            </a:r>
            <a:br>
              <a:rPr lang="en-US" sz="1800" i="1" dirty="0">
                <a:solidFill>
                  <a:srgbClr val="00B0F0"/>
                </a:solidFill>
                <a:effectLst/>
              </a:rPr>
            </a:br>
            <a:r>
              <a:rPr lang="en-US" sz="1800" i="1" dirty="0">
                <a:solidFill>
                  <a:srgbClr val="00B0F0"/>
                </a:solidFill>
                <a:effectLst/>
              </a:rPr>
              <a:t>P = the number of connected components </a:t>
            </a:r>
            <a:endParaRPr lang="en-US" sz="1800" dirty="0">
              <a:solidFill>
                <a:srgbClr val="00B0F0"/>
              </a:solidFill>
              <a:effectLst/>
            </a:endParaRPr>
          </a:p>
          <a:p>
            <a:pPr algn="l">
              <a:lnSpc>
                <a:spcPct val="150000"/>
              </a:lnSpc>
            </a:pP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  <a:p>
            <a:pPr algn="l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938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D7C5-32A5-79BB-8B38-207247532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B76C-BF5C-F131-BFAA-57295E1B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115" y="80465"/>
            <a:ext cx="4913376" cy="470263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Cyclomatic Complexity ..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290F34-2ACA-323B-365F-4B0D5B26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2" y="931119"/>
            <a:ext cx="3930210" cy="51775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752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B3BBE-CB31-D9F0-DDE6-190F2C6C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444-04A9-69AF-D6EA-004464336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050" y="124356"/>
            <a:ext cx="4913376" cy="470263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Cyclomatic Complexity ..</a:t>
            </a: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BDE8E289-058A-360A-6718-51252047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6" y="1099370"/>
            <a:ext cx="3391373" cy="5010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1833FFA-8B1D-C3AA-1482-2D0D124480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70319" y="1889082"/>
            <a:ext cx="4551275" cy="280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en-US" sz="1800" dirty="0"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n-US" sz="1800" i="1" dirty="0">
                <a:effectLst/>
              </a:rPr>
              <a:t>The graph shows seven shapes(nodes), and seven lines(edges), hence cyclomatic complexity is 7-7+2 = 2. </a:t>
            </a:r>
            <a:endParaRPr lang="en-US" sz="1800" dirty="0">
              <a:effectLst/>
            </a:endParaRPr>
          </a:p>
          <a:p>
            <a:pPr algn="just">
              <a:lnSpc>
                <a:spcPct val="150000"/>
              </a:lnSpc>
            </a:pPr>
            <a:br>
              <a:rPr lang="en-US" sz="1800" dirty="0">
                <a:effectLst/>
              </a:rPr>
            </a:b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911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86B7-D0F4-D84A-0DB0-E11EC20A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A7DE-3290-24F9-732E-89D18064B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050" y="124356"/>
            <a:ext cx="4913376" cy="470263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Cyclomatic Complexity ..</a:t>
            </a:r>
          </a:p>
        </p:txBody>
      </p:sp>
      <p:pic>
        <p:nvPicPr>
          <p:cNvPr id="5" name="Picture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D5541636-A016-018C-D883-6333F56D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30" y="923987"/>
            <a:ext cx="6514453" cy="5010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632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5A93B-F9C7-E5FA-1B22-E84B8F1AA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3EEB-24E0-0E23-B14C-F9C33F65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050" y="124356"/>
            <a:ext cx="4913376" cy="470263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Cyclomatic Complexity ..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CF02BD0-44CB-6F92-11EC-AEF828790B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70319" y="3056068"/>
            <a:ext cx="4551275" cy="46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1" dirty="0">
                <a:effectLst/>
              </a:rPr>
              <a:t>cyclomatic complexity is 7-6+2 = 3</a:t>
            </a:r>
            <a:endParaRPr lang="en-US" sz="1800" dirty="0">
              <a:effectLst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702A2A81-2CE8-0F2C-964F-B1698914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8" y="1209055"/>
            <a:ext cx="4706007" cy="4629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993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B4B9-BE96-B54F-6CF1-9FDCAD97B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62C6-DBF1-B574-89D1-5B595CA2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050" y="124356"/>
            <a:ext cx="4913376" cy="470263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Cyclomatic Complexity ..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2684ACE-EA83-E0C3-F7E0-73A3CEF882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70319" y="3056068"/>
            <a:ext cx="4551275" cy="467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1" dirty="0">
                <a:effectLst/>
              </a:rPr>
              <a:t>cyclomatic complexity is 7-6+2 = 3</a:t>
            </a:r>
            <a:endParaRPr lang="en-US" sz="1800" dirty="0">
              <a:effectLst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84F7487-164E-B2C9-05B7-7A04DDE0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6" y="786142"/>
            <a:ext cx="5385147" cy="5763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91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77C8F-F62B-E3A8-D495-F116A6425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5E6A-010B-8F62-1FE6-9FA803AD6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Test Case Development Strategy: </a:t>
            </a:r>
            <a:r>
              <a:rPr lang="en-IN" sz="3200" dirty="0">
                <a:solidFill>
                  <a:srgbClr val="FFFF00"/>
                </a:solidFill>
              </a:rPr>
              <a:t>Basis Path Testing..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063A9B-33F6-814A-46CC-B7AD40A967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0076" y="1383805"/>
            <a:ext cx="10124007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Draw the Control Flow Graph (CFG)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the program flow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(operations)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edges (connections between operations)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Calculate Cyclomatic Complexity (V(G))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Cyclomatic Complexity tells us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independent paths exist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 V(G)=E−N+2P, Where: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(connections between nodes)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(decisions/operations)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(usually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 single program flow)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Design Test Cases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test cases to cover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independent path in the flowchart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9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ACFDA-94CE-80E2-DB73-DC679A96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5D2-B106-B90C-E62B-868BA0E7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Test Case Development Strategy: </a:t>
            </a:r>
            <a:r>
              <a:rPr lang="en-IN" sz="3600" dirty="0">
                <a:solidFill>
                  <a:srgbClr val="FFFF00"/>
                </a:solidFill>
              </a:rPr>
              <a:t>Control Structure Testing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648984-1ED7-DE1B-3817-828B3FB2B5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4706" y="825284"/>
            <a:ext cx="10614126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✔ Focuses on </a:t>
            </a:r>
            <a:r>
              <a:rPr lang="en-US" sz="1800" b="1" dirty="0"/>
              <a:t>testing control structures</a:t>
            </a:r>
            <a:r>
              <a:rPr lang="en-US" sz="1800" dirty="0"/>
              <a:t> like </a:t>
            </a:r>
            <a:r>
              <a:rPr lang="en-US" sz="1800" b="1" dirty="0"/>
              <a:t>loops, conditions, and branches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✔ Includes </a:t>
            </a:r>
            <a:r>
              <a:rPr lang="en-US" sz="1800" b="1" dirty="0"/>
              <a:t>Decision Coverage, Condition Coverage, and Loop Testing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🔹 Types of Control Structure Testing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1️⃣ </a:t>
            </a:r>
            <a:r>
              <a:rPr lang="en-US" sz="1800" b="1" dirty="0"/>
              <a:t>Decision Coverage:</a:t>
            </a:r>
            <a:r>
              <a:rPr lang="en-US" sz="1800" dirty="0"/>
              <a:t> Ensures all possible </a:t>
            </a:r>
            <a:r>
              <a:rPr lang="en-US" sz="1800" b="1" dirty="0"/>
              <a:t>decision outcomes (True/False)</a:t>
            </a:r>
            <a:r>
              <a:rPr lang="en-US" sz="1800" dirty="0"/>
              <a:t> are tested.</a:t>
            </a:r>
            <a:br>
              <a:rPr lang="en-US" sz="1800" dirty="0"/>
            </a:br>
            <a:r>
              <a:rPr lang="en-US" sz="1800" dirty="0"/>
              <a:t>2️⃣ </a:t>
            </a:r>
            <a:r>
              <a:rPr lang="en-US" sz="1800" b="1" dirty="0"/>
              <a:t>Condition Coverage:</a:t>
            </a:r>
            <a:r>
              <a:rPr lang="en-US" sz="1800" dirty="0"/>
              <a:t> Tests </a:t>
            </a:r>
            <a:r>
              <a:rPr lang="en-US" sz="1800" b="1" dirty="0"/>
              <a:t>each condition within a decision</a:t>
            </a:r>
            <a:r>
              <a:rPr lang="en-US" sz="1800" dirty="0"/>
              <a:t> separately.</a:t>
            </a:r>
            <a:br>
              <a:rPr lang="en-US" sz="1800" dirty="0"/>
            </a:br>
            <a:r>
              <a:rPr lang="en-US" sz="1800" dirty="0"/>
              <a:t>3️⃣ </a:t>
            </a:r>
            <a:r>
              <a:rPr lang="en-US" sz="1800" b="1" dirty="0"/>
              <a:t>Loop Testing:</a:t>
            </a:r>
            <a:r>
              <a:rPr lang="en-US" sz="1800" dirty="0"/>
              <a:t> Tests </a:t>
            </a:r>
            <a:r>
              <a:rPr lang="en-US" sz="1800" b="1" dirty="0"/>
              <a:t>loop execution</a:t>
            </a:r>
            <a:r>
              <a:rPr lang="en-US" sz="1800" dirty="0"/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Zero iterations (Skip loop)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One iteration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Multiple iterations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Boundary conditions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3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DFABB-F78D-C83A-BD84-E15AB58F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558C-6126-E221-B635-82298F97F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Test Case Development Strategy: </a:t>
            </a:r>
            <a:r>
              <a:rPr lang="en-IN" sz="3600" dirty="0">
                <a:solidFill>
                  <a:srgbClr val="FFFF00"/>
                </a:solidFill>
              </a:rPr>
              <a:t>Control Structure Testing..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9324E1-CE96-FF09-6643-2A6A71D22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0" y="1459582"/>
            <a:ext cx="4534206" cy="3756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70580B-A1BF-0690-1640-5CCDD3149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17" y="1459582"/>
            <a:ext cx="7070141" cy="465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06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36940-1CF4-E94E-CADE-E077075B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03D-70C3-3577-CB68-A171A7EC5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Release Testing: Requirements-Based Testing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D9D4E-44E7-E642-9251-3BBA0D7AD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862" y="1009497"/>
            <a:ext cx="11181284" cy="54388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✔ Ensures the software </a:t>
            </a:r>
            <a:r>
              <a:rPr lang="en-US" sz="2000" b="1" dirty="0"/>
              <a:t>meets all specified requirements</a:t>
            </a:r>
            <a:r>
              <a:rPr lang="en-US" sz="2000" dirty="0"/>
              <a:t> in the </a:t>
            </a:r>
            <a:r>
              <a:rPr lang="en-US" sz="2000" b="1" dirty="0"/>
              <a:t>Software Requirements Specification (SRS)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Every feature is tested against the </a:t>
            </a:r>
            <a:r>
              <a:rPr lang="en-US" sz="2000" b="1" dirty="0"/>
              <a:t>documented business needs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📌 If the </a:t>
            </a:r>
            <a:r>
              <a:rPr lang="en-US" sz="2000" b="1" dirty="0"/>
              <a:t>requirement document</a:t>
            </a:r>
            <a:r>
              <a:rPr lang="en-US" sz="2000" dirty="0"/>
              <a:t> states that a </a:t>
            </a:r>
            <a:r>
              <a:rPr lang="en-US" sz="2000" b="1" dirty="0"/>
              <a:t>banking app</a:t>
            </a:r>
            <a:r>
              <a:rPr lang="en-US" sz="2000" dirty="0"/>
              <a:t> should allow users to transfer money:</a:t>
            </a:r>
            <a:br>
              <a:rPr lang="en-US" sz="2000" dirty="0"/>
            </a:br>
            <a:r>
              <a:rPr lang="en-US" sz="2000" dirty="0"/>
              <a:t>🔹 The test will </a:t>
            </a:r>
            <a:r>
              <a:rPr lang="en-US" sz="2000" b="1" dirty="0"/>
              <a:t>verify if money transfer works as expected</a:t>
            </a:r>
            <a:r>
              <a:rPr lang="en-US" sz="2000" dirty="0"/>
              <a:t> ✅.</a:t>
            </a:r>
            <a:br>
              <a:rPr lang="en-US" sz="2000" dirty="0"/>
            </a:br>
            <a:r>
              <a:rPr lang="en-US" sz="2000" dirty="0"/>
              <a:t>🔹 If it </a:t>
            </a:r>
            <a:r>
              <a:rPr lang="en-US" sz="2000" b="1" dirty="0"/>
              <a:t>fails</a:t>
            </a:r>
            <a:r>
              <a:rPr lang="en-US" sz="2000" dirty="0"/>
              <a:t> (e.g., incorrect balance update), the software </a:t>
            </a:r>
            <a:r>
              <a:rPr lang="en-US" sz="2000" b="1" dirty="0"/>
              <a:t>cannot be released</a:t>
            </a:r>
            <a:r>
              <a:rPr lang="en-US" sz="2000" dirty="0"/>
              <a:t> ❌.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</a:t>
            </a:r>
            <a:r>
              <a:rPr lang="en-US" sz="2000" b="1" dirty="0"/>
              <a:t>Traceability Matrix</a:t>
            </a:r>
            <a:r>
              <a:rPr lang="en-US" sz="2000" dirty="0"/>
              <a:t> (mapping each requirement to a test case).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74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FE30-793F-4AEE-D9F3-BD27F10AD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8F3-4C6E-FAA8-5A52-90E4E2EDC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Test Case Development Strategy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7C1170-9AE6-7B6D-B852-C04C73A71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5" y="1056943"/>
            <a:ext cx="11603069" cy="519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1824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FF3E-5467-43F8-8662-DD3FDE375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03D5-A648-E217-0E78-B49E4EC5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Software Changes and Evolution</a:t>
            </a:r>
            <a:endParaRPr lang="en-I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026F95-673B-0B0C-4214-D64D0934D9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4706" y="1878425"/>
            <a:ext cx="10614126" cy="381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✔ </a:t>
            </a:r>
            <a:r>
              <a:rPr lang="en-US" sz="2000" b="1" dirty="0"/>
              <a:t>Software is never static</a:t>
            </a:r>
            <a:r>
              <a:rPr lang="en-US" sz="2000" dirty="0"/>
              <a:t> – It constantly </a:t>
            </a:r>
            <a:r>
              <a:rPr lang="en-US" sz="2000" b="1" dirty="0"/>
              <a:t>evolves</a:t>
            </a:r>
            <a:r>
              <a:rPr lang="en-US" sz="2000" dirty="0"/>
              <a:t> to meet new requirements, fix bugs, and adapt to technology.</a:t>
            </a:r>
            <a:br>
              <a:rPr lang="en-US" sz="2000" dirty="0"/>
            </a:br>
            <a:r>
              <a:rPr lang="en-US" sz="2000" dirty="0"/>
              <a:t>✔ Evolution refers to </a:t>
            </a:r>
            <a:r>
              <a:rPr lang="en-US" sz="2000" b="1" dirty="0"/>
              <a:t>the process of modifying software</a:t>
            </a:r>
            <a:r>
              <a:rPr lang="en-US" sz="2000" dirty="0"/>
              <a:t> over time.</a:t>
            </a:r>
            <a:br>
              <a:rPr lang="en-US" sz="2000" dirty="0"/>
            </a:br>
            <a:r>
              <a:rPr lang="en-US" sz="2000" dirty="0"/>
              <a:t>✔ Coined by </a:t>
            </a:r>
            <a:r>
              <a:rPr lang="en-US" sz="2000" b="1" dirty="0"/>
              <a:t>Manny Lehman’s Laws of Software Evolution</a:t>
            </a:r>
            <a:r>
              <a:rPr 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776F-E932-6FBE-053A-A5F441B6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6F08-4E06-4842-2FE2-5F4DDB853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Software Changes and Evolution: Types of Software Changes</a:t>
            </a:r>
            <a:endParaRPr lang="en-I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B17F1-C966-D184-9B73-0CC6A05291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682" y="1580146"/>
            <a:ext cx="11323700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🔹 Four Types of Software Changes 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1️⃣ </a:t>
            </a:r>
            <a:r>
              <a:rPr lang="en-IN" sz="1800" b="1" dirty="0"/>
              <a:t>Corrective Changes (Bug Fixes)</a:t>
            </a:r>
            <a:r>
              <a:rPr lang="en-IN" sz="1800" dirty="0"/>
              <a:t> → Fixes errors &amp; defects.</a:t>
            </a:r>
            <a:br>
              <a:rPr lang="en-IN" sz="1800" dirty="0"/>
            </a:br>
            <a:r>
              <a:rPr lang="en-IN" sz="1800" dirty="0"/>
              <a:t>2️⃣ </a:t>
            </a:r>
            <a:r>
              <a:rPr lang="en-IN" sz="1800" b="1" dirty="0"/>
              <a:t>Adaptive Changes (Technology Updates)</a:t>
            </a:r>
            <a:r>
              <a:rPr lang="en-IN" sz="1800" dirty="0"/>
              <a:t> → Software evolves to support </a:t>
            </a:r>
            <a:r>
              <a:rPr lang="en-IN" sz="1800" b="1" dirty="0"/>
              <a:t>new platforms or OS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3️⃣ </a:t>
            </a:r>
            <a:r>
              <a:rPr lang="en-IN" sz="1800" b="1" dirty="0"/>
              <a:t>Perfective Changes (Performance &amp; Features)</a:t>
            </a:r>
            <a:r>
              <a:rPr lang="en-IN" sz="1800" dirty="0"/>
              <a:t> → Enhances performance or adds new </a:t>
            </a:r>
            <a:r>
              <a:rPr lang="en-IN" sz="1800" b="1" dirty="0"/>
              <a:t>user-requested features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4️⃣ </a:t>
            </a:r>
            <a:r>
              <a:rPr lang="en-IN" sz="1800" b="1" dirty="0"/>
              <a:t>Preventive Changes (Future Proofing)</a:t>
            </a:r>
            <a:r>
              <a:rPr lang="en-IN" sz="1800" dirty="0"/>
              <a:t> → Improves code </a:t>
            </a:r>
            <a:r>
              <a:rPr lang="en-IN" sz="1800" b="1" dirty="0"/>
              <a:t>quality, security, and maintainability</a:t>
            </a:r>
            <a:r>
              <a:rPr lang="en-IN" sz="1800" dirty="0"/>
              <a:t> to prevent future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44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CB49-AC82-EEE5-5B24-E3463CC7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50C6-D911-2982-DD8F-37F5DE925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Software Changes and Evolution: Example : Evolution of Web Browsers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15A229-B1BC-671D-F4F3-822F21654F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682" y="1787895"/>
            <a:ext cx="113237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dirty="0"/>
              <a:t>📌 </a:t>
            </a:r>
            <a:r>
              <a:rPr lang="en-IN" sz="1800" b="1" dirty="0"/>
              <a:t>Google Chrome Evolution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2008:</a:t>
            </a:r>
            <a:r>
              <a:rPr lang="en-IN" sz="1800" dirty="0"/>
              <a:t> Simple browser with basic UI.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2010:</a:t>
            </a:r>
            <a:r>
              <a:rPr lang="en-IN" sz="1800" dirty="0"/>
              <a:t> Extensions &amp; Sync added.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2015:</a:t>
            </a:r>
            <a:r>
              <a:rPr lang="en-IN" sz="1800" dirty="0"/>
              <a:t> Performance optimizations.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2020+:</a:t>
            </a:r>
            <a:r>
              <a:rPr lang="en-IN" sz="1800" dirty="0"/>
              <a:t> AI-based tab grouping &amp; privacy improvements.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Shows how </a:t>
            </a:r>
            <a:r>
              <a:rPr lang="en-IN" sz="1800" b="1" dirty="0"/>
              <a:t>software evolves</a:t>
            </a:r>
            <a:r>
              <a:rPr lang="en-IN" sz="1800" dirty="0"/>
              <a:t> to adapt to </a:t>
            </a:r>
            <a:r>
              <a:rPr lang="en-IN" sz="1800" b="1" dirty="0"/>
              <a:t>user needs, technology, and competition</a:t>
            </a:r>
            <a:r>
              <a:rPr lang="en-IN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9085-DA84-F4C0-8DEB-5E1A2DCC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ECD5-A4EB-8194-1480-A7EB1D9B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What is Software Maintenance?</a:t>
            </a:r>
            <a:endParaRPr lang="en-I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CAEDCA-3044-3073-A3CE-9FAF3E1C3C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682" y="1100528"/>
            <a:ext cx="11606670" cy="44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Software Maintenance</a:t>
            </a:r>
            <a:r>
              <a:rPr lang="en-IN" sz="1800" dirty="0"/>
              <a:t> is the process of </a:t>
            </a:r>
            <a:r>
              <a:rPr lang="en-IN" sz="1800" b="1" dirty="0"/>
              <a:t>modifying software</a:t>
            </a:r>
            <a:r>
              <a:rPr lang="en-IN" sz="1800" dirty="0"/>
              <a:t> after deployment to </a:t>
            </a:r>
            <a:r>
              <a:rPr lang="en-IN" sz="1800" b="1" dirty="0"/>
              <a:t>fix issues, improve functionality, or adapt to new needs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</a:t>
            </a:r>
            <a:r>
              <a:rPr lang="en-IN" sz="1800" b="1" dirty="0"/>
              <a:t>Over 70% of software costs</a:t>
            </a:r>
            <a:r>
              <a:rPr lang="en-IN" sz="1800" dirty="0"/>
              <a:t> come from </a:t>
            </a:r>
            <a:r>
              <a:rPr lang="en-IN" sz="1800" b="1" dirty="0"/>
              <a:t>maintenance, not development!</a:t>
            </a:r>
            <a:endParaRPr lang="en-IN" sz="1800" dirty="0"/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Why Maintenance is Important?</a:t>
            </a:r>
            <a:br>
              <a:rPr lang="en-IN" sz="1800" dirty="0"/>
            </a:br>
            <a:r>
              <a:rPr lang="en-IN" sz="1800" dirty="0"/>
              <a:t>🔹 Fixes </a:t>
            </a:r>
            <a:r>
              <a:rPr lang="en-IN" sz="1800" b="1" dirty="0"/>
              <a:t>bugs</a:t>
            </a:r>
            <a:r>
              <a:rPr lang="en-IN" sz="1800" dirty="0"/>
              <a:t> 🐞</a:t>
            </a:r>
            <a:br>
              <a:rPr lang="en-IN" sz="1800" dirty="0"/>
            </a:br>
            <a:r>
              <a:rPr lang="en-IN" sz="1800" dirty="0"/>
              <a:t>🔹 Enhances </a:t>
            </a:r>
            <a:r>
              <a:rPr lang="en-IN" sz="1800" b="1" dirty="0"/>
              <a:t>performance</a:t>
            </a:r>
            <a:r>
              <a:rPr lang="en-IN" sz="1800" dirty="0"/>
              <a:t> 🚀</a:t>
            </a:r>
            <a:br>
              <a:rPr lang="en-IN" sz="1800" dirty="0"/>
            </a:br>
            <a:r>
              <a:rPr lang="en-IN" sz="1800" dirty="0"/>
              <a:t>🔹 Ensures </a:t>
            </a:r>
            <a:r>
              <a:rPr lang="en-IN" sz="1800" b="1" dirty="0"/>
              <a:t>security updates</a:t>
            </a:r>
            <a:r>
              <a:rPr lang="en-IN" sz="1800" dirty="0"/>
              <a:t> 🔐</a:t>
            </a:r>
            <a:br>
              <a:rPr lang="en-IN" sz="1800" dirty="0"/>
            </a:br>
            <a:r>
              <a:rPr lang="en-IN" sz="1800" dirty="0"/>
              <a:t>🔹 Adapts to </a:t>
            </a:r>
            <a:r>
              <a:rPr lang="en-IN" sz="1800" b="1" dirty="0"/>
              <a:t>new environments</a:t>
            </a:r>
            <a:r>
              <a:rPr lang="en-IN" sz="1800" dirty="0"/>
              <a:t> 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43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49BD-47DD-8922-19ED-C109738C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F6BE-0780-6AF8-A298-F052AE3F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42" y="117042"/>
            <a:ext cx="11492180" cy="7082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What is Software Maintenance?</a:t>
            </a:r>
            <a:endParaRPr lang="en-I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228DF-528F-742C-AA7C-9BB06A64F7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3682" y="1100528"/>
            <a:ext cx="11606670" cy="44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Software Maintenance</a:t>
            </a:r>
            <a:r>
              <a:rPr lang="en-IN" sz="1800" dirty="0"/>
              <a:t> is the process of </a:t>
            </a:r>
            <a:r>
              <a:rPr lang="en-IN" sz="1800" b="1" dirty="0"/>
              <a:t>modifying software</a:t>
            </a:r>
            <a:r>
              <a:rPr lang="en-IN" sz="1800" dirty="0"/>
              <a:t> after deployment to </a:t>
            </a:r>
            <a:r>
              <a:rPr lang="en-IN" sz="1800" b="1" dirty="0"/>
              <a:t>fix issues, improve functionality, or adapt to new needs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</a:t>
            </a:r>
            <a:r>
              <a:rPr lang="en-IN" sz="1800" b="1" dirty="0"/>
              <a:t>Over 70% of software costs</a:t>
            </a:r>
            <a:r>
              <a:rPr lang="en-IN" sz="1800" dirty="0"/>
              <a:t> come from </a:t>
            </a:r>
            <a:r>
              <a:rPr lang="en-IN" sz="1800" b="1" dirty="0"/>
              <a:t>maintenance, not development!</a:t>
            </a:r>
            <a:endParaRPr lang="en-IN" sz="1800" dirty="0"/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Why Maintenance is Important?</a:t>
            </a:r>
            <a:br>
              <a:rPr lang="en-IN" sz="1800" dirty="0"/>
            </a:br>
            <a:r>
              <a:rPr lang="en-IN" sz="1800" dirty="0"/>
              <a:t>🔹 Fixes </a:t>
            </a:r>
            <a:r>
              <a:rPr lang="en-IN" sz="1800" b="1" dirty="0"/>
              <a:t>bugs</a:t>
            </a:r>
            <a:r>
              <a:rPr lang="en-IN" sz="1800" dirty="0"/>
              <a:t> 🐞</a:t>
            </a:r>
            <a:br>
              <a:rPr lang="en-IN" sz="1800" dirty="0"/>
            </a:br>
            <a:r>
              <a:rPr lang="en-IN" sz="1800" dirty="0"/>
              <a:t>🔹 Enhances </a:t>
            </a:r>
            <a:r>
              <a:rPr lang="en-IN" sz="1800" b="1" dirty="0"/>
              <a:t>performance</a:t>
            </a:r>
            <a:r>
              <a:rPr lang="en-IN" sz="1800" dirty="0"/>
              <a:t> 🚀</a:t>
            </a:r>
            <a:br>
              <a:rPr lang="en-IN" sz="1800" dirty="0"/>
            </a:br>
            <a:r>
              <a:rPr lang="en-IN" sz="1800" dirty="0"/>
              <a:t>🔹 Ensures </a:t>
            </a:r>
            <a:r>
              <a:rPr lang="en-IN" sz="1800" b="1" dirty="0"/>
              <a:t>security updates</a:t>
            </a:r>
            <a:r>
              <a:rPr lang="en-IN" sz="1800" dirty="0"/>
              <a:t> 🔐</a:t>
            </a:r>
            <a:br>
              <a:rPr lang="en-IN" sz="1800" dirty="0"/>
            </a:br>
            <a:r>
              <a:rPr lang="en-IN" sz="1800" dirty="0"/>
              <a:t>🔹 Adapts to </a:t>
            </a:r>
            <a:r>
              <a:rPr lang="en-IN" sz="1800" b="1" dirty="0"/>
              <a:t>new environments</a:t>
            </a:r>
            <a:r>
              <a:rPr lang="en-IN" sz="1800" dirty="0"/>
              <a:t> 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623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1EE51-2402-C456-3FFF-06DE00E3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8A8F-502B-0388-DAE7-67460FFE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326" y="160933"/>
            <a:ext cx="9144000" cy="53267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Software Reengineering</a:t>
            </a:r>
            <a:endParaRPr lang="en-I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A6EDF4-623C-DEED-BADD-AEA2BD080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00" y="946622"/>
            <a:ext cx="11253217" cy="564437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Reengineering</a:t>
            </a:r>
            <a:r>
              <a:rPr lang="en-IN" sz="1800" dirty="0"/>
              <a:t> means </a:t>
            </a:r>
            <a:r>
              <a:rPr lang="en-IN" sz="1800" b="1" dirty="0"/>
              <a:t>redesigning and improving existing software</a:t>
            </a:r>
            <a:r>
              <a:rPr lang="en-IN" sz="1800" dirty="0"/>
              <a:t> to increase </a:t>
            </a:r>
            <a:r>
              <a:rPr lang="en-IN" sz="1800" b="1" dirty="0"/>
              <a:t>efficiency, maintainability, and scalability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Helps </a:t>
            </a:r>
            <a:r>
              <a:rPr lang="en-IN" sz="1800" b="1" dirty="0"/>
              <a:t>modernize</a:t>
            </a:r>
            <a:r>
              <a:rPr lang="en-IN" sz="1800" dirty="0"/>
              <a:t> outdated systems instead of creating new ones from scratch.</a:t>
            </a:r>
          </a:p>
          <a:p>
            <a:pPr algn="l">
              <a:lnSpc>
                <a:spcPct val="150000"/>
              </a:lnSpc>
            </a:pPr>
            <a:r>
              <a:rPr lang="en-IN" sz="1800" b="1" dirty="0"/>
              <a:t>📌 Example: Windows XP → Windows 10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🔹 </a:t>
            </a:r>
            <a:r>
              <a:rPr lang="en-IN" sz="1800" b="1" dirty="0"/>
              <a:t>Windows XP (2001)</a:t>
            </a:r>
            <a:r>
              <a:rPr lang="en-IN" sz="1800" dirty="0"/>
              <a:t>: Outdated, slow, security vulnerabilities.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Windows 10 (2015)</a:t>
            </a:r>
            <a:r>
              <a:rPr lang="en-IN" sz="1800" dirty="0"/>
              <a:t>: Same core features, but improved </a:t>
            </a:r>
            <a:r>
              <a:rPr lang="en-IN" sz="1800" b="1" dirty="0"/>
              <a:t>UI, security, and performance</a:t>
            </a:r>
            <a:r>
              <a:rPr lang="en-IN" sz="1800" dirty="0"/>
              <a:t> through reengineering.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Key Benefits of Reengineering: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Reduces Maintenance Costs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Extends Software Life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Improves Performance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871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EAAB-AAFF-6C87-BC35-3672BEA0F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094E-FCE5-ECAE-C041-ED403B82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FF00"/>
                </a:solidFill>
              </a:rPr>
              <a:t>Release Testing: Scenario Testing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CFDF-2246-7830-0B4F-076E106E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862" y="1009497"/>
            <a:ext cx="11181284" cy="54388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✔ Simulates </a:t>
            </a:r>
            <a:r>
              <a:rPr lang="en-US" sz="2000" b="1" dirty="0"/>
              <a:t>real-world use cases</a:t>
            </a:r>
            <a:r>
              <a:rPr lang="en-US" sz="2000" dirty="0"/>
              <a:t> to check how the system performs in different conditions.</a:t>
            </a:r>
            <a:br>
              <a:rPr lang="en-US" sz="2000" dirty="0"/>
            </a:br>
            <a:r>
              <a:rPr lang="en-US" sz="2000" dirty="0"/>
              <a:t>✔ Helps find issues </a:t>
            </a:r>
            <a:r>
              <a:rPr lang="en-US" sz="2000" b="1" dirty="0"/>
              <a:t>not covered in unit or functional testing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📌 Testing an </a:t>
            </a:r>
            <a:r>
              <a:rPr lang="en-US" sz="2000" b="1" dirty="0"/>
              <a:t>e-commerce website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✔ A user </a:t>
            </a:r>
            <a:r>
              <a:rPr lang="en-US" sz="2000" b="1" dirty="0"/>
              <a:t>adds items to the cart, removes them, applies a coupon, and completes the checkout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This test ensures the shopping experience is </a:t>
            </a:r>
            <a:r>
              <a:rPr lang="en-US" sz="2000" b="1" dirty="0"/>
              <a:t>smooth and error-free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Define </a:t>
            </a:r>
            <a:r>
              <a:rPr lang="en-US" sz="2000" b="1" dirty="0"/>
              <a:t>edge cases</a:t>
            </a:r>
            <a:r>
              <a:rPr lang="en-US" sz="2000" dirty="0"/>
              <a:t>, such as:</a:t>
            </a:r>
            <a:br>
              <a:rPr lang="en-US" sz="2000" dirty="0"/>
            </a:br>
            <a:r>
              <a:rPr lang="en-US" sz="2000" dirty="0"/>
              <a:t>🔹 What happens if a user </a:t>
            </a:r>
            <a:r>
              <a:rPr lang="en-US" sz="2000" b="1" dirty="0"/>
              <a:t>tries to purchase an out-of-stock item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/>
              <a:t>🔹 What happens if </a:t>
            </a:r>
            <a:r>
              <a:rPr lang="en-US" sz="2000" b="1" dirty="0"/>
              <a:t>payment fails</a:t>
            </a:r>
            <a:r>
              <a:rPr lang="en-US" sz="2000" dirty="0"/>
              <a:t>?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9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98CB-98B3-822F-054A-667A71AD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9248-8E76-0E45-1B9F-5F2A1F50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Release Testing: Performance Testing</a:t>
            </a:r>
            <a:endParaRPr lang="en-IN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C622E-5BA5-3FBD-21AE-FC61A5252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904" y="913067"/>
            <a:ext cx="11181284" cy="577169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✔ Ensures software </a:t>
            </a:r>
            <a:r>
              <a:rPr lang="en-US" sz="1800" b="1" dirty="0"/>
              <a:t>runs smoothly under expected and extreme conditions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✔ Includes </a:t>
            </a:r>
            <a:r>
              <a:rPr lang="en-US" sz="1800" b="1" dirty="0"/>
              <a:t>speed, scalability, and stability testing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🔹 Types of Performance Testing: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1️⃣ </a:t>
            </a:r>
            <a:r>
              <a:rPr lang="en-US" sz="1800" b="1" dirty="0"/>
              <a:t>Load Testing</a:t>
            </a:r>
            <a:r>
              <a:rPr lang="en-US" sz="1800" dirty="0"/>
              <a:t> → How the system performs under </a:t>
            </a:r>
            <a:r>
              <a:rPr lang="en-US" sz="1800" b="1" dirty="0"/>
              <a:t>normal user traffic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2️⃣ </a:t>
            </a:r>
            <a:r>
              <a:rPr lang="en-US" sz="1800" b="1" dirty="0"/>
              <a:t>Stress Testing</a:t>
            </a:r>
            <a:r>
              <a:rPr lang="en-US" sz="1800" dirty="0"/>
              <a:t> → What happens </a:t>
            </a:r>
            <a:r>
              <a:rPr lang="en-US" sz="1800" b="1" dirty="0"/>
              <a:t>under extreme load</a:t>
            </a:r>
            <a:r>
              <a:rPr lang="en-US" sz="1800" dirty="0"/>
              <a:t> (e.g., Black Friday sales).</a:t>
            </a:r>
            <a:br>
              <a:rPr lang="en-US" sz="1800" dirty="0"/>
            </a:br>
            <a:r>
              <a:rPr lang="en-US" sz="1800" dirty="0"/>
              <a:t>3️⃣ </a:t>
            </a:r>
            <a:r>
              <a:rPr lang="en-US" sz="1800" b="1" dirty="0"/>
              <a:t>Scalability Testing</a:t>
            </a:r>
            <a:r>
              <a:rPr lang="en-US" sz="1800" dirty="0"/>
              <a:t> → How the system handles </a:t>
            </a:r>
            <a:r>
              <a:rPr lang="en-US" sz="1800" b="1" dirty="0"/>
              <a:t>growing users</a:t>
            </a:r>
            <a:r>
              <a:rPr lang="en-US" sz="1800" dirty="0"/>
              <a:t> over time.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📌 </a:t>
            </a:r>
            <a:r>
              <a:rPr lang="en-US" sz="1800" b="1" dirty="0"/>
              <a:t>Netflix Performance Testing</a:t>
            </a:r>
            <a:br>
              <a:rPr lang="en-US" sz="1800" dirty="0"/>
            </a:br>
            <a:r>
              <a:rPr lang="en-US" sz="1800" dirty="0"/>
              <a:t>✅ Ensures millions of users can </a:t>
            </a:r>
            <a:r>
              <a:rPr lang="en-US" sz="1800" b="1" dirty="0"/>
              <a:t>stream videos without buffering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Tests how the system reacts if </a:t>
            </a:r>
            <a:r>
              <a:rPr lang="en-US" sz="1800" b="1" dirty="0"/>
              <a:t>suddenly 10x more users</a:t>
            </a:r>
            <a:r>
              <a:rPr lang="en-US" sz="1800" dirty="0"/>
              <a:t> try to stream at the same time.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Use tools like </a:t>
            </a:r>
            <a:r>
              <a:rPr lang="en-US" sz="1800" b="1" dirty="0"/>
              <a:t>JMeter</a:t>
            </a:r>
            <a:r>
              <a:rPr lang="en-US" sz="1800" dirty="0"/>
              <a:t> or </a:t>
            </a:r>
            <a:r>
              <a:rPr lang="en-US" sz="1800" b="1" dirty="0"/>
              <a:t>LoadRunner</a:t>
            </a:r>
            <a:r>
              <a:rPr lang="en-US" sz="1800" dirty="0"/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2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7901-A9C2-884E-B112-5F7C8FA36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36A6-D429-15E9-EFE5-8F2CEFBCC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What is User Testing?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1C7DD-FE54-8DF1-854C-68B8C218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15" y="1439762"/>
            <a:ext cx="11181284" cy="3256597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US" sz="2000" dirty="0"/>
              <a:t>✔ User Testing ensures the </a:t>
            </a:r>
            <a:r>
              <a:rPr lang="en-US" sz="2000" b="1" dirty="0"/>
              <a:t>software is tested by real users</a:t>
            </a:r>
            <a:r>
              <a:rPr lang="en-US" sz="2000" dirty="0"/>
              <a:t> before the official launch.</a:t>
            </a:r>
            <a:br>
              <a:rPr lang="en-US" sz="2000" dirty="0"/>
            </a:br>
            <a:r>
              <a:rPr lang="en-US" sz="2000" dirty="0"/>
              <a:t>✔ Checks usability, experience, and </a:t>
            </a:r>
            <a:r>
              <a:rPr lang="en-US" sz="2000" b="1" dirty="0"/>
              <a:t>customer satisfaction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Focuses on </a:t>
            </a:r>
            <a:r>
              <a:rPr lang="en-US" sz="2000" b="1" dirty="0"/>
              <a:t>real-world feedback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5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8B1D7-42CC-FE78-C81A-8DEB01E7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2B95-02A1-AF5E-F87D-D6796577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User Testing: Alpha Testing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7FC91-A35D-0014-AF59-DE33F7B21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15" y="1439762"/>
            <a:ext cx="11181284" cy="420025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✔ </a:t>
            </a:r>
            <a:r>
              <a:rPr lang="en-US" sz="2000" b="1" dirty="0"/>
              <a:t>First phase of User Testing</a:t>
            </a:r>
            <a:r>
              <a:rPr lang="en-US" sz="2000" dirty="0"/>
              <a:t> → Conducted </a:t>
            </a:r>
            <a:r>
              <a:rPr lang="en-US" sz="2000" b="1" dirty="0"/>
              <a:t>internally</a:t>
            </a:r>
            <a:r>
              <a:rPr lang="en-US" sz="2000" dirty="0"/>
              <a:t> by the </a:t>
            </a:r>
            <a:r>
              <a:rPr lang="en-US" sz="2000" b="1" dirty="0"/>
              <a:t>QA team &amp; developers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Ensures </a:t>
            </a:r>
            <a:r>
              <a:rPr lang="en-US" sz="2000" b="1" dirty="0"/>
              <a:t>basic functionality is stable</a:t>
            </a:r>
            <a:r>
              <a:rPr lang="en-US" sz="2000" dirty="0"/>
              <a:t> before external users test it.</a:t>
            </a:r>
          </a:p>
          <a:p>
            <a:pPr algn="l">
              <a:lnSpc>
                <a:spcPct val="150000"/>
              </a:lnSpc>
            </a:pPr>
            <a:r>
              <a:rPr lang="en-US" sz="20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📌 </a:t>
            </a:r>
            <a:r>
              <a:rPr lang="en-US" sz="2000" b="1" dirty="0"/>
              <a:t>Microsoft Office Alpha Testing</a:t>
            </a:r>
            <a:br>
              <a:rPr lang="en-US" sz="2000" dirty="0"/>
            </a:br>
            <a:r>
              <a:rPr lang="en-US" sz="2000" dirty="0"/>
              <a:t>✅ Microsoft engineers test new features </a:t>
            </a:r>
            <a:r>
              <a:rPr lang="en-US" sz="2000" b="1" dirty="0"/>
              <a:t>before public beta release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Test the </a:t>
            </a:r>
            <a:r>
              <a:rPr lang="en-US" sz="2000" b="1" dirty="0"/>
              <a:t>core features first</a:t>
            </a:r>
            <a:r>
              <a:rPr lang="en-US" sz="2000" dirty="0"/>
              <a:t>, then refine UI/UX based on feedback.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32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5699-0BC4-2E81-F95C-DEB6BD3B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B57F-5EE5-0C75-7AD2-7F313877E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User Testing: Beta Testing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AF5F-EEA6-8016-C01D-34C98C56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15" y="1439762"/>
            <a:ext cx="11181284" cy="471963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✔ </a:t>
            </a:r>
            <a:r>
              <a:rPr lang="en-US" sz="2000" b="1" dirty="0"/>
              <a:t>Second phase of User Testing</a:t>
            </a:r>
            <a:r>
              <a:rPr lang="en-US" sz="2000" dirty="0"/>
              <a:t> → Conducted by </a:t>
            </a:r>
            <a:r>
              <a:rPr lang="en-US" sz="2000" b="1" dirty="0"/>
              <a:t>real external users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Tests </a:t>
            </a:r>
            <a:r>
              <a:rPr lang="en-US" sz="2000" b="1" dirty="0"/>
              <a:t>how software performs in real-world conditions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Helps find </a:t>
            </a:r>
            <a:r>
              <a:rPr lang="en-US" sz="2000" b="1" dirty="0"/>
              <a:t>bugs that developers may not notice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📌 </a:t>
            </a:r>
            <a:r>
              <a:rPr lang="en-US" sz="2000" b="1" dirty="0"/>
              <a:t>WhatsApp Beta Program</a:t>
            </a:r>
            <a:br>
              <a:rPr lang="en-US" sz="2000" dirty="0"/>
            </a:br>
            <a:r>
              <a:rPr lang="en-US" sz="2000" dirty="0"/>
              <a:t>✅ New features like "Dark Mode" were </a:t>
            </a:r>
            <a:r>
              <a:rPr lang="en-US" sz="2000" b="1" dirty="0"/>
              <a:t>tested by beta users</a:t>
            </a:r>
            <a:r>
              <a:rPr lang="en-US" sz="2000" dirty="0"/>
              <a:t> before full release.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Collect feedback using </a:t>
            </a:r>
            <a:r>
              <a:rPr lang="en-US" sz="2000" b="1" dirty="0"/>
              <a:t>surveys &amp; crash reports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16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B65AD-1FEB-F2F3-142C-340F5400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567-89B4-6674-4F9A-20D60C639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12" y="204825"/>
            <a:ext cx="11492180" cy="70824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User Testing: Acceptance Testing</a:t>
            </a:r>
            <a:endParaRPr lang="en-IN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7B37-A263-1B55-65D7-DE538B89B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15" y="1110577"/>
            <a:ext cx="11181284" cy="5213413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600" b="1" dirty="0"/>
              <a:t>📝 Concept: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1600" b="1" dirty="0"/>
              <a:t>Final phase of testing</a:t>
            </a:r>
            <a:r>
              <a:rPr lang="en-US" sz="1600" dirty="0"/>
              <a:t> → Determines if the software </a:t>
            </a:r>
            <a:r>
              <a:rPr lang="en-US" sz="1600" b="1" dirty="0"/>
              <a:t>meets business &amp; customer expectations</a:t>
            </a:r>
            <a:r>
              <a:rPr lang="en-US" sz="1600" dirty="0"/>
              <a:t>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Nunito" pitchFamily="2" charset="0"/>
              </a:rPr>
              <a:t>User acceptance testing is used to determine whether the product is working for the user correctly.</a:t>
            </a:r>
          </a:p>
          <a:p>
            <a:pPr marL="285750" indent="-285750" algn="l" fontAlgn="base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Nunito" pitchFamily="2" charset="0"/>
              </a:rPr>
              <a:t>Specific requirements which are quite often used by the customers are primarily picked for testing purposes. This is also termed as End-User Testing.</a:t>
            </a:r>
          </a:p>
          <a:p>
            <a:pPr algn="l">
              <a:lnSpc>
                <a:spcPct val="200000"/>
              </a:lnSpc>
            </a:pPr>
            <a:r>
              <a:rPr lang="en-US" sz="1600" b="1" dirty="0"/>
              <a:t>💡 Example: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📌 </a:t>
            </a:r>
            <a:r>
              <a:rPr lang="en-US" sz="1600" b="1" dirty="0"/>
              <a:t>Government Tax System Deployment</a:t>
            </a:r>
            <a:br>
              <a:rPr lang="en-US" sz="1600" dirty="0"/>
            </a:br>
            <a:r>
              <a:rPr lang="en-US" sz="1600" dirty="0"/>
              <a:t>✅ The system </a:t>
            </a:r>
            <a:r>
              <a:rPr lang="en-US" sz="1600" b="1" dirty="0"/>
              <a:t>must pass acceptance testing</a:t>
            </a:r>
            <a:r>
              <a:rPr lang="en-US" sz="1600" dirty="0"/>
              <a:t> before going live to process tax returns.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✅ </a:t>
            </a:r>
            <a:r>
              <a:rPr lang="en-US" sz="1600" b="1" dirty="0"/>
              <a:t>Best Practice:</a:t>
            </a:r>
            <a:r>
              <a:rPr lang="en-US" sz="1600" dirty="0"/>
              <a:t> Create a </a:t>
            </a:r>
            <a:r>
              <a:rPr lang="en-US" sz="1600" b="1" dirty="0"/>
              <a:t>User Acceptance Testing (UAT) checklist</a:t>
            </a:r>
            <a:r>
              <a:rPr lang="en-US" sz="1600" dirty="0"/>
              <a:t>.</a:t>
            </a:r>
          </a:p>
          <a:p>
            <a:pPr algn="l"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76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2088</Words>
  <Application>Microsoft Office PowerPoint</Application>
  <PresentationFormat>Widescreen</PresentationFormat>
  <Paragraphs>142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Arial Unicode MS</vt:lpstr>
      <vt:lpstr>Google Sans</vt:lpstr>
      <vt:lpstr>Nunito</vt:lpstr>
      <vt:lpstr>Wingdings</vt:lpstr>
      <vt:lpstr>Office Theme</vt:lpstr>
      <vt:lpstr>Release Testing &amp; User Testing – Ensuring Software Readiness</vt:lpstr>
      <vt:lpstr>What is Release Testing?</vt:lpstr>
      <vt:lpstr>Release Testing: Requirements-Based Testing</vt:lpstr>
      <vt:lpstr>Release Testing: Scenario Testing</vt:lpstr>
      <vt:lpstr>Release Testing: Performance Testing</vt:lpstr>
      <vt:lpstr>What is User Testing?</vt:lpstr>
      <vt:lpstr>User Testing: Alpha Testing</vt:lpstr>
      <vt:lpstr>User Testing: Beta Testing</vt:lpstr>
      <vt:lpstr>User Testing: Acceptance Testing</vt:lpstr>
      <vt:lpstr>PowerPoint Presentation</vt:lpstr>
      <vt:lpstr>What is a Test Case Development Strategy?</vt:lpstr>
      <vt:lpstr>Test Case Development Strategy:Boundary Value Analysis (BVA)</vt:lpstr>
      <vt:lpstr>Test Case Development Strategy:Boundary Value Analysis (BVA)..</vt:lpstr>
      <vt:lpstr>Test Case Development Strategy:Equivalence Partitioning</vt:lpstr>
      <vt:lpstr>Test Case Development Strategy:Equivalence Partitioning..</vt:lpstr>
      <vt:lpstr>Test Case Development Strategy: Basis Path Testing</vt:lpstr>
      <vt:lpstr>Test Case Development Strategy: Basis Path Testing..</vt:lpstr>
      <vt:lpstr>Test Case Development Strategy: Basis Path Testing..</vt:lpstr>
      <vt:lpstr>Test Case Development Strategy: Basis Path Testing..</vt:lpstr>
      <vt:lpstr>CFG Practice..</vt:lpstr>
      <vt:lpstr>What is Cyclomatic Complexity?</vt:lpstr>
      <vt:lpstr>Cyclomatic Complexity ..</vt:lpstr>
      <vt:lpstr>Cyclomatic Complexity ..</vt:lpstr>
      <vt:lpstr>Cyclomatic Complexity ..</vt:lpstr>
      <vt:lpstr>Cyclomatic Complexity ..</vt:lpstr>
      <vt:lpstr>Cyclomatic Complexity ..</vt:lpstr>
      <vt:lpstr>Test Case Development Strategy: Basis Path Testing..</vt:lpstr>
      <vt:lpstr>Test Case Development Strategy: Control Structure Testing</vt:lpstr>
      <vt:lpstr>Test Case Development Strategy: Control Structure Testing..</vt:lpstr>
      <vt:lpstr>Test Case Development Strategy</vt:lpstr>
      <vt:lpstr>Software Changes and Evolution</vt:lpstr>
      <vt:lpstr>Software Changes and Evolution: Types of Software Changes</vt:lpstr>
      <vt:lpstr>Software Changes and Evolution: Example : Evolution of Web Browsers</vt:lpstr>
      <vt:lpstr>What is Software Maintenance?</vt:lpstr>
      <vt:lpstr>What is Software Maintenance?</vt:lpstr>
      <vt:lpstr>Software Reengineering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57</cp:revision>
  <dcterms:created xsi:type="dcterms:W3CDTF">2025-01-19T14:58:53Z</dcterms:created>
  <dcterms:modified xsi:type="dcterms:W3CDTF">2025-01-20T04:55:45Z</dcterms:modified>
</cp:coreProperties>
</file>