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EEAC-3D65-45A9-B923-C8BBFB4F08A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5E0C-B33B-422C-9513-3B2CD4522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77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EEAC-3D65-45A9-B923-C8BBFB4F08A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5E0C-B33B-422C-9513-3B2CD4522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14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EEAC-3D65-45A9-B923-C8BBFB4F08A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5E0C-B33B-422C-9513-3B2CD4522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08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EEAC-3D65-45A9-B923-C8BBFB4F08A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5E0C-B33B-422C-9513-3B2CD4522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1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EEAC-3D65-45A9-B923-C8BBFB4F08A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5E0C-B33B-422C-9513-3B2CD4522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77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EEAC-3D65-45A9-B923-C8BBFB4F08A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5E0C-B33B-422C-9513-3B2CD4522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EEAC-3D65-45A9-B923-C8BBFB4F08A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5E0C-B33B-422C-9513-3B2CD4522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77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EEAC-3D65-45A9-B923-C8BBFB4F08A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5E0C-B33B-422C-9513-3B2CD4522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69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EEAC-3D65-45A9-B923-C8BBFB4F08A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5E0C-B33B-422C-9513-3B2CD4522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7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EEAC-3D65-45A9-B923-C8BBFB4F08A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5E0C-B33B-422C-9513-3B2CD4522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43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EEAC-3D65-45A9-B923-C8BBFB4F08A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85E0C-B33B-422C-9513-3B2CD4522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2C7EEAC-3D65-45A9-B923-C8BBFB4F08A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5E85E0C-B33B-422C-9513-3B2CD4522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19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01D6-D2DC-5B54-E81B-2EB279AB0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987552"/>
            <a:ext cx="10431475" cy="702260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Chapter 6: Software Quality Assurance (SQA)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617B-B9CD-2E62-CCEC-0C207CC66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8358" y="2912581"/>
            <a:ext cx="9144000" cy="56327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Ensuring High-Quality, Reliable, and Standard-Compliant Software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92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E07ED-A01D-63FD-E011-F6ABBE46A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C017-B7DF-3E48-DB8E-72010433D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535" y="193852"/>
            <a:ext cx="9144000" cy="56327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Comparison - ISO vs. CMMI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FB43242-5976-AE4E-76AF-34BFBE0AE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1" y="1141172"/>
            <a:ext cx="10802858" cy="51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A8E02-746F-B2B2-ABE2-CD752CE99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9614-AE5C-1558-1DEA-3351293E5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535" y="193852"/>
            <a:ext cx="9144000" cy="56327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Capability Assessment and Process Improvement</a:t>
            </a:r>
            <a:endParaRPr lang="en-IN" sz="32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390C8-D2C2-0758-18FA-E673536A5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1068020"/>
            <a:ext cx="11740895" cy="5003595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IN" sz="2000" b="1" dirty="0">
                <a:solidFill>
                  <a:srgbClr val="00B050"/>
                </a:solidFill>
              </a:rPr>
              <a:t>What is Capability Assessment?</a:t>
            </a:r>
          </a:p>
          <a:p>
            <a:pPr algn="l">
              <a:lnSpc>
                <a:spcPct val="200000"/>
              </a:lnSpc>
            </a:pPr>
            <a:r>
              <a:rPr lang="en-IN" sz="2000" b="1" dirty="0"/>
              <a:t>📝 Concept:</a:t>
            </a:r>
          </a:p>
          <a:p>
            <a:pPr algn="l">
              <a:lnSpc>
                <a:spcPct val="200000"/>
              </a:lnSpc>
            </a:pPr>
            <a:r>
              <a:rPr lang="en-IN" sz="2000" dirty="0"/>
              <a:t>✔ </a:t>
            </a:r>
            <a:r>
              <a:rPr lang="en-IN" sz="2000" b="1" dirty="0"/>
              <a:t>Capability Assessment</a:t>
            </a:r>
            <a:r>
              <a:rPr lang="en-IN" sz="2000" dirty="0"/>
              <a:t> measures an organization’s ability to </a:t>
            </a:r>
            <a:r>
              <a:rPr lang="en-IN" sz="2000" b="1" dirty="0"/>
              <a:t>develop and maintain high-quality software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✔ It helps identify </a:t>
            </a:r>
            <a:r>
              <a:rPr lang="en-IN" sz="2000" b="1" dirty="0"/>
              <a:t>weaknesses, inefficiencies, and areas for improvement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✔ Used in </a:t>
            </a:r>
            <a:r>
              <a:rPr lang="en-IN" sz="2000" b="1" dirty="0"/>
              <a:t>Software Process Improvement (SPI)</a:t>
            </a:r>
            <a:r>
              <a:rPr lang="en-IN" sz="2000" dirty="0"/>
              <a:t> frameworks like </a:t>
            </a:r>
            <a:r>
              <a:rPr lang="en-IN" sz="2000" b="1" dirty="0"/>
              <a:t>CMMI, ISO 15504 (SPICE)-</a:t>
            </a:r>
            <a:r>
              <a:rPr lang="en-US" sz="2000" b="0" i="0" dirty="0">
                <a:solidFill>
                  <a:srgbClr val="EEF0FF"/>
                </a:solidFill>
                <a:effectLst/>
                <a:latin typeface="Google Sans"/>
              </a:rPr>
              <a:t>(Software Process Improvement and Capability Determination)</a:t>
            </a:r>
            <a:r>
              <a:rPr lang="en-IN" sz="2000" b="1" dirty="0"/>
              <a:t>, and Six Sigma</a:t>
            </a:r>
            <a:r>
              <a:rPr lang="en-IN" sz="2000" dirty="0"/>
              <a:t>.</a:t>
            </a:r>
          </a:p>
          <a:p>
            <a:pPr algn="l">
              <a:lnSpc>
                <a:spcPct val="200000"/>
              </a:lnSpc>
            </a:pP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5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F361E-1022-8F53-F078-2287C80D6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778D-8086-8FE6-0212-715DB048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535" y="193852"/>
            <a:ext cx="9144000" cy="563270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Software Process Improvement (SPI)</a:t>
            </a:r>
            <a:endParaRPr lang="en-IN" sz="32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F2B54-A46E-AE78-E386-6B87C137D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1068020"/>
            <a:ext cx="11740895" cy="5003595"/>
          </a:xfrm>
        </p:spPr>
        <p:txBody>
          <a:bodyPr>
            <a:noAutofit/>
          </a:bodyPr>
          <a:lstStyle/>
          <a:p>
            <a:pPr algn="l"/>
            <a:r>
              <a:rPr lang="en-IN" sz="2000" b="1" dirty="0"/>
              <a:t>📝 Concept:</a:t>
            </a:r>
          </a:p>
          <a:p>
            <a:pPr algn="l"/>
            <a:r>
              <a:rPr lang="en-IN" sz="2000" dirty="0"/>
              <a:t>✔ </a:t>
            </a:r>
            <a:r>
              <a:rPr lang="en-IN" sz="2000" b="1" dirty="0"/>
              <a:t>Software Process Improvement (SPI)</a:t>
            </a:r>
            <a:r>
              <a:rPr lang="en-IN" sz="2000" dirty="0"/>
              <a:t> refers to activities that enhance </a:t>
            </a:r>
            <a:r>
              <a:rPr lang="en-IN" sz="2000" b="1" dirty="0"/>
              <a:t>software development quality, efficiency, and predictability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✔ Based on </a:t>
            </a:r>
            <a:r>
              <a:rPr lang="en-IN" sz="2000" b="1" dirty="0"/>
              <a:t>continuous feedback and assessments</a:t>
            </a:r>
            <a:r>
              <a:rPr lang="en-IN" sz="2000" dirty="0"/>
              <a:t>.</a:t>
            </a:r>
          </a:p>
          <a:p>
            <a:pPr algn="l"/>
            <a:r>
              <a:rPr lang="en-IN" sz="2000" dirty="0"/>
              <a:t>✅ </a:t>
            </a:r>
            <a:r>
              <a:rPr lang="en-IN" sz="2000" b="1" dirty="0"/>
              <a:t>Key Steps in SPI:</a:t>
            </a:r>
            <a:br>
              <a:rPr lang="en-IN" sz="2000" dirty="0"/>
            </a:br>
            <a:r>
              <a:rPr lang="en-IN" sz="2000" dirty="0"/>
              <a:t>1️⃣ </a:t>
            </a:r>
            <a:r>
              <a:rPr lang="en-IN" sz="2000" b="1" dirty="0"/>
              <a:t>Assess Current Processes</a:t>
            </a:r>
            <a:r>
              <a:rPr lang="en-IN" sz="2000" dirty="0"/>
              <a:t> → Identify areas needing improvement.</a:t>
            </a:r>
            <a:br>
              <a:rPr lang="en-IN" sz="2000" dirty="0"/>
            </a:br>
            <a:r>
              <a:rPr lang="en-IN" sz="2000" dirty="0"/>
              <a:t>2️⃣ </a:t>
            </a:r>
            <a:r>
              <a:rPr lang="en-IN" sz="2000" b="1" dirty="0"/>
              <a:t>Define Improvement Goals</a:t>
            </a:r>
            <a:r>
              <a:rPr lang="en-IN" sz="2000" dirty="0"/>
              <a:t> → Set measurable objectives.</a:t>
            </a:r>
            <a:br>
              <a:rPr lang="en-IN" sz="2000" dirty="0"/>
            </a:br>
            <a:r>
              <a:rPr lang="en-IN" sz="2000" dirty="0"/>
              <a:t>3️⃣ </a:t>
            </a:r>
            <a:r>
              <a:rPr lang="en-IN" sz="2000" b="1" dirty="0"/>
              <a:t>Implement Changes</a:t>
            </a:r>
            <a:r>
              <a:rPr lang="en-IN" sz="2000" dirty="0"/>
              <a:t> → Modify development &amp; testing processes.</a:t>
            </a:r>
            <a:br>
              <a:rPr lang="en-IN" sz="2000" dirty="0"/>
            </a:br>
            <a:r>
              <a:rPr lang="en-IN" sz="2000" dirty="0"/>
              <a:t>4️⃣ </a:t>
            </a:r>
            <a:r>
              <a:rPr lang="en-IN" sz="2000" b="1" dirty="0"/>
              <a:t>Monitor and Evaluate</a:t>
            </a:r>
            <a:r>
              <a:rPr lang="en-IN" sz="2000" dirty="0"/>
              <a:t> → Ensure changes produce positive results.</a:t>
            </a:r>
          </a:p>
          <a:p>
            <a:pPr algn="l"/>
            <a:r>
              <a:rPr lang="en-IN" sz="2000" dirty="0"/>
              <a:t>💡 </a:t>
            </a:r>
            <a:r>
              <a:rPr lang="en-IN" sz="2000" b="1" dirty="0"/>
              <a:t>Example:</a:t>
            </a:r>
            <a:br>
              <a:rPr lang="en-IN" sz="2000" dirty="0"/>
            </a:br>
            <a:r>
              <a:rPr lang="en-IN" sz="2000" dirty="0"/>
              <a:t>📌 </a:t>
            </a:r>
            <a:r>
              <a:rPr lang="en-IN" sz="2000" b="1" dirty="0"/>
              <a:t>Google's DevOps Transformation</a:t>
            </a:r>
            <a:br>
              <a:rPr lang="en-IN" sz="2000" dirty="0"/>
            </a:br>
            <a:r>
              <a:rPr lang="en-IN" sz="2000" dirty="0"/>
              <a:t>🔹 Shifted from traditional development to </a:t>
            </a:r>
            <a:r>
              <a:rPr lang="en-IN" sz="2000" b="1" dirty="0"/>
              <a:t>Continuous Integration/Continuous Deployment (CI/CD)</a:t>
            </a:r>
            <a:r>
              <a:rPr lang="en-IN" sz="2000" dirty="0"/>
              <a:t>, improving efficiency and reliability.</a:t>
            </a:r>
          </a:p>
          <a:p>
            <a:pPr algn="l"/>
            <a:r>
              <a:rPr lang="en-IN" sz="2000" dirty="0"/>
              <a:t>✅ </a:t>
            </a:r>
            <a:r>
              <a:rPr lang="en-IN" sz="2000" b="1" dirty="0"/>
              <a:t>Best Practice:</a:t>
            </a:r>
            <a:r>
              <a:rPr lang="en-IN" sz="2000" dirty="0"/>
              <a:t> Use </a:t>
            </a:r>
            <a:r>
              <a:rPr lang="en-IN" sz="2000" b="1" dirty="0"/>
              <a:t>agile methodologies &amp; automated testing</a:t>
            </a:r>
            <a:r>
              <a:rPr lang="en-IN" sz="2000" dirty="0"/>
              <a:t> for </a:t>
            </a:r>
            <a:r>
              <a:rPr lang="en-IN" sz="2000" b="1" dirty="0"/>
              <a:t>continuous process improvement</a:t>
            </a:r>
            <a:r>
              <a:rPr lang="en-IN" sz="2000" dirty="0"/>
              <a:t>.</a:t>
            </a:r>
          </a:p>
          <a:p>
            <a:pPr algn="l">
              <a:lnSpc>
                <a:spcPct val="200000"/>
              </a:lnSpc>
            </a:pP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09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148F0-3F5F-A6DE-92A8-D90DEE12E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3A5C-1B6D-A44B-28B2-084E4A5C5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739" y="116278"/>
            <a:ext cx="9981591" cy="56327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Capability Maturity Model Integration (CMMI) for Process Improvement</a:t>
            </a:r>
            <a:endParaRPr lang="en-IN" sz="2400" b="1" dirty="0">
              <a:solidFill>
                <a:srgbClr val="FFFF00"/>
              </a:solidFill>
            </a:endParaRPr>
          </a:p>
        </p:txBody>
      </p:sp>
      <p:pic>
        <p:nvPicPr>
          <p:cNvPr id="5" name="Picture 4" descr="A screenshot of a software program&#10;&#10;Description automatically generated">
            <a:extLst>
              <a:ext uri="{FF2B5EF4-FFF2-40B4-BE49-F238E27FC236}">
                <a16:creationId xmlns:a16="http://schemas.microsoft.com/office/drawing/2014/main" id="{793AF6C4-67A0-BCB7-81FF-8C0D64BC0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4" y="953869"/>
            <a:ext cx="11441122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9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BD7E7-6139-CD7B-D018-00E46D036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BA8C-E115-2983-7FBD-34402D777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535" y="193852"/>
            <a:ext cx="9144000" cy="56327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What are Software Process Standards?</a:t>
            </a:r>
            <a:endParaRPr lang="en-IN" sz="32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04DD0-78B6-118B-D52F-7BAA462F5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1068020"/>
            <a:ext cx="11740895" cy="548639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18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✔ </a:t>
            </a:r>
            <a:r>
              <a:rPr lang="en-IN" sz="1800" b="1" dirty="0"/>
              <a:t>Process Standards</a:t>
            </a:r>
            <a:r>
              <a:rPr lang="en-IN" sz="1800" dirty="0"/>
              <a:t> define </a:t>
            </a:r>
            <a:r>
              <a:rPr lang="en-IN" sz="1800" b="1" dirty="0"/>
              <a:t>how software development should be conducted</a:t>
            </a:r>
            <a:r>
              <a:rPr lang="en-IN" sz="1800" dirty="0"/>
              <a:t> to ensure consistency, efficiency, and quality.</a:t>
            </a:r>
            <a:br>
              <a:rPr lang="en-IN" sz="1800" dirty="0"/>
            </a:br>
            <a:r>
              <a:rPr lang="en-IN" sz="1800" dirty="0"/>
              <a:t>✔ Helps companies </a:t>
            </a:r>
            <a:r>
              <a:rPr lang="en-IN" sz="1800" b="1" dirty="0"/>
              <a:t>follow best practices</a:t>
            </a:r>
            <a:r>
              <a:rPr lang="en-IN" sz="1800" dirty="0"/>
              <a:t> and </a:t>
            </a:r>
            <a:r>
              <a:rPr lang="en-IN" sz="1800" b="1" dirty="0"/>
              <a:t>reduce risks</a:t>
            </a:r>
            <a:r>
              <a:rPr lang="en-IN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✅ </a:t>
            </a:r>
            <a:r>
              <a:rPr lang="en-IN" sz="1800" b="1" dirty="0"/>
              <a:t>Key Examples of Software Process Standards:</a:t>
            </a:r>
            <a:br>
              <a:rPr lang="en-IN" sz="1800" dirty="0"/>
            </a:br>
            <a:r>
              <a:rPr lang="en-IN" sz="1800" dirty="0"/>
              <a:t>1️⃣ </a:t>
            </a:r>
            <a:r>
              <a:rPr lang="en-IN" sz="1800" b="1" dirty="0"/>
              <a:t>ISO 9001</a:t>
            </a:r>
            <a:r>
              <a:rPr lang="en-IN" sz="1800" dirty="0"/>
              <a:t> → Quality management system for software organizations.</a:t>
            </a:r>
            <a:br>
              <a:rPr lang="en-IN" sz="1800" dirty="0"/>
            </a:br>
            <a:r>
              <a:rPr lang="en-IN" sz="1800" dirty="0"/>
              <a:t>2️⃣ </a:t>
            </a:r>
            <a:r>
              <a:rPr lang="en-IN" sz="1800" b="1" dirty="0"/>
              <a:t>CMMI</a:t>
            </a:r>
            <a:r>
              <a:rPr lang="en-IN" sz="1800" dirty="0"/>
              <a:t> → Defines software development maturity levels.</a:t>
            </a:r>
            <a:br>
              <a:rPr lang="en-IN" sz="1800" dirty="0"/>
            </a:br>
            <a:r>
              <a:rPr lang="en-IN" sz="1800" dirty="0"/>
              <a:t>3️⃣ </a:t>
            </a:r>
            <a:r>
              <a:rPr lang="en-IN" sz="1800" b="1" dirty="0"/>
              <a:t>Agile &amp; DevOps Best Practices</a:t>
            </a:r>
            <a:r>
              <a:rPr lang="en-IN" sz="1800" dirty="0"/>
              <a:t> → Promotes iterative &amp; automated software development.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💡 </a:t>
            </a:r>
            <a:r>
              <a:rPr lang="en-IN" sz="1800" b="1" dirty="0"/>
              <a:t>Example:</a:t>
            </a:r>
            <a:br>
              <a:rPr lang="en-IN" sz="1800" dirty="0"/>
            </a:br>
            <a:r>
              <a:rPr lang="en-IN" sz="1800" dirty="0"/>
              <a:t>📌 </a:t>
            </a:r>
            <a:r>
              <a:rPr lang="en-IN" sz="1800" b="1" dirty="0"/>
              <a:t>Amazon Web Services (AWS)</a:t>
            </a:r>
            <a:r>
              <a:rPr lang="en-IN" sz="1800" dirty="0"/>
              <a:t> follows </a:t>
            </a:r>
            <a:r>
              <a:rPr lang="en-IN" sz="1800" b="1" dirty="0"/>
              <a:t>ISO 27001</a:t>
            </a:r>
            <a:r>
              <a:rPr lang="en-IN" sz="1800" dirty="0"/>
              <a:t> to ensure </a:t>
            </a:r>
            <a:r>
              <a:rPr lang="en-IN" sz="1800" b="1" dirty="0"/>
              <a:t>secure cloud computing standards</a:t>
            </a:r>
            <a:r>
              <a:rPr lang="en-IN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✅ </a:t>
            </a:r>
            <a:r>
              <a:rPr lang="en-IN" sz="1800" b="1" dirty="0"/>
              <a:t>Best Practice:</a:t>
            </a:r>
            <a:r>
              <a:rPr lang="en-IN" sz="1800" dirty="0"/>
              <a:t> Follow </a:t>
            </a:r>
            <a:r>
              <a:rPr lang="en-IN" sz="1800" b="1" dirty="0"/>
              <a:t>standardized processes</a:t>
            </a:r>
            <a:r>
              <a:rPr lang="en-IN" sz="1800" dirty="0"/>
              <a:t> to </a:t>
            </a:r>
            <a:r>
              <a:rPr lang="en-IN" sz="1800" b="1" dirty="0"/>
              <a:t>increase efficiency &amp; maintain compliance</a:t>
            </a:r>
            <a:r>
              <a:rPr lang="en-IN" sz="1800" dirty="0"/>
              <a:t>.</a:t>
            </a:r>
          </a:p>
          <a:p>
            <a:pPr algn="l">
              <a:lnSpc>
                <a:spcPct val="150000"/>
              </a:lnSpc>
            </a:pPr>
            <a:endParaRPr lang="en-IN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229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B58DB-D6CA-C4BF-35E5-283020D7A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E590-7B2E-3054-3800-6E0C9ABB4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535" y="193852"/>
            <a:ext cx="9144000" cy="56327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What are Software Product Standards?</a:t>
            </a:r>
            <a:endParaRPr lang="en-IN" sz="36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BBAF3-9134-BD4F-B14C-9A1A4CAAA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1068020"/>
            <a:ext cx="11740895" cy="548639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0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2000" dirty="0"/>
              <a:t>✔ </a:t>
            </a:r>
            <a:r>
              <a:rPr lang="en-IN" sz="2000" b="1" dirty="0"/>
              <a:t>Product Standards</a:t>
            </a:r>
            <a:r>
              <a:rPr lang="en-IN" sz="2000" dirty="0"/>
              <a:t> ensure software products meet </a:t>
            </a:r>
            <a:r>
              <a:rPr lang="en-IN" sz="2000" b="1" dirty="0"/>
              <a:t>functional, security, and usability requirements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✔ Focuses on </a:t>
            </a:r>
            <a:r>
              <a:rPr lang="en-IN" sz="2000" b="1" dirty="0"/>
              <a:t>the end-user experience</a:t>
            </a:r>
            <a:r>
              <a:rPr lang="en-IN" sz="2000" dirty="0"/>
              <a:t> rather than just development processes.</a:t>
            </a:r>
          </a:p>
          <a:p>
            <a:pPr algn="l">
              <a:lnSpc>
                <a:spcPct val="150000"/>
              </a:lnSpc>
            </a:pPr>
            <a:r>
              <a:rPr lang="en-IN" sz="2000" dirty="0"/>
              <a:t>✅ </a:t>
            </a:r>
            <a:r>
              <a:rPr lang="en-IN" sz="2000" b="1" dirty="0"/>
              <a:t>Key Product Standards:</a:t>
            </a:r>
            <a:br>
              <a:rPr lang="en-IN" sz="2000" dirty="0"/>
            </a:br>
            <a:r>
              <a:rPr lang="en-IN" sz="2000" dirty="0"/>
              <a:t>1️⃣ </a:t>
            </a:r>
            <a:r>
              <a:rPr lang="en-IN" sz="2000" b="1" dirty="0"/>
              <a:t>ISO 25010</a:t>
            </a:r>
            <a:r>
              <a:rPr lang="en-IN" sz="2000" dirty="0"/>
              <a:t> → Defines </a:t>
            </a:r>
            <a:r>
              <a:rPr lang="en-IN" sz="2000" b="1" dirty="0"/>
              <a:t>software quality characteristics</a:t>
            </a:r>
            <a:r>
              <a:rPr lang="en-IN" sz="2000" dirty="0"/>
              <a:t> (performance, security, usability).</a:t>
            </a:r>
            <a:br>
              <a:rPr lang="en-IN" sz="2000" dirty="0"/>
            </a:br>
            <a:r>
              <a:rPr lang="en-IN" sz="2000" dirty="0"/>
              <a:t>2️⃣ </a:t>
            </a:r>
            <a:r>
              <a:rPr lang="en-IN" sz="2000" b="1" dirty="0"/>
              <a:t>IEEE 829</a:t>
            </a:r>
            <a:r>
              <a:rPr lang="en-IN" sz="2000" dirty="0"/>
              <a:t> → Standard for </a:t>
            </a:r>
            <a:r>
              <a:rPr lang="en-IN" sz="2000" b="1" dirty="0"/>
              <a:t>test documentation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3️⃣ </a:t>
            </a:r>
            <a:r>
              <a:rPr lang="en-IN" sz="2000" b="1" dirty="0"/>
              <a:t>ISO 27001</a:t>
            </a:r>
            <a:r>
              <a:rPr lang="en-IN" sz="2000" dirty="0"/>
              <a:t> → Focuses on </a:t>
            </a:r>
            <a:r>
              <a:rPr lang="en-IN" sz="2000" b="1" dirty="0"/>
              <a:t>data security &amp; encryption</a:t>
            </a:r>
            <a:r>
              <a:rPr lang="en-IN" sz="20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sz="2000" dirty="0"/>
              <a:t>💡 </a:t>
            </a:r>
            <a:r>
              <a:rPr lang="en-IN" sz="2000" b="1" dirty="0"/>
              <a:t>Example:</a:t>
            </a:r>
            <a:br>
              <a:rPr lang="en-IN" sz="2000" dirty="0"/>
            </a:br>
            <a:r>
              <a:rPr lang="en-IN" sz="2000" dirty="0"/>
              <a:t>📌 </a:t>
            </a:r>
            <a:r>
              <a:rPr lang="en-IN" sz="2000" b="1" dirty="0"/>
              <a:t>Microsoft Windows follows ISO 25010</a:t>
            </a:r>
            <a:r>
              <a:rPr lang="en-IN" sz="2000" dirty="0"/>
              <a:t> for </a:t>
            </a:r>
            <a:r>
              <a:rPr lang="en-IN" sz="2000" b="1" dirty="0"/>
              <a:t>usability &amp; performance testing</a:t>
            </a:r>
            <a:r>
              <a:rPr lang="en-IN" sz="2000" dirty="0"/>
              <a:t> before every release.</a:t>
            </a:r>
          </a:p>
          <a:p>
            <a:pPr algn="l">
              <a:lnSpc>
                <a:spcPct val="150000"/>
              </a:lnSpc>
            </a:pPr>
            <a:r>
              <a:rPr lang="en-IN" sz="2000" dirty="0"/>
              <a:t>✅ </a:t>
            </a:r>
            <a:r>
              <a:rPr lang="en-IN" sz="2000" b="1" dirty="0"/>
              <a:t>Best Practice:</a:t>
            </a:r>
            <a:r>
              <a:rPr lang="en-IN" sz="2000" dirty="0"/>
              <a:t> Use </a:t>
            </a:r>
            <a:r>
              <a:rPr lang="en-IN" sz="2000" b="1" dirty="0"/>
              <a:t>industry standards</a:t>
            </a:r>
            <a:r>
              <a:rPr lang="en-IN" sz="2000" dirty="0"/>
              <a:t> to </a:t>
            </a:r>
            <a:r>
              <a:rPr lang="en-IN" sz="2000" b="1" dirty="0"/>
              <a:t>improve software reliability &amp; customer satisfaction</a:t>
            </a:r>
            <a:r>
              <a:rPr lang="en-IN" sz="2000" dirty="0"/>
              <a:t>.</a:t>
            </a:r>
          </a:p>
          <a:p>
            <a:pPr algn="l">
              <a:lnSpc>
                <a:spcPct val="150000"/>
              </a:lnSpc>
            </a:pP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9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20CE3-55D8-5DBD-C628-73F19BE1A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EA1D-13C1-7D40-0255-F73BBA3EF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535" y="193852"/>
            <a:ext cx="9144000" cy="56327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Difference Between Process and Product Standards</a:t>
            </a:r>
            <a:endParaRPr lang="en-IN" sz="3200" b="1" dirty="0">
              <a:solidFill>
                <a:srgbClr val="FFFF00"/>
              </a:solidFill>
            </a:endParaRPr>
          </a:p>
        </p:txBody>
      </p:sp>
      <p:pic>
        <p:nvPicPr>
          <p:cNvPr id="7" name="Picture 6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1A11D322-C799-B97D-D0D1-89FDD810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0" y="1236269"/>
            <a:ext cx="11107700" cy="45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07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17FC3-02DB-91F1-4D9E-CFBB82187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56E7-EF6B-D8B7-B99E-00B1B3274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535" y="193852"/>
            <a:ext cx="9144000" cy="563270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What are Software Reviews?</a:t>
            </a:r>
            <a:endParaRPr lang="en-IN" sz="36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73529-342B-63BB-FAB7-2312F47B8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1068020"/>
            <a:ext cx="11740895" cy="548639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18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✔ </a:t>
            </a:r>
            <a:r>
              <a:rPr lang="en-IN" sz="1800" b="1" dirty="0"/>
              <a:t>Software Reviews</a:t>
            </a:r>
            <a:r>
              <a:rPr lang="en-IN" sz="1800" dirty="0"/>
              <a:t> involve systematically examining software </a:t>
            </a:r>
            <a:r>
              <a:rPr lang="en-IN" sz="1800" b="1" dirty="0"/>
              <a:t>requirements, code, or test cases</a:t>
            </a:r>
            <a:r>
              <a:rPr lang="en-IN" sz="1800" dirty="0"/>
              <a:t> to identify errors early.</a:t>
            </a:r>
            <a:br>
              <a:rPr lang="en-IN" sz="1800" dirty="0"/>
            </a:br>
            <a:r>
              <a:rPr lang="en-IN" sz="1800" dirty="0"/>
              <a:t>✔ Helps reduce </a:t>
            </a:r>
            <a:r>
              <a:rPr lang="en-IN" sz="1800" b="1" dirty="0"/>
              <a:t>rework &amp; improves software quality</a:t>
            </a:r>
            <a:r>
              <a:rPr lang="en-IN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✅ </a:t>
            </a:r>
            <a:r>
              <a:rPr lang="en-IN" sz="1800" b="1" dirty="0"/>
              <a:t>Types of Software Reviews:</a:t>
            </a:r>
            <a:br>
              <a:rPr lang="en-IN" sz="1800" dirty="0"/>
            </a:br>
            <a:r>
              <a:rPr lang="en-IN" sz="1800" dirty="0"/>
              <a:t>1️⃣ </a:t>
            </a:r>
            <a:r>
              <a:rPr lang="en-IN" sz="1800" b="1" dirty="0"/>
              <a:t>Informal Reviews</a:t>
            </a:r>
            <a:r>
              <a:rPr lang="en-IN" sz="1800" dirty="0"/>
              <a:t> → Developer discussions, peer feedback.</a:t>
            </a:r>
            <a:br>
              <a:rPr lang="en-IN" sz="1800" dirty="0"/>
            </a:br>
            <a:r>
              <a:rPr lang="en-IN" sz="1800" dirty="0"/>
              <a:t>2️⃣ </a:t>
            </a:r>
            <a:r>
              <a:rPr lang="en-IN" sz="1800" b="1" dirty="0"/>
              <a:t>Technical Reviews</a:t>
            </a:r>
            <a:r>
              <a:rPr lang="en-IN" sz="1800" dirty="0"/>
              <a:t> → Conducted by technical experts to ensure </a:t>
            </a:r>
            <a:r>
              <a:rPr lang="en-IN" sz="1800" b="1" dirty="0"/>
              <a:t>design correctness</a:t>
            </a:r>
            <a:r>
              <a:rPr lang="en-IN" sz="1800" dirty="0"/>
              <a:t>.</a:t>
            </a:r>
            <a:br>
              <a:rPr lang="en-IN" sz="1800" dirty="0"/>
            </a:br>
            <a:r>
              <a:rPr lang="en-IN" sz="1800" dirty="0"/>
              <a:t>3️⃣ </a:t>
            </a:r>
            <a:r>
              <a:rPr lang="en-IN" sz="1800" b="1" dirty="0"/>
              <a:t>Formal Reviews</a:t>
            </a:r>
            <a:r>
              <a:rPr lang="en-IN" sz="1800" dirty="0"/>
              <a:t> → Structured meetings for </a:t>
            </a:r>
            <a:r>
              <a:rPr lang="en-IN" sz="1800" b="1" dirty="0"/>
              <a:t>requirement validation, design verification, and test planning</a:t>
            </a:r>
            <a:r>
              <a:rPr lang="en-IN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💡 </a:t>
            </a:r>
            <a:r>
              <a:rPr lang="en-IN" sz="1800" b="1" dirty="0"/>
              <a:t>Example:</a:t>
            </a:r>
            <a:br>
              <a:rPr lang="en-IN" sz="1800" dirty="0"/>
            </a:br>
            <a:r>
              <a:rPr lang="en-IN" sz="1800" dirty="0"/>
              <a:t>📌 </a:t>
            </a:r>
            <a:r>
              <a:rPr lang="en-IN" sz="1800" b="1" dirty="0"/>
              <a:t>Google’s Code Review Process</a:t>
            </a:r>
            <a:br>
              <a:rPr lang="en-IN" sz="1800" dirty="0"/>
            </a:br>
            <a:r>
              <a:rPr lang="en-IN" sz="1800" dirty="0"/>
              <a:t>🔹 Every change in the Chrome browser’s codebase is </a:t>
            </a:r>
            <a:r>
              <a:rPr lang="en-IN" sz="1800" b="1" dirty="0"/>
              <a:t>reviewed by multiple engineers</a:t>
            </a:r>
            <a:r>
              <a:rPr lang="en-IN" sz="1800" dirty="0"/>
              <a:t> before merging.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✅ </a:t>
            </a:r>
            <a:r>
              <a:rPr lang="en-IN" sz="1800" b="1" dirty="0"/>
              <a:t>Best Practice:</a:t>
            </a:r>
            <a:r>
              <a:rPr lang="en-IN" sz="1800" dirty="0"/>
              <a:t> Use </a:t>
            </a:r>
            <a:r>
              <a:rPr lang="en-IN" sz="1800" b="1" dirty="0"/>
              <a:t>peer reviews &amp; automated code review tools</a:t>
            </a:r>
            <a:r>
              <a:rPr lang="en-IN" sz="1800" dirty="0"/>
              <a:t> (e.g., GitHub PR reviews).</a:t>
            </a:r>
          </a:p>
          <a:p>
            <a:pPr algn="l">
              <a:lnSpc>
                <a:spcPct val="150000"/>
              </a:lnSpc>
            </a:pPr>
            <a:endParaRPr lang="en-IN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4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EC93B-05CE-0240-EB28-09048417A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C80C-0038-26F1-FED5-60593B9D1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535" y="193852"/>
            <a:ext cx="9144000" cy="563270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What is Software Inspection?</a:t>
            </a:r>
            <a:endParaRPr lang="en-IN" sz="36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34CE1-CF48-E231-AA9A-ACC450CD1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994868"/>
            <a:ext cx="11740895" cy="5486399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18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✔ </a:t>
            </a:r>
            <a:r>
              <a:rPr lang="en-IN" sz="1800" b="1" dirty="0"/>
              <a:t>Software Inspection</a:t>
            </a:r>
            <a:r>
              <a:rPr lang="en-IN" sz="1800" dirty="0"/>
              <a:t> is a </a:t>
            </a:r>
            <a:r>
              <a:rPr lang="en-IN" sz="1800" b="1" dirty="0"/>
              <a:t>formal, structured review process</a:t>
            </a:r>
            <a:r>
              <a:rPr lang="en-IN" sz="1800" dirty="0"/>
              <a:t> used to </a:t>
            </a:r>
            <a:r>
              <a:rPr lang="en-IN" sz="1800" b="1" dirty="0"/>
              <a:t>detect defects early</a:t>
            </a:r>
            <a:r>
              <a:rPr lang="en-IN" sz="1800" dirty="0"/>
              <a:t>.</a:t>
            </a:r>
            <a:br>
              <a:rPr lang="en-IN" sz="1800" dirty="0"/>
            </a:br>
            <a:r>
              <a:rPr lang="en-IN" sz="1800" dirty="0"/>
              <a:t>✔ Different from regular reviews because it </a:t>
            </a:r>
            <a:r>
              <a:rPr lang="en-IN" sz="1800" b="1" dirty="0"/>
              <a:t>follows a strict checklist &amp; documentation process</a:t>
            </a:r>
            <a:r>
              <a:rPr lang="en-IN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✅ </a:t>
            </a:r>
            <a:r>
              <a:rPr lang="en-IN" sz="1800" b="1" dirty="0"/>
              <a:t>Key Steps in Software Inspection:</a:t>
            </a:r>
            <a:br>
              <a:rPr lang="en-IN" sz="1800" dirty="0"/>
            </a:br>
            <a:r>
              <a:rPr lang="en-IN" sz="1800" dirty="0"/>
              <a:t>1️⃣ </a:t>
            </a:r>
            <a:r>
              <a:rPr lang="en-IN" sz="1800" b="1" dirty="0"/>
              <a:t>Planning</a:t>
            </a:r>
            <a:r>
              <a:rPr lang="en-IN" sz="1800" dirty="0"/>
              <a:t> → Define the scope &amp; objectives.</a:t>
            </a:r>
            <a:br>
              <a:rPr lang="en-IN" sz="1800" dirty="0"/>
            </a:br>
            <a:r>
              <a:rPr lang="en-IN" sz="1800" dirty="0"/>
              <a:t>2️⃣ </a:t>
            </a:r>
            <a:r>
              <a:rPr lang="en-IN" sz="1800" b="1" dirty="0"/>
              <a:t>Preparation</a:t>
            </a:r>
            <a:r>
              <a:rPr lang="en-IN" sz="1800" dirty="0"/>
              <a:t> → Reviewers study the software artifacts.</a:t>
            </a:r>
            <a:br>
              <a:rPr lang="en-IN" sz="1800" dirty="0"/>
            </a:br>
            <a:r>
              <a:rPr lang="en-IN" sz="1800" dirty="0"/>
              <a:t>3️⃣ </a:t>
            </a:r>
            <a:r>
              <a:rPr lang="en-IN" sz="1800" b="1" dirty="0"/>
              <a:t>Meeting</a:t>
            </a:r>
            <a:r>
              <a:rPr lang="en-IN" sz="1800" dirty="0"/>
              <a:t> → Discuss findings &amp; document issues.</a:t>
            </a:r>
            <a:br>
              <a:rPr lang="en-IN" sz="1800" dirty="0"/>
            </a:br>
            <a:r>
              <a:rPr lang="en-IN" sz="1800" dirty="0"/>
              <a:t>4️⃣ </a:t>
            </a:r>
            <a:r>
              <a:rPr lang="en-IN" sz="1800" b="1" dirty="0"/>
              <a:t>Rework</a:t>
            </a:r>
            <a:r>
              <a:rPr lang="en-IN" sz="1800" dirty="0"/>
              <a:t> → Fix defects identified during inspection.</a:t>
            </a:r>
            <a:br>
              <a:rPr lang="en-IN" sz="1800" dirty="0"/>
            </a:br>
            <a:r>
              <a:rPr lang="en-IN" sz="1800" dirty="0"/>
              <a:t>5️⃣ </a:t>
            </a:r>
            <a:r>
              <a:rPr lang="en-IN" sz="1800" b="1" dirty="0"/>
              <a:t>Follow-up</a:t>
            </a:r>
            <a:r>
              <a:rPr lang="en-IN" sz="1800" dirty="0"/>
              <a:t> → Ensure fixes are properly implemented.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💡 </a:t>
            </a:r>
            <a:r>
              <a:rPr lang="en-IN" sz="1800" b="1" dirty="0"/>
              <a:t>Example:</a:t>
            </a:r>
            <a:br>
              <a:rPr lang="en-IN" sz="1800" dirty="0"/>
            </a:br>
            <a:r>
              <a:rPr lang="en-IN" sz="1800" dirty="0"/>
              <a:t>📌 </a:t>
            </a:r>
            <a:r>
              <a:rPr lang="en-IN" sz="1800" b="1" dirty="0"/>
              <a:t>NASA uses rigorous software inspections</a:t>
            </a:r>
            <a:r>
              <a:rPr lang="en-IN" sz="1800" dirty="0"/>
              <a:t> for space mission software to </a:t>
            </a:r>
            <a:r>
              <a:rPr lang="en-IN" sz="1800" b="1" dirty="0"/>
              <a:t>prevent critical failures</a:t>
            </a:r>
            <a:r>
              <a:rPr lang="en-IN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sz="1800" dirty="0"/>
              <a:t>✅ </a:t>
            </a:r>
            <a:r>
              <a:rPr lang="en-IN" sz="1800" b="1" dirty="0"/>
              <a:t>Best Practice:</a:t>
            </a:r>
            <a:r>
              <a:rPr lang="en-IN" sz="1800" dirty="0"/>
              <a:t> Conduct </a:t>
            </a:r>
            <a:r>
              <a:rPr lang="en-IN" sz="1800" b="1" dirty="0"/>
              <a:t>early inspections</a:t>
            </a:r>
            <a:r>
              <a:rPr lang="en-IN" sz="1800" dirty="0"/>
              <a:t> to </a:t>
            </a:r>
            <a:r>
              <a:rPr lang="en-IN" sz="1800" b="1" dirty="0"/>
              <a:t>avoid costly fixes in later stages</a:t>
            </a:r>
            <a:r>
              <a:rPr lang="en-IN" sz="1800" dirty="0"/>
              <a:t>.</a:t>
            </a:r>
          </a:p>
          <a:p>
            <a:pPr algn="l">
              <a:lnSpc>
                <a:spcPct val="150000"/>
              </a:lnSpc>
            </a:pPr>
            <a:endParaRPr lang="en-IN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216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CA07A-2593-F1FC-5C68-409C7406A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F9C6-C010-BA8F-6A30-3ACD5FAC6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535" y="193852"/>
            <a:ext cx="9144000" cy="563270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Difference Between Review &amp; Inspection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AA70A3-609C-7A19-85F5-497F4AE75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8" y="1250899"/>
            <a:ext cx="10659963" cy="46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4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9A003-4F9C-8A42-7453-8E43991F7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14F0-32B7-9EB7-3202-1EB881091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522" y="468174"/>
            <a:ext cx="9144000" cy="56327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What is Software Quality?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73BE0-C946-0CCB-8095-1377A50DC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24" y="1471486"/>
            <a:ext cx="11609222" cy="462939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0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2000" dirty="0"/>
              <a:t>✔ </a:t>
            </a:r>
            <a:r>
              <a:rPr lang="en-IN" sz="2000" b="1" dirty="0"/>
              <a:t>Software Quality</a:t>
            </a:r>
            <a:r>
              <a:rPr lang="en-IN" sz="2000" dirty="0"/>
              <a:t> refers to the </a:t>
            </a:r>
            <a:r>
              <a:rPr lang="en-IN" sz="2000" b="1" dirty="0"/>
              <a:t>degree to which a software product meets customer expectations, functional requirements, and performance goals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✔ Ensures </a:t>
            </a:r>
            <a:r>
              <a:rPr lang="en-IN" sz="2000" b="1" dirty="0"/>
              <a:t>efficiency, usability, maintainability, security, and reliability</a:t>
            </a:r>
            <a:r>
              <a:rPr lang="en-IN" sz="20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sz="2000" dirty="0"/>
              <a:t>✅ </a:t>
            </a:r>
            <a:r>
              <a:rPr lang="en-IN" sz="2000" b="1" dirty="0"/>
              <a:t>Why is Software Quality Important?</a:t>
            </a:r>
            <a:br>
              <a:rPr lang="en-IN" sz="2000" dirty="0"/>
            </a:br>
            <a:r>
              <a:rPr lang="en-IN" sz="2000" dirty="0"/>
              <a:t>🔹 Prevents </a:t>
            </a:r>
            <a:r>
              <a:rPr lang="en-IN" sz="2000" b="1" dirty="0"/>
              <a:t>bugs &amp; failures</a:t>
            </a:r>
            <a:r>
              <a:rPr lang="en-IN" sz="2000" dirty="0"/>
              <a:t> 🐞</a:t>
            </a:r>
            <a:br>
              <a:rPr lang="en-IN" sz="2000" dirty="0"/>
            </a:br>
            <a:r>
              <a:rPr lang="en-IN" sz="2000" dirty="0"/>
              <a:t>🔹 Ensures </a:t>
            </a:r>
            <a:r>
              <a:rPr lang="en-IN" sz="2000" b="1" dirty="0"/>
              <a:t>customer satisfaction</a:t>
            </a:r>
            <a:r>
              <a:rPr lang="en-IN" sz="2000" dirty="0"/>
              <a:t> 😊</a:t>
            </a:r>
            <a:br>
              <a:rPr lang="en-IN" sz="2000" dirty="0"/>
            </a:br>
            <a:r>
              <a:rPr lang="en-IN" sz="2000" dirty="0"/>
              <a:t>🔹 Reduces </a:t>
            </a:r>
            <a:r>
              <a:rPr lang="en-IN" sz="2000" b="1" dirty="0"/>
              <a:t>maintenance costs</a:t>
            </a:r>
            <a:r>
              <a:rPr lang="en-IN" sz="2000" dirty="0"/>
              <a:t> 💰</a:t>
            </a:r>
          </a:p>
          <a:p>
            <a:pPr algn="l">
              <a:lnSpc>
                <a:spcPct val="150000"/>
              </a:lnSpc>
            </a:pP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1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17827-3D21-F27F-04D0-ED13A73A2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A06C-019B-8FD5-860C-1568F495E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085"/>
            <a:ext cx="9144000" cy="788709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Old Question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4216A-AACD-A14B-ABF1-81CA0A136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262" y="1272845"/>
            <a:ext cx="10431475" cy="476219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What do you mean by Boundary Value Analysis (BVA) Testing?</a:t>
            </a:r>
            <a:r>
              <a:rPr lang="en-US" sz="2000" dirty="0"/>
              <a:t> Consider the problem for the determination of the nature of roots of a quadratic equation. Its inputs are a </a:t>
            </a:r>
            <a:r>
              <a:rPr lang="en-US" sz="2000" b="1" dirty="0"/>
              <a:t>triple of positive integers</a:t>
            </a:r>
            <a:r>
              <a:rPr lang="en-US" sz="2000" dirty="0"/>
              <a:t> (say </a:t>
            </a:r>
            <a:r>
              <a:rPr lang="en-US" sz="2000" b="1" dirty="0"/>
              <a:t>a, b, and c</a:t>
            </a:r>
            <a:r>
              <a:rPr lang="en-US" sz="2000" dirty="0"/>
              <a:t>) and values may be from the interval </a:t>
            </a:r>
            <a:r>
              <a:rPr lang="en-US" sz="2000" b="1" dirty="0"/>
              <a:t>[0,100]</a:t>
            </a:r>
            <a:r>
              <a:rPr lang="en-US" sz="2000" dirty="0"/>
              <a:t>. The output may have one of the following words: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Not a quadratic equation</a:t>
            </a:r>
            <a:endParaRPr lang="en-US" sz="20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Real roots</a:t>
            </a:r>
            <a:endParaRPr lang="en-US" sz="20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Imaginary roots</a:t>
            </a:r>
            <a:endParaRPr lang="en-US" sz="20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Equal roots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Identify the </a:t>
            </a:r>
            <a:r>
              <a:rPr lang="en-US" sz="2000" b="1" dirty="0"/>
              <a:t>Boundary Value Analysis (BVA) test cases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271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8D7DD-6DA8-52F9-D71E-9A7B51B7F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07FA-766E-03D0-221C-0CF82CA65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085"/>
            <a:ext cx="9144000" cy="788709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FFFF00"/>
                </a:solidFill>
              </a:rPr>
              <a:t>Answer: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AA8E19-AB6C-923F-AA7D-858718E4D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253" y="1309420"/>
            <a:ext cx="11499494" cy="5420564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Boundary Value Analysis (BVA)</a:t>
            </a:r>
            <a:r>
              <a:rPr lang="en-US" sz="1800" dirty="0"/>
              <a:t> is a </a:t>
            </a:r>
            <a:r>
              <a:rPr lang="en-US" sz="1800" b="1" dirty="0"/>
              <a:t>black-box testing technique</a:t>
            </a:r>
            <a:r>
              <a:rPr lang="en-US" sz="1800" dirty="0"/>
              <a:t> that focuses on testing </a:t>
            </a:r>
            <a:r>
              <a:rPr lang="en-US" sz="1800" b="1" dirty="0"/>
              <a:t>input boundary values</a:t>
            </a:r>
            <a:r>
              <a:rPr lang="en-US" sz="1800" dirty="0"/>
              <a:t> where errors are most likely to occur. Instead of testing </a:t>
            </a:r>
            <a:r>
              <a:rPr lang="en-US" sz="1800" b="1" dirty="0"/>
              <a:t>random values</a:t>
            </a:r>
            <a:r>
              <a:rPr lang="en-US" sz="1800" dirty="0"/>
              <a:t>, we test </a:t>
            </a:r>
            <a:r>
              <a:rPr lang="en-US" sz="1800" b="1" dirty="0"/>
              <a:t>minimum, maximum, just below, just above, and valid boundary values</a:t>
            </a:r>
            <a:r>
              <a:rPr lang="en-US" sz="1800" dirty="0"/>
              <a:t>.</a:t>
            </a:r>
          </a:p>
          <a:p>
            <a:pPr algn="l"/>
            <a:r>
              <a:rPr lang="en-US" sz="1800" dirty="0"/>
              <a:t>For this problem, the quadratic equation is of the form:</a:t>
            </a:r>
          </a:p>
          <a:p>
            <a:pPr algn="l"/>
            <a:endParaRPr lang="en-US" sz="1800" dirty="0"/>
          </a:p>
          <a:p>
            <a:pPr algn="l"/>
            <a:endParaRPr lang="en-IN" sz="1800" dirty="0"/>
          </a:p>
        </p:txBody>
      </p:sp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DFF48E9-C82E-4EED-2ED4-940AAFCA0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1" y="2648103"/>
            <a:ext cx="10295469" cy="3855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3053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2631892-66D5-94A9-46C2-A48800DBA2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123" y="482855"/>
            <a:ext cx="110197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Identifying Boundary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the input values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a, b, c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range from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 to 100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key boundaries to consider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Bound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0, 1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Upper Bound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99, 100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Transition Points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 &gt; 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 = 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 &lt; 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84809-E1C2-F772-77BF-B2AD02279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3" y="2106778"/>
            <a:ext cx="11560728" cy="46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50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483CF-94AD-CE15-5223-C19F1365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932D1F0-81C3-C02B-3701-6652577CC6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6130" y="797028"/>
            <a:ext cx="11019739" cy="3789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📌 Conclusion: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Boundary testing focuses on edge values where behavior might change.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The test cases cover all possible root types</a:t>
            </a:r>
            <a:r>
              <a:rPr lang="en-US" sz="2000" dirty="0"/>
              <a:t> (Not quadratic, Real, Imaginary, Equal).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Ensures correctness by testing extreme values at both ends of the range.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✅ </a:t>
            </a:r>
            <a:r>
              <a:rPr lang="en-US" sz="2000" b="1" dirty="0"/>
              <a:t>Final Thought:</a:t>
            </a:r>
            <a:br>
              <a:rPr lang="en-US" sz="2000" dirty="0"/>
            </a:br>
            <a:r>
              <a:rPr lang="en-US" sz="2000" dirty="0"/>
              <a:t>By applying </a:t>
            </a:r>
            <a:r>
              <a:rPr lang="en-US" sz="2000" b="1" dirty="0"/>
              <a:t>Boundary Value Analysis (BVA), we minimize the number of test cases while ensuring maximum coverage</a:t>
            </a:r>
            <a:r>
              <a:rPr lang="en-US" sz="2000" dirty="0"/>
              <a:t> of critical boundary points. 🚀</a:t>
            </a:r>
          </a:p>
        </p:txBody>
      </p:sp>
    </p:spTree>
    <p:extLst>
      <p:ext uri="{BB962C8B-B14F-4D97-AF65-F5344CB8AC3E}">
        <p14:creationId xmlns:p14="http://schemas.microsoft.com/office/powerpoint/2010/main" val="318982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D89DA-C4E1-4144-ECDD-81607CDC7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5C84-C089-25AB-28C6-F051B067F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936"/>
            <a:ext cx="9144000" cy="56327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Key Dimensions of Software Quality</a:t>
            </a: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5" name="Picture 4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C524BC05-EA26-68D6-8F14-4B6BC9D7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5" y="1081792"/>
            <a:ext cx="11334843" cy="5279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78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47998-8A1D-3E1C-179B-0D77FBCA3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8EC6-2096-E766-FBC1-7A9E9711A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535" y="193852"/>
            <a:ext cx="9144000" cy="56327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What is Software Reliability?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3D090-7EC7-FDA4-574A-32D37F73E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772" y="921715"/>
            <a:ext cx="11609222" cy="581558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✔ </a:t>
            </a:r>
            <a:r>
              <a:rPr lang="en-US" sz="1800" b="1" dirty="0"/>
              <a:t>Software Reliability</a:t>
            </a:r>
            <a:r>
              <a:rPr lang="en-US" sz="1800" dirty="0"/>
              <a:t> measures the </a:t>
            </a:r>
            <a:r>
              <a:rPr lang="en-US" sz="1800" b="1" dirty="0"/>
              <a:t>probability that software will function correctly over a given period of time under specific conditions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✔ It is one of the most important factors in </a:t>
            </a:r>
            <a:r>
              <a:rPr lang="en-US" sz="1800" b="1" dirty="0"/>
              <a:t>Software Quality Assurance (SQA)</a:t>
            </a:r>
            <a:r>
              <a:rPr lang="en-US" sz="18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1800" b="1" dirty="0"/>
              <a:t>📌 Factors Affecting Software Reliability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✅ </a:t>
            </a:r>
            <a:r>
              <a:rPr lang="en-US" sz="1800" b="1" dirty="0"/>
              <a:t>Fault Tolerance:</a:t>
            </a:r>
            <a:r>
              <a:rPr lang="en-US" sz="1800" dirty="0"/>
              <a:t> Can the system recover from failures?</a:t>
            </a:r>
            <a:br>
              <a:rPr lang="en-US" sz="1800" dirty="0"/>
            </a:br>
            <a:r>
              <a:rPr lang="en-US" sz="1800" dirty="0"/>
              <a:t>✅ </a:t>
            </a:r>
            <a:r>
              <a:rPr lang="en-US" sz="1800" b="1" dirty="0"/>
              <a:t>Mean Time Between Failures (MTBF):</a:t>
            </a:r>
            <a:r>
              <a:rPr lang="en-US" sz="1800" dirty="0"/>
              <a:t> How frequently does the software fail?</a:t>
            </a:r>
            <a:br>
              <a:rPr lang="en-US" sz="1800" dirty="0"/>
            </a:br>
            <a:r>
              <a:rPr lang="en-US" sz="1800" dirty="0"/>
              <a:t>✅ </a:t>
            </a:r>
            <a:r>
              <a:rPr lang="en-US" sz="1800" b="1" dirty="0"/>
              <a:t>Error Rate:</a:t>
            </a:r>
            <a:r>
              <a:rPr lang="en-US" sz="1800" dirty="0"/>
              <a:t> How many bugs are found after release?</a:t>
            </a:r>
          </a:p>
          <a:p>
            <a:pPr algn="l">
              <a:lnSpc>
                <a:spcPct val="150000"/>
              </a:lnSpc>
            </a:pPr>
            <a:r>
              <a:rPr lang="en-US" sz="1800" b="1" dirty="0"/>
              <a:t>💡 Example: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📌 A </a:t>
            </a:r>
            <a:r>
              <a:rPr lang="en-US" sz="1800" b="1" dirty="0"/>
              <a:t>banking application</a:t>
            </a:r>
            <a:r>
              <a:rPr lang="en-US" sz="1800" dirty="0"/>
              <a:t> should </a:t>
            </a:r>
            <a:r>
              <a:rPr lang="en-US" sz="1800" b="1" dirty="0"/>
              <a:t>never</a:t>
            </a:r>
            <a:r>
              <a:rPr lang="en-US" sz="1800" dirty="0"/>
              <a:t> fail during a transaction. Even if it crashes, it should </a:t>
            </a:r>
            <a:r>
              <a:rPr lang="en-US" sz="1800" b="1" dirty="0"/>
              <a:t>restore the transaction safely</a:t>
            </a:r>
            <a:r>
              <a:rPr lang="en-US" sz="1800" dirty="0"/>
              <a:t> without loss of funds.</a:t>
            </a:r>
          </a:p>
          <a:p>
            <a:pPr algn="l">
              <a:lnSpc>
                <a:spcPct val="150000"/>
              </a:lnSpc>
            </a:pPr>
            <a:r>
              <a:rPr lang="en-US" sz="1800" dirty="0"/>
              <a:t>✅ </a:t>
            </a:r>
            <a:r>
              <a:rPr lang="en-US" sz="1800" b="1" dirty="0"/>
              <a:t>Best Practice:</a:t>
            </a:r>
            <a:r>
              <a:rPr lang="en-US" sz="1800" dirty="0"/>
              <a:t> Use </a:t>
            </a:r>
            <a:r>
              <a:rPr lang="en-US" sz="1800" b="1" dirty="0"/>
              <a:t>automated error detection, redundancy, and recovery mechanisms</a:t>
            </a:r>
            <a:r>
              <a:rPr lang="en-US" sz="1800" dirty="0"/>
              <a:t> to enhance reliability.</a:t>
            </a:r>
          </a:p>
          <a:p>
            <a:pPr algn="l">
              <a:lnSpc>
                <a:spcPct val="150000"/>
              </a:lnSpc>
            </a:pPr>
            <a:endParaRPr lang="en-IN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59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490EE-6FB5-1FC4-9726-7DBC1012E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216E-0206-83FA-BFA7-3D923D8A9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535" y="193852"/>
            <a:ext cx="9144000" cy="56327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FF00"/>
                </a:solidFill>
              </a:rPr>
              <a:t>Software Quality Management &amp;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DF6CD-C596-A719-F187-E774F68C6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772" y="921716"/>
            <a:ext cx="11609222" cy="530352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What is Software Quality Management (SQM)?</a:t>
            </a:r>
          </a:p>
          <a:p>
            <a:pPr algn="l">
              <a:lnSpc>
                <a:spcPct val="150000"/>
              </a:lnSpc>
            </a:pPr>
            <a:r>
              <a:rPr lang="en-IN" sz="20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2000" dirty="0"/>
              <a:t>✔ </a:t>
            </a:r>
            <a:r>
              <a:rPr lang="en-IN" sz="2000" b="1" dirty="0"/>
              <a:t>Software Quality Management (SQM)</a:t>
            </a:r>
            <a:r>
              <a:rPr lang="en-IN" sz="2000" dirty="0"/>
              <a:t> ensures that software </a:t>
            </a:r>
            <a:r>
              <a:rPr lang="en-IN" sz="2000" b="1" dirty="0"/>
              <a:t>meets defined quality standards</a:t>
            </a:r>
            <a:r>
              <a:rPr lang="en-IN" sz="2000" dirty="0"/>
              <a:t> through proper </a:t>
            </a:r>
            <a:r>
              <a:rPr lang="en-IN" sz="2000" b="1" dirty="0"/>
              <a:t>planning, control, and assurance mechanisms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✔ It consists of three key areas:</a:t>
            </a:r>
          </a:p>
          <a:p>
            <a:pPr algn="l">
              <a:lnSpc>
                <a:spcPct val="150000"/>
              </a:lnSpc>
            </a:pPr>
            <a:r>
              <a:rPr lang="en-IN" sz="2000" b="1" dirty="0"/>
              <a:t>🔹 Three Pillars of SQM</a:t>
            </a:r>
          </a:p>
          <a:p>
            <a:pPr algn="l">
              <a:lnSpc>
                <a:spcPct val="150000"/>
              </a:lnSpc>
            </a:pPr>
            <a:r>
              <a:rPr lang="en-IN" sz="2000" dirty="0"/>
              <a:t>1️⃣ </a:t>
            </a:r>
            <a:r>
              <a:rPr lang="en-IN" sz="2000" b="1" dirty="0"/>
              <a:t>Quality Planning</a:t>
            </a:r>
            <a:r>
              <a:rPr lang="en-IN" sz="2000" dirty="0"/>
              <a:t> → Define </a:t>
            </a:r>
            <a:r>
              <a:rPr lang="en-IN" sz="2000" b="1" dirty="0"/>
              <a:t>quality objectives &amp; processes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2️⃣ </a:t>
            </a:r>
            <a:r>
              <a:rPr lang="en-IN" sz="2000" b="1" dirty="0"/>
              <a:t>Quality Assurance (QA)</a:t>
            </a:r>
            <a:r>
              <a:rPr lang="en-IN" sz="2000" dirty="0"/>
              <a:t> → Prevent defects with </a:t>
            </a:r>
            <a:r>
              <a:rPr lang="en-IN" sz="2000" b="1" dirty="0"/>
              <a:t>structured processes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3️⃣ </a:t>
            </a:r>
            <a:r>
              <a:rPr lang="en-IN" sz="2000" b="1" dirty="0"/>
              <a:t>Quality Control (QC)</a:t>
            </a:r>
            <a:r>
              <a:rPr lang="en-IN" sz="2000" dirty="0"/>
              <a:t> → Identify &amp; fix defects using </a:t>
            </a:r>
            <a:r>
              <a:rPr lang="en-IN" sz="2000" b="1" dirty="0"/>
              <a:t>testing techniques</a:t>
            </a:r>
            <a:r>
              <a:rPr lang="en-IN" sz="2000" dirty="0"/>
              <a:t>.</a:t>
            </a:r>
          </a:p>
          <a:p>
            <a:pPr algn="l">
              <a:lnSpc>
                <a:spcPct val="150000"/>
              </a:lnSpc>
            </a:pP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70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1F930-C9AF-0ECD-0279-870B9263E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465-ABAD-5132-99AE-5E50DBFB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535" y="193852"/>
            <a:ext cx="9144000" cy="56327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Software Quality Planning Process</a:t>
            </a:r>
            <a:endParaRPr lang="en-IN" sz="32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7EBD6-8FD9-8427-CFD7-FFB1FEFEB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855880"/>
            <a:ext cx="11740895" cy="580826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/>
              <a:t>📌 </a:t>
            </a:r>
            <a:r>
              <a:rPr lang="en-US" sz="2000" b="1" dirty="0"/>
              <a:t>Software Quality Planning</a:t>
            </a:r>
            <a:r>
              <a:rPr lang="en-US" sz="2000" dirty="0"/>
              <a:t> ensures </a:t>
            </a:r>
            <a:r>
              <a:rPr lang="en-US" sz="2000" b="1" dirty="0"/>
              <a:t>quality is built into software from the start</a:t>
            </a:r>
            <a:r>
              <a:rPr lang="en-US" sz="2000" dirty="0"/>
              <a:t>, not just tested at the end.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✅ </a:t>
            </a:r>
            <a:r>
              <a:rPr lang="en-US" sz="2000" b="1" dirty="0"/>
              <a:t>Steps in Quality Planning:</a:t>
            </a:r>
            <a:br>
              <a:rPr lang="en-US" sz="2000" dirty="0"/>
            </a:br>
            <a:r>
              <a:rPr lang="en-US" sz="2000" dirty="0"/>
              <a:t>1️⃣ </a:t>
            </a:r>
            <a:r>
              <a:rPr lang="en-US" sz="2000" b="1" dirty="0"/>
              <a:t>Define Quality Standards</a:t>
            </a:r>
            <a:r>
              <a:rPr lang="en-US" sz="2000" dirty="0"/>
              <a:t> → What does </a:t>
            </a:r>
            <a:r>
              <a:rPr lang="en-US" sz="2000" b="1" dirty="0"/>
              <a:t>"high quality"</a:t>
            </a:r>
            <a:r>
              <a:rPr lang="en-US" sz="2000" dirty="0"/>
              <a:t> mean for this software?</a:t>
            </a:r>
            <a:br>
              <a:rPr lang="en-US" sz="2000" dirty="0"/>
            </a:br>
            <a:r>
              <a:rPr lang="en-US" sz="2000" dirty="0"/>
              <a:t>2️⃣ </a:t>
            </a:r>
            <a:r>
              <a:rPr lang="en-US" sz="2000" b="1" dirty="0"/>
              <a:t>Identify Key Metrics</a:t>
            </a:r>
            <a:r>
              <a:rPr lang="en-US" sz="2000" dirty="0"/>
              <a:t> → Example: Response Time &lt; </a:t>
            </a:r>
            <a:r>
              <a:rPr lang="en-US" sz="2000" b="1" dirty="0"/>
              <a:t>1 sec</a:t>
            </a:r>
            <a:r>
              <a:rPr lang="en-US" sz="2000" dirty="0"/>
              <a:t>, Crash Rate &lt; </a:t>
            </a:r>
            <a:r>
              <a:rPr lang="en-US" sz="2000" b="1" dirty="0"/>
              <a:t>0.1%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3️⃣ </a:t>
            </a:r>
            <a:r>
              <a:rPr lang="en-US" sz="2000" b="1" dirty="0"/>
              <a:t>Create a Quality Assurance Plan</a:t>
            </a:r>
            <a:r>
              <a:rPr lang="en-US" sz="2000" dirty="0"/>
              <a:t> → How will quality be ensured?</a:t>
            </a:r>
            <a:br>
              <a:rPr lang="en-US" sz="2000" dirty="0"/>
            </a:br>
            <a:r>
              <a:rPr lang="en-US" sz="2000" dirty="0"/>
              <a:t>4️⃣ </a:t>
            </a:r>
            <a:r>
              <a:rPr lang="en-US" sz="2000" b="1" dirty="0"/>
              <a:t>Implement a Testing Strategy</a:t>
            </a:r>
            <a:r>
              <a:rPr lang="en-US" sz="2000" dirty="0"/>
              <a:t> → Manual &amp; Automated Testing.</a:t>
            </a:r>
            <a:br>
              <a:rPr lang="en-US" sz="2000" dirty="0"/>
            </a:br>
            <a:r>
              <a:rPr lang="en-US" sz="2000" dirty="0"/>
              <a:t>5️⃣ </a:t>
            </a:r>
            <a:r>
              <a:rPr lang="en-US" sz="2000" b="1" dirty="0"/>
              <a:t>Monitor and Improve Continuously</a:t>
            </a:r>
            <a:r>
              <a:rPr lang="en-US" sz="2000" dirty="0"/>
              <a:t> → Apply </a:t>
            </a:r>
            <a:r>
              <a:rPr lang="en-US" sz="2000" b="1" dirty="0"/>
              <a:t>feedback loops</a:t>
            </a:r>
            <a:r>
              <a:rPr lang="en-US" sz="2000" dirty="0"/>
              <a:t> to enhance quality.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💡 </a:t>
            </a:r>
            <a:r>
              <a:rPr lang="en-US" sz="2000" b="1" dirty="0"/>
              <a:t>Example:</a:t>
            </a:r>
            <a:r>
              <a:rPr lang="en-US" sz="2000" dirty="0"/>
              <a:t> Google’s </a:t>
            </a:r>
            <a:r>
              <a:rPr lang="en-US" sz="2000" b="1" dirty="0"/>
              <a:t>Android OS</a:t>
            </a:r>
            <a:r>
              <a:rPr lang="en-US" sz="2000" dirty="0"/>
              <a:t> undergoes strict </a:t>
            </a:r>
            <a:r>
              <a:rPr lang="en-US" sz="2000" b="1" dirty="0"/>
              <a:t>quality planning</a:t>
            </a:r>
            <a:r>
              <a:rPr lang="en-US" sz="2000" dirty="0"/>
              <a:t> before every major release to ensure </a:t>
            </a:r>
            <a:r>
              <a:rPr lang="en-US" sz="2000" b="1" dirty="0"/>
              <a:t>performance, security, and compatibility</a:t>
            </a:r>
            <a:r>
              <a:rPr lang="en-US" sz="20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✅ </a:t>
            </a:r>
            <a:r>
              <a:rPr lang="en-US" sz="2000" b="1" dirty="0"/>
              <a:t>Best Practice:</a:t>
            </a:r>
            <a:r>
              <a:rPr lang="en-US" sz="2000" dirty="0"/>
              <a:t> Use </a:t>
            </a:r>
            <a:r>
              <a:rPr lang="en-US" sz="2000" b="1" dirty="0"/>
              <a:t>Agile Testing &amp; Continuous Integration (CI/CD)</a:t>
            </a:r>
            <a:r>
              <a:rPr lang="en-US" sz="2000" dirty="0"/>
              <a:t> for </a:t>
            </a:r>
            <a:r>
              <a:rPr lang="en-US" sz="2000" b="1" dirty="0"/>
              <a:t>ongoing quality checks</a:t>
            </a:r>
            <a:r>
              <a:rPr lang="en-US" sz="2000" dirty="0"/>
              <a:t>.</a:t>
            </a:r>
          </a:p>
          <a:p>
            <a:pPr algn="l">
              <a:lnSpc>
                <a:spcPct val="150000"/>
              </a:lnSpc>
            </a:pP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11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0198C-F545-C541-3EE0-87D1D630A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A94E-1507-39B3-D3A8-A8808EEFC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535" y="193852"/>
            <a:ext cx="9144000" cy="5632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Why Are Software Standards Important?</a:t>
            </a:r>
            <a:endParaRPr lang="en-IN" sz="32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D36FC-D183-0B21-440E-D75D18DF5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855880"/>
            <a:ext cx="11740895" cy="474024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000" b="1" dirty="0"/>
              <a:t>📝 Concept:</a:t>
            </a:r>
          </a:p>
          <a:p>
            <a:pPr algn="l">
              <a:lnSpc>
                <a:spcPct val="150000"/>
              </a:lnSpc>
            </a:pPr>
            <a:r>
              <a:rPr lang="en-IN" sz="2000" dirty="0"/>
              <a:t>✔ </a:t>
            </a:r>
            <a:r>
              <a:rPr lang="en-IN" sz="2000" b="1" dirty="0"/>
              <a:t>Software Standards</a:t>
            </a:r>
            <a:r>
              <a:rPr lang="en-IN" sz="2000" dirty="0"/>
              <a:t> ensure that software products are </a:t>
            </a:r>
            <a:r>
              <a:rPr lang="en-IN" sz="2000" b="1" dirty="0"/>
              <a:t>developed, tested, and maintained consistently across industries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✔ Compliance with standards </a:t>
            </a:r>
            <a:r>
              <a:rPr lang="en-IN" sz="2000" b="1" dirty="0"/>
              <a:t>improves software quality, security, and reliability</a:t>
            </a:r>
            <a:r>
              <a:rPr lang="en-IN" sz="2000" dirty="0"/>
              <a:t>.</a:t>
            </a:r>
          </a:p>
          <a:p>
            <a:pPr algn="l">
              <a:lnSpc>
                <a:spcPct val="150000"/>
              </a:lnSpc>
            </a:pPr>
            <a:r>
              <a:rPr lang="en-IN" sz="2000" dirty="0"/>
              <a:t>✅ </a:t>
            </a:r>
            <a:r>
              <a:rPr lang="en-IN" sz="2000" b="1" dirty="0"/>
              <a:t>Benefits of Software Standards: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Reduces risks</a:t>
            </a:r>
            <a:r>
              <a:rPr lang="en-IN" sz="2000" dirty="0"/>
              <a:t> (prevents security vulnerabilities) 🔐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Ensures compatibility</a:t>
            </a:r>
            <a:r>
              <a:rPr lang="en-IN" sz="2000" dirty="0"/>
              <a:t> across platforms 🌍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Maintains industry best practices</a:t>
            </a:r>
            <a:r>
              <a:rPr lang="en-IN" sz="2000" dirty="0"/>
              <a:t> 📏</a:t>
            </a:r>
          </a:p>
          <a:p>
            <a:pPr algn="l">
              <a:lnSpc>
                <a:spcPct val="150000"/>
              </a:lnSpc>
            </a:pP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7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7581C-9490-FF62-A6BB-09A3B951C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9A42A-0A58-B4C0-E8DB-99A3BB77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535" y="193852"/>
            <a:ext cx="9144000" cy="5632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ISO (International Organization for Standardization)</a:t>
            </a:r>
            <a:endParaRPr lang="en-IN" sz="32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608C-B12F-7DE5-B721-81C02215D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855880"/>
            <a:ext cx="11740895" cy="4740248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IN" sz="1800" dirty="0"/>
              <a:t>✔ </a:t>
            </a:r>
            <a:r>
              <a:rPr lang="en-IN" sz="1800" b="1" dirty="0"/>
              <a:t>ISO 9001:</a:t>
            </a:r>
            <a:r>
              <a:rPr lang="en-IN" sz="1800" dirty="0"/>
              <a:t> Ensures general </a:t>
            </a:r>
            <a:r>
              <a:rPr lang="en-IN" sz="1800" b="1" dirty="0"/>
              <a:t>quality management</a:t>
            </a:r>
            <a:r>
              <a:rPr lang="en-IN" sz="1800" dirty="0"/>
              <a:t> across industries.</a:t>
            </a:r>
            <a:br>
              <a:rPr lang="en-IN" sz="1800" dirty="0"/>
            </a:br>
            <a:r>
              <a:rPr lang="en-IN" sz="1800" dirty="0"/>
              <a:t>✔ </a:t>
            </a:r>
            <a:r>
              <a:rPr lang="en-IN" sz="1800" b="1" dirty="0"/>
              <a:t>ISO 25010:</a:t>
            </a:r>
            <a:r>
              <a:rPr lang="en-IN" sz="1800" dirty="0"/>
              <a:t> Defines </a:t>
            </a:r>
            <a:r>
              <a:rPr lang="en-IN" sz="1800" b="1" dirty="0"/>
              <a:t>software product quality models</a:t>
            </a:r>
            <a:r>
              <a:rPr lang="en-IN" sz="1800" dirty="0"/>
              <a:t>.</a:t>
            </a:r>
            <a:br>
              <a:rPr lang="en-IN" sz="1800" dirty="0"/>
            </a:br>
            <a:r>
              <a:rPr lang="en-IN" sz="1800" dirty="0"/>
              <a:t>✔ </a:t>
            </a:r>
            <a:r>
              <a:rPr lang="en-IN" sz="1800" b="1" dirty="0"/>
              <a:t>ISO 27001:</a:t>
            </a:r>
            <a:r>
              <a:rPr lang="en-IN" sz="1800" dirty="0"/>
              <a:t> Focuses on </a:t>
            </a:r>
            <a:r>
              <a:rPr lang="en-IN" sz="1800" b="1" dirty="0"/>
              <a:t>software security &amp; data protection</a:t>
            </a:r>
            <a:r>
              <a:rPr lang="en-IN" sz="1800" dirty="0"/>
              <a:t>.</a:t>
            </a:r>
          </a:p>
          <a:p>
            <a:pPr algn="l">
              <a:lnSpc>
                <a:spcPct val="200000"/>
              </a:lnSpc>
            </a:pPr>
            <a:r>
              <a:rPr lang="en-IN" sz="1800" dirty="0"/>
              <a:t>💡 </a:t>
            </a:r>
            <a:r>
              <a:rPr lang="en-IN" sz="1800" b="1" dirty="0"/>
              <a:t>Example:</a:t>
            </a:r>
            <a:br>
              <a:rPr lang="en-IN" sz="1800" dirty="0"/>
            </a:br>
            <a:r>
              <a:rPr lang="en-IN" sz="1800" dirty="0"/>
              <a:t>📌 </a:t>
            </a:r>
            <a:r>
              <a:rPr lang="en-IN" sz="1800" b="1" dirty="0"/>
              <a:t>Microsoft Windows</a:t>
            </a:r>
            <a:r>
              <a:rPr lang="en-IN" sz="1800" dirty="0"/>
              <a:t> follows </a:t>
            </a:r>
            <a:r>
              <a:rPr lang="en-IN" sz="1800" b="1" dirty="0"/>
              <a:t>ISO 25010</a:t>
            </a:r>
            <a:r>
              <a:rPr lang="en-IN" sz="1800" dirty="0"/>
              <a:t> to ensure high performance and security across all updates.</a:t>
            </a:r>
          </a:p>
          <a:p>
            <a:pPr algn="l">
              <a:lnSpc>
                <a:spcPct val="200000"/>
              </a:lnSpc>
            </a:pPr>
            <a:endParaRPr lang="en-IN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80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36FF9-F72A-6184-7E35-EEBF7BBC3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16B5-0BAE-F414-1ED1-A352D4FEE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535" y="193852"/>
            <a:ext cx="9144000" cy="56327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CMMI (Capability Maturity Model Integration)</a:t>
            </a:r>
            <a:endParaRPr lang="en-IN" sz="3200" b="1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4576C-2D88-8580-3390-647B816B4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855880"/>
            <a:ext cx="11740895" cy="474024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000" dirty="0"/>
              <a:t>✔ </a:t>
            </a:r>
            <a:r>
              <a:rPr lang="en-IN" sz="2000" b="1" dirty="0"/>
              <a:t>CMMI</a:t>
            </a:r>
            <a:r>
              <a:rPr lang="en-IN" sz="2000" dirty="0"/>
              <a:t> is a framework used to </a:t>
            </a:r>
            <a:r>
              <a:rPr lang="en-IN" sz="2000" b="1" dirty="0"/>
              <a:t>improve software development processes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✔ </a:t>
            </a:r>
            <a:r>
              <a:rPr lang="en-IN" sz="2000" b="1" dirty="0"/>
              <a:t>Maturity Levels (1 to 5):</a:t>
            </a:r>
          </a:p>
          <a:p>
            <a:pPr algn="l">
              <a:lnSpc>
                <a:spcPct val="150000"/>
              </a:lnSpc>
            </a:pPr>
            <a:r>
              <a:rPr lang="en-IN" sz="2000" dirty="0"/>
              <a:t> 1️⃣ </a:t>
            </a:r>
            <a:r>
              <a:rPr lang="en-IN" sz="2000" b="1" dirty="0"/>
              <a:t>Initial</a:t>
            </a:r>
            <a:r>
              <a:rPr lang="en-IN" sz="2000" dirty="0"/>
              <a:t> → No structured process (ad-hoc development).</a:t>
            </a:r>
            <a:br>
              <a:rPr lang="en-IN" sz="2000" dirty="0"/>
            </a:br>
            <a:r>
              <a:rPr lang="en-IN" sz="2000" dirty="0"/>
              <a:t>2️⃣ </a:t>
            </a:r>
            <a:r>
              <a:rPr lang="en-IN" sz="2000" b="1" dirty="0"/>
              <a:t>Managed</a:t>
            </a:r>
            <a:r>
              <a:rPr lang="en-IN" sz="2000" dirty="0"/>
              <a:t> → Basic project management exists.</a:t>
            </a:r>
            <a:br>
              <a:rPr lang="en-IN" sz="2000" dirty="0"/>
            </a:br>
            <a:r>
              <a:rPr lang="en-IN" sz="2000" dirty="0"/>
              <a:t>3️⃣ </a:t>
            </a:r>
            <a:r>
              <a:rPr lang="en-IN" sz="2000" b="1" dirty="0"/>
              <a:t>Defined</a:t>
            </a:r>
            <a:r>
              <a:rPr lang="en-IN" sz="2000" dirty="0"/>
              <a:t> → Standardized development processes.</a:t>
            </a:r>
            <a:br>
              <a:rPr lang="en-IN" sz="2000" dirty="0"/>
            </a:br>
            <a:r>
              <a:rPr lang="en-IN" sz="2000" dirty="0"/>
              <a:t>4️⃣ </a:t>
            </a:r>
            <a:r>
              <a:rPr lang="en-IN" sz="2000" b="1" dirty="0"/>
              <a:t>Quantitatively Managed</a:t>
            </a:r>
            <a:r>
              <a:rPr lang="en-IN" sz="2000" dirty="0"/>
              <a:t> → Uses </a:t>
            </a:r>
            <a:r>
              <a:rPr lang="en-IN" sz="2000" b="1" dirty="0"/>
              <a:t>data-driven decisions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5️⃣ </a:t>
            </a:r>
            <a:r>
              <a:rPr lang="en-IN" sz="2000" b="1" dirty="0"/>
              <a:t>Optimized</a:t>
            </a:r>
            <a:r>
              <a:rPr lang="en-IN" sz="2000" dirty="0"/>
              <a:t> → Continuous process improvement.</a:t>
            </a:r>
          </a:p>
          <a:p>
            <a:pPr algn="l">
              <a:lnSpc>
                <a:spcPct val="150000"/>
              </a:lnSpc>
            </a:pPr>
            <a:r>
              <a:rPr lang="en-IN" sz="2000" dirty="0"/>
              <a:t>💡 </a:t>
            </a:r>
            <a:r>
              <a:rPr lang="en-IN" sz="2000" b="1" dirty="0"/>
              <a:t>Example:</a:t>
            </a:r>
            <a:br>
              <a:rPr lang="en-IN" sz="2000" dirty="0"/>
            </a:br>
            <a:r>
              <a:rPr lang="en-IN" sz="2000" dirty="0"/>
              <a:t>📌 </a:t>
            </a:r>
            <a:r>
              <a:rPr lang="en-IN" sz="2000" b="1" dirty="0"/>
              <a:t>NASA and IBM follow CMMI Level 5</a:t>
            </a:r>
            <a:r>
              <a:rPr lang="en-IN" sz="2000" dirty="0"/>
              <a:t> for high-reliability software (e.g., Spacecraft navigation).</a:t>
            </a:r>
          </a:p>
          <a:p>
            <a:pPr algn="l">
              <a:lnSpc>
                <a:spcPct val="150000"/>
              </a:lnSpc>
            </a:pPr>
            <a:r>
              <a:rPr lang="en-IN" sz="2000" dirty="0"/>
              <a:t>✅ </a:t>
            </a:r>
            <a:r>
              <a:rPr lang="en-IN" sz="2000" b="1" dirty="0"/>
              <a:t>Best Practice:</a:t>
            </a:r>
            <a:r>
              <a:rPr lang="en-IN" sz="2000" dirty="0"/>
              <a:t> Large organizations </a:t>
            </a:r>
            <a:r>
              <a:rPr lang="en-IN" sz="2000" b="1" dirty="0"/>
              <a:t>follow CMMI &amp; ISO standards</a:t>
            </a:r>
            <a:r>
              <a:rPr lang="en-IN" sz="2000" dirty="0"/>
              <a:t> to deliver </a:t>
            </a:r>
            <a:r>
              <a:rPr lang="en-IN" sz="2000" b="1" dirty="0"/>
              <a:t>high-quality, error-free software</a:t>
            </a:r>
            <a:r>
              <a:rPr lang="en-IN" sz="2000" dirty="0"/>
              <a:t>.</a:t>
            </a:r>
          </a:p>
          <a:p>
            <a:pPr algn="l">
              <a:lnSpc>
                <a:spcPct val="150000"/>
              </a:lnSpc>
            </a:pPr>
            <a:endParaRPr lang="en-IN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6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1736</Words>
  <Application>Microsoft Office PowerPoint</Application>
  <PresentationFormat>Widescreen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Arial Unicode MS</vt:lpstr>
      <vt:lpstr>Google Sans</vt:lpstr>
      <vt:lpstr>Office Theme</vt:lpstr>
      <vt:lpstr>Chapter 6: Software Quality Assurance (SQA) Process</vt:lpstr>
      <vt:lpstr>What is Software Quality?</vt:lpstr>
      <vt:lpstr>Key Dimensions of Software Quality</vt:lpstr>
      <vt:lpstr>What is Software Reliability?</vt:lpstr>
      <vt:lpstr>Software Quality Management &amp; Planning</vt:lpstr>
      <vt:lpstr>Software Quality Planning Process</vt:lpstr>
      <vt:lpstr>Why Are Software Standards Important?</vt:lpstr>
      <vt:lpstr>ISO (International Organization for Standardization)</vt:lpstr>
      <vt:lpstr>CMMI (Capability Maturity Model Integration)</vt:lpstr>
      <vt:lpstr>Comparison - ISO vs. CMMI</vt:lpstr>
      <vt:lpstr>Capability Assessment and Process Improvement</vt:lpstr>
      <vt:lpstr>Software Process Improvement (SPI)</vt:lpstr>
      <vt:lpstr>Capability Maturity Model Integration (CMMI) for Process Improvement</vt:lpstr>
      <vt:lpstr>What are Software Process Standards?</vt:lpstr>
      <vt:lpstr>What are Software Product Standards?</vt:lpstr>
      <vt:lpstr>Difference Between Process and Product Standards</vt:lpstr>
      <vt:lpstr>What are Software Reviews?</vt:lpstr>
      <vt:lpstr>What is Software Inspection?</vt:lpstr>
      <vt:lpstr>Difference Between Review &amp; Inspection</vt:lpstr>
      <vt:lpstr>Old Question Practice</vt:lpstr>
      <vt:lpstr>Answer: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Yadav</dc:creator>
  <cp:lastModifiedBy>Komal Yadav</cp:lastModifiedBy>
  <cp:revision>40</cp:revision>
  <dcterms:created xsi:type="dcterms:W3CDTF">2025-01-22T17:02:19Z</dcterms:created>
  <dcterms:modified xsi:type="dcterms:W3CDTF">2025-01-23T00:30:12Z</dcterms:modified>
</cp:coreProperties>
</file>