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7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0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5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7565A7-C94D-4A1B-ACE5-D2333F2773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1AD4BFF-BD46-47FC-808A-30C656350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7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7F0-C8EE-761A-DD28-75F4BA0A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04" y="500571"/>
            <a:ext cx="11426342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00"/>
                </a:solidFill>
              </a:rPr>
              <a:t>Software Configuration Management (SCM)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A02DA-FEDF-E586-0A0A-E3C83DEE0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52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Ensuring Control Over Software Changes &amp; Versions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CB76-EB2D-2909-1918-C74D752E3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8BCF-DCED-7464-E320-AAD5A342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Summary &amp; Key 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4CB1C-C412-2191-1304-93FAA3B4B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1348955"/>
            <a:ext cx="11499494" cy="3179153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</a:pPr>
            <a:r>
              <a:rPr lang="en-IN" sz="2000" dirty="0"/>
              <a:t>✔ </a:t>
            </a:r>
            <a:r>
              <a:rPr lang="en-IN" sz="2000" b="1" dirty="0"/>
              <a:t>SCM ensures systematic control over software changes and versions.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Software Configuration Items (SCIs) include source code, test cases, and documents.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Key SCM activities: Change Management, Version Control, System Building, and Release.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Using Git, CI/CD, and automated deployments ensures smooth software delivery.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06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715A-4FB0-2B2F-970C-57D8FAB6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5E27-92A5-1D69-D436-216BB34D3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Old Questions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98A1-51E4-287E-C0B8-6D9CAF251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1348955"/>
            <a:ext cx="11499494" cy="534445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hospital management system is to be developed, and the estimated </a:t>
            </a:r>
            <a:r>
              <a:rPr lang="en-US" sz="1800" b="1" dirty="0"/>
              <a:t>lines of code (LOC)</a:t>
            </a:r>
            <a:r>
              <a:rPr lang="en-US" sz="1800" dirty="0"/>
              <a:t> are calculated to be </a:t>
            </a:r>
            <a:r>
              <a:rPr lang="en-US" sz="1800" b="1" dirty="0"/>
              <a:t>75,000</a:t>
            </a:r>
            <a:r>
              <a:rPr lang="en-US" sz="1800" dirty="0"/>
              <a:t>. Based on historical data for health domain projects, the </a:t>
            </a:r>
            <a:r>
              <a:rPr lang="en-US" sz="1800" b="1" dirty="0"/>
              <a:t>average productivity</a:t>
            </a:r>
            <a:r>
              <a:rPr lang="en-US" sz="1800" dirty="0"/>
              <a:t> is </a:t>
            </a:r>
            <a:r>
              <a:rPr lang="en-US" sz="1800" b="1" dirty="0"/>
              <a:t>450 LOC per person-month (PM)</a:t>
            </a:r>
            <a:r>
              <a:rPr lang="en-US" sz="1800" dirty="0"/>
              <a:t>, and the </a:t>
            </a:r>
            <a:r>
              <a:rPr lang="en-US" sz="1800" b="1" dirty="0" err="1"/>
              <a:t>labour</a:t>
            </a:r>
            <a:r>
              <a:rPr lang="en-US" sz="1800" b="1" dirty="0"/>
              <a:t> rate</a:t>
            </a:r>
            <a:r>
              <a:rPr lang="en-US" sz="1800" dirty="0"/>
              <a:t> is </a:t>
            </a:r>
            <a:r>
              <a:rPr lang="en-US" sz="1800" b="1" dirty="0"/>
              <a:t>Rs. 25,000 per month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Calculate the estimated effort and estimated project cost</a:t>
            </a:r>
            <a:r>
              <a:rPr lang="en-US" sz="1800" dirty="0"/>
              <a:t> for the development of the hospital management system.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Solution: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				</a:t>
            </a:r>
            <a:r>
              <a:rPr lang="en-US" sz="2800" dirty="0">
                <a:solidFill>
                  <a:srgbClr val="00B0F0"/>
                </a:solidFill>
              </a:rPr>
              <a:t>Project Cost=Effort×Labour Rate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CC99D5-B0AB-7FBB-CB0F-EF8EF0C8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28" y="3742217"/>
            <a:ext cx="792590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5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2ADC-978E-09FC-595B-4676F9D3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EA6-7A1B-F549-FADB-A9F571450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Solution:</a:t>
            </a: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B7454A4B-0144-7C21-1938-52D2CA234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3" y="1487508"/>
            <a:ext cx="10599725" cy="44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AB74-4234-4DCA-63E9-C6ED1E21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60C4-CDCC-9C1C-0228-54BA2057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Solution..</a:t>
            </a:r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07D417C-8C28-3A13-B037-F7E84483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7" y="1537477"/>
            <a:ext cx="11371919" cy="4548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245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CE0C-E2DF-A79A-43EB-8111EE90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FC51-0B14-5F15-0FE4-1FB6B2E6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48" y="336499"/>
            <a:ext cx="11426342" cy="5619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is Software Configuration Management (SCM)?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E28EB-050D-0811-86DC-41B9414C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44" y="1571504"/>
            <a:ext cx="10399777" cy="371499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IN" sz="2000" dirty="0"/>
              <a:t>✔ </a:t>
            </a:r>
            <a:r>
              <a:rPr lang="en-IN" sz="2000" b="1" dirty="0"/>
              <a:t>Software Configuration Management (SCM)</a:t>
            </a:r>
            <a:r>
              <a:rPr lang="en-IN" sz="2000" dirty="0"/>
              <a:t> is the process of </a:t>
            </a:r>
            <a:r>
              <a:rPr lang="en-IN" sz="2000" b="1" dirty="0"/>
              <a:t>systematically managing changes</a:t>
            </a:r>
            <a:r>
              <a:rPr lang="en-IN" sz="2000" dirty="0"/>
              <a:t> in software development.</a:t>
            </a:r>
            <a:br>
              <a:rPr lang="en-IN" sz="2000" dirty="0"/>
            </a:br>
            <a:r>
              <a:rPr lang="en-IN" sz="2000" dirty="0"/>
              <a:t>✔ Ensures </a:t>
            </a:r>
            <a:r>
              <a:rPr lang="en-IN" sz="2000" b="1" dirty="0"/>
              <a:t>traceability, consistency, and control</a:t>
            </a:r>
            <a:r>
              <a:rPr lang="en-IN" sz="2000" dirty="0"/>
              <a:t> over software changes.</a:t>
            </a:r>
            <a:br>
              <a:rPr lang="en-IN" sz="2000" dirty="0"/>
            </a:br>
            <a:r>
              <a:rPr lang="en-IN" sz="2000" dirty="0"/>
              <a:t>✔ Helps teams manage </a:t>
            </a:r>
            <a:r>
              <a:rPr lang="en-IN" sz="2000" b="1" dirty="0"/>
              <a:t>source code, documentation, builds, and releases</a:t>
            </a:r>
            <a:r>
              <a:rPr lang="en-IN" sz="2000" dirty="0"/>
              <a:t>.</a:t>
            </a:r>
          </a:p>
          <a:p>
            <a:pPr algn="l">
              <a:lnSpc>
                <a:spcPct val="200000"/>
              </a:lnSpc>
            </a:pP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FA78-9CB7-5DA0-CC75-4224A78C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26DE-2085-68FC-B923-B09B5BFB2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are Software Configuration Items (SCI)?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5999B8-7EB8-72F4-50B8-D2AF449151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3" y="795225"/>
            <a:ext cx="11152962" cy="58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Concept: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Configuration Items (SCI)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artifacts managed under SCM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(Source Code, Libraries)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(Requirements, Design, Test Plans)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Scripts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(Automation, Deployment Files)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(Manual &amp; Automated Tests)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(Settings, Properties Files)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 SCI: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React.js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Scripts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files, Docker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Systems (Git, SVN)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SCIs.</a:t>
            </a:r>
          </a:p>
        </p:txBody>
      </p:sp>
    </p:spTree>
    <p:extLst>
      <p:ext uri="{BB962C8B-B14F-4D97-AF65-F5344CB8AC3E}">
        <p14:creationId xmlns:p14="http://schemas.microsoft.com/office/powerpoint/2010/main" val="13133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1655-35EA-E36B-F082-131C88258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1377-7A06-4221-EFDC-72914488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Overview of Configuration Management Activities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ACB5C-722B-38D8-E770-F5427258EF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2828" y="1413960"/>
            <a:ext cx="11738457" cy="403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dirty="0"/>
              <a:t>📌 </a:t>
            </a:r>
            <a:r>
              <a:rPr lang="en-IN" b="1" dirty="0"/>
              <a:t>SCM involves key activities to control software artifacts efficiently.</a:t>
            </a:r>
            <a:endParaRPr lang="en-IN" dirty="0"/>
          </a:p>
          <a:p>
            <a:pPr algn="l">
              <a:lnSpc>
                <a:spcPct val="150000"/>
              </a:lnSpc>
            </a:pPr>
            <a:r>
              <a:rPr lang="en-IN" dirty="0"/>
              <a:t>✅ </a:t>
            </a:r>
            <a:r>
              <a:rPr lang="en-IN" b="1" dirty="0"/>
              <a:t>Key Activities in SCM:</a:t>
            </a:r>
            <a:br>
              <a:rPr lang="en-IN" dirty="0"/>
            </a:br>
            <a:r>
              <a:rPr lang="en-IN" dirty="0"/>
              <a:t>1️⃣ </a:t>
            </a:r>
            <a:r>
              <a:rPr lang="en-IN" b="1" dirty="0"/>
              <a:t>Change Management</a:t>
            </a:r>
            <a:r>
              <a:rPr lang="en-IN" dirty="0"/>
              <a:t> → Managing software modifications systematically.</a:t>
            </a:r>
            <a:br>
              <a:rPr lang="en-IN" dirty="0"/>
            </a:br>
            <a:r>
              <a:rPr lang="en-IN" dirty="0"/>
              <a:t>2️⃣ </a:t>
            </a:r>
            <a:r>
              <a:rPr lang="en-IN" b="1" dirty="0"/>
              <a:t>Version Management</a:t>
            </a:r>
            <a:r>
              <a:rPr lang="en-IN" dirty="0"/>
              <a:t> → Tracking different versions of software components.</a:t>
            </a:r>
            <a:br>
              <a:rPr lang="en-IN" dirty="0"/>
            </a:br>
            <a:r>
              <a:rPr lang="en-IN" dirty="0"/>
              <a:t>3️⃣ </a:t>
            </a:r>
            <a:r>
              <a:rPr lang="en-IN" b="1" dirty="0"/>
              <a:t>System Building</a:t>
            </a:r>
            <a:r>
              <a:rPr lang="en-IN" dirty="0"/>
              <a:t> → Compiling source code &amp; dependencies into executable systems.</a:t>
            </a:r>
            <a:br>
              <a:rPr lang="en-IN" dirty="0"/>
            </a:br>
            <a:r>
              <a:rPr lang="en-IN" dirty="0"/>
              <a:t>4️⃣ </a:t>
            </a:r>
            <a:r>
              <a:rPr lang="en-IN" b="1" dirty="0"/>
              <a:t>System Release</a:t>
            </a:r>
            <a:r>
              <a:rPr lang="en-IN" dirty="0"/>
              <a:t> → Packaging &amp; delivering software to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FC1B-05DC-9430-A2E1-069DC17F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63B7-6ABB-6AB1-7CCD-38920871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Change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46832-9BC5-8828-B833-500CD8C43D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6139" y="927974"/>
            <a:ext cx="11526318" cy="571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📝 Concept:</a:t>
            </a:r>
          </a:p>
          <a:p>
            <a:pPr algn="l"/>
            <a:r>
              <a:rPr lang="en-US" sz="2000" dirty="0"/>
              <a:t>✔ </a:t>
            </a:r>
            <a:r>
              <a:rPr lang="en-US" sz="2000" b="1" dirty="0"/>
              <a:t>Change Management</a:t>
            </a:r>
            <a:r>
              <a:rPr lang="en-US" sz="2000" dirty="0"/>
              <a:t> ensures that modifications to software </a:t>
            </a:r>
            <a:r>
              <a:rPr lang="en-US" sz="2000" b="1" dirty="0"/>
              <a:t>are well-documented, reviewed, and approved before implementation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Prevents unauthorized or accidental changes that could introduce defects.</a:t>
            </a:r>
          </a:p>
          <a:p>
            <a:pPr algn="l"/>
            <a:r>
              <a:rPr lang="en-US" sz="2000" dirty="0"/>
              <a:t>✅ </a:t>
            </a:r>
            <a:r>
              <a:rPr lang="en-US" sz="2000" b="1" dirty="0"/>
              <a:t>Steps in Change Management:</a:t>
            </a:r>
            <a:br>
              <a:rPr lang="en-US" sz="2000" dirty="0"/>
            </a:br>
            <a:r>
              <a:rPr lang="en-US" sz="2000" dirty="0"/>
              <a:t>1️⃣ </a:t>
            </a:r>
            <a:r>
              <a:rPr lang="en-US" sz="2000" b="1" dirty="0"/>
              <a:t>Change Request</a:t>
            </a:r>
            <a:r>
              <a:rPr lang="en-US" sz="2000" dirty="0"/>
              <a:t> → Propose the modification (Bug Fix, Feature Update).</a:t>
            </a:r>
            <a:br>
              <a:rPr lang="en-US" sz="2000" dirty="0"/>
            </a:br>
            <a:r>
              <a:rPr lang="en-US" sz="2000" dirty="0"/>
              <a:t>2️⃣ </a:t>
            </a:r>
            <a:r>
              <a:rPr lang="en-US" sz="2000" b="1" dirty="0"/>
              <a:t>Impact Analysis</a:t>
            </a:r>
            <a:r>
              <a:rPr lang="en-US" sz="2000" dirty="0"/>
              <a:t> → Evaluate how the change affects the system.</a:t>
            </a:r>
            <a:br>
              <a:rPr lang="en-US" sz="2000" dirty="0"/>
            </a:br>
            <a:r>
              <a:rPr lang="en-US" sz="2000" dirty="0"/>
              <a:t>3️⃣ </a:t>
            </a:r>
            <a:r>
              <a:rPr lang="en-US" sz="2000" b="1" dirty="0"/>
              <a:t>Approval Process</a:t>
            </a:r>
            <a:r>
              <a:rPr lang="en-US" sz="2000" dirty="0"/>
              <a:t> → Team reviews and approves/rejects the change.</a:t>
            </a:r>
            <a:br>
              <a:rPr lang="en-US" sz="2000" dirty="0"/>
            </a:br>
            <a:r>
              <a:rPr lang="en-US" sz="2000" dirty="0"/>
              <a:t>4️⃣ </a:t>
            </a:r>
            <a:r>
              <a:rPr lang="en-US" sz="2000" b="1" dirty="0"/>
              <a:t>Implementation</a:t>
            </a:r>
            <a:r>
              <a:rPr lang="en-US" sz="2000" dirty="0"/>
              <a:t> → Apply and test the change.</a:t>
            </a:r>
            <a:br>
              <a:rPr lang="en-US" sz="2000" dirty="0"/>
            </a:br>
            <a:r>
              <a:rPr lang="en-US" sz="2000" dirty="0"/>
              <a:t>5️⃣ </a:t>
            </a:r>
            <a:r>
              <a:rPr lang="en-US" sz="2000" b="1" dirty="0"/>
              <a:t>Verification</a:t>
            </a:r>
            <a:r>
              <a:rPr lang="en-US" sz="2000" dirty="0"/>
              <a:t> → Validate if the change works as expected.</a:t>
            </a:r>
          </a:p>
          <a:p>
            <a:pPr algn="l"/>
            <a:r>
              <a:rPr lang="en-US" sz="2000" dirty="0"/>
              <a:t>💡 </a:t>
            </a:r>
            <a:r>
              <a:rPr lang="en-US" sz="2000" b="1" dirty="0"/>
              <a:t>Example:</a:t>
            </a:r>
            <a:br>
              <a:rPr lang="en-US" sz="2000" dirty="0"/>
            </a:br>
            <a:r>
              <a:rPr lang="en-US" sz="2000" dirty="0"/>
              <a:t>📌 </a:t>
            </a:r>
            <a:r>
              <a:rPr lang="en-US" sz="2000" b="1" dirty="0"/>
              <a:t>Banking Application Update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Change Request:</a:t>
            </a:r>
            <a:r>
              <a:rPr lang="en-US" sz="2000" dirty="0"/>
              <a:t> Add OTP verification before processing a transaction.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Impact Analysis:</a:t>
            </a:r>
            <a:r>
              <a:rPr lang="en-US" sz="2000" dirty="0"/>
              <a:t> Security team evaluates risks &amp; performance impact.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Approval &amp; Implementation:</a:t>
            </a:r>
            <a:r>
              <a:rPr lang="en-US" sz="2000" dirty="0"/>
              <a:t> Developers code, QA tests, and deploys.</a:t>
            </a:r>
          </a:p>
          <a:p>
            <a:pPr algn="l"/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Use </a:t>
            </a:r>
            <a:r>
              <a:rPr lang="en-US" sz="2000" b="1" dirty="0"/>
              <a:t>JIRA, ServiceNow, or Change Advisory Board (CAB)</a:t>
            </a:r>
            <a:r>
              <a:rPr lang="en-US" sz="2000" dirty="0"/>
              <a:t> to track &amp; approve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6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0ACEA-2933-4BEB-33B6-A4FD498C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C312-53F1-C3D7-7B9A-50CF6488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Version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5B209A-5DD8-997F-FD96-F7C422B50F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6139" y="862657"/>
            <a:ext cx="11526318" cy="582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✔ </a:t>
            </a:r>
            <a:r>
              <a:rPr lang="en-IN" b="1" dirty="0"/>
              <a:t>Version Management (Version Control)</a:t>
            </a:r>
            <a:r>
              <a:rPr lang="en-IN" dirty="0"/>
              <a:t> tracks and manages </a:t>
            </a:r>
            <a:r>
              <a:rPr lang="en-IN" b="1" dirty="0"/>
              <a:t>multiple versions</a:t>
            </a:r>
            <a:r>
              <a:rPr lang="en-IN" dirty="0"/>
              <a:t> of software components.</a:t>
            </a:r>
            <a:br>
              <a:rPr lang="en-IN" dirty="0"/>
            </a:br>
            <a:r>
              <a:rPr lang="en-IN" dirty="0"/>
              <a:t>✔ Helps developers collaborate and maintain </a:t>
            </a:r>
            <a:r>
              <a:rPr lang="en-IN" b="1" dirty="0"/>
              <a:t>different versions of code efficiently</a:t>
            </a:r>
            <a:r>
              <a:rPr lang="en-IN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✅ </a:t>
            </a:r>
            <a:r>
              <a:rPr lang="en-IN" b="1" dirty="0"/>
              <a:t>Common Version Control Models:</a:t>
            </a:r>
            <a:br>
              <a:rPr lang="en-IN" dirty="0"/>
            </a:br>
            <a:r>
              <a:rPr lang="en-IN" dirty="0"/>
              <a:t>1️⃣ </a:t>
            </a:r>
            <a:r>
              <a:rPr lang="en-IN" b="1" dirty="0"/>
              <a:t>Centralized Version Control (CVCS)</a:t>
            </a:r>
            <a:r>
              <a:rPr lang="en-IN" dirty="0"/>
              <a:t> → Uses a </a:t>
            </a:r>
            <a:r>
              <a:rPr lang="en-IN" b="1" dirty="0"/>
              <a:t>single central repository</a:t>
            </a:r>
            <a:r>
              <a:rPr lang="en-IN" dirty="0"/>
              <a:t> (Example: SVN).</a:t>
            </a:r>
            <a:br>
              <a:rPr lang="en-IN" dirty="0"/>
            </a:br>
            <a:r>
              <a:rPr lang="en-IN" dirty="0"/>
              <a:t>2️⃣ </a:t>
            </a:r>
            <a:r>
              <a:rPr lang="en-IN" b="1" dirty="0"/>
              <a:t>Distributed Version Control (DVCS)</a:t>
            </a:r>
            <a:r>
              <a:rPr lang="en-IN" dirty="0"/>
              <a:t> → Each developer has a </a:t>
            </a:r>
            <a:r>
              <a:rPr lang="en-IN" b="1" dirty="0"/>
              <a:t>full copy of the repository</a:t>
            </a:r>
            <a:r>
              <a:rPr lang="en-IN" dirty="0"/>
              <a:t> (Example: Git).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D4B-644D-90BA-8F07-18AC3D9F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1174-B975-567E-B1D0-EA1479DA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Version Management..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59A054-E060-7C4A-369E-B88105A5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1" y="812843"/>
            <a:ext cx="11145805" cy="574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13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73E1-FBD3-312A-E14A-23B82A26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67DE-DCC3-E7C9-E6CF-A8289D39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System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2BB35-C1D1-2B0D-1985-BB39250655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2841" y="670599"/>
            <a:ext cx="11526318" cy="60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6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✔ </a:t>
            </a:r>
            <a:r>
              <a:rPr lang="en-IN" sz="1600" b="1" dirty="0"/>
              <a:t>System Building</a:t>
            </a:r>
            <a:r>
              <a:rPr lang="en-IN" sz="1600" dirty="0"/>
              <a:t> is the process of </a:t>
            </a:r>
            <a:r>
              <a:rPr lang="en-IN" sz="1600" b="1" dirty="0"/>
              <a:t>compiling source code, dependencies, and configurations into an executable system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✔ Ensures software is </a:t>
            </a:r>
            <a:r>
              <a:rPr lang="en-IN" sz="1600" b="1" dirty="0"/>
              <a:t>correctly packaged</a:t>
            </a:r>
            <a:r>
              <a:rPr lang="en-IN" sz="1600" dirty="0"/>
              <a:t> for deployment.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✅ </a:t>
            </a:r>
            <a:r>
              <a:rPr lang="en-IN" sz="1600" b="1" dirty="0"/>
              <a:t>Key Components of System Building:</a:t>
            </a:r>
            <a:br>
              <a:rPr lang="en-IN" sz="1600" dirty="0"/>
            </a:br>
            <a:r>
              <a:rPr lang="en-IN" sz="1600" dirty="0"/>
              <a:t>1️⃣ </a:t>
            </a:r>
            <a:r>
              <a:rPr lang="en-IN" sz="1600" b="1" dirty="0"/>
              <a:t>Source Code Compilation</a:t>
            </a:r>
            <a:r>
              <a:rPr lang="en-IN" sz="1600" dirty="0"/>
              <a:t> → Converting source code to machine-readable format.</a:t>
            </a:r>
            <a:br>
              <a:rPr lang="en-IN" sz="1600" dirty="0"/>
            </a:br>
            <a:r>
              <a:rPr lang="en-IN" sz="1600" dirty="0"/>
              <a:t>2️⃣ </a:t>
            </a:r>
            <a:r>
              <a:rPr lang="en-IN" sz="1600" b="1" dirty="0"/>
              <a:t>Dependency Management</a:t>
            </a:r>
            <a:r>
              <a:rPr lang="en-IN" sz="1600" dirty="0"/>
              <a:t> → Handling external libraries (e.g., </a:t>
            </a:r>
            <a:r>
              <a:rPr lang="en-IN" sz="1600" dirty="0" err="1"/>
              <a:t>npm</a:t>
            </a:r>
            <a:r>
              <a:rPr lang="en-IN" sz="1600" dirty="0"/>
              <a:t>, Maven).</a:t>
            </a:r>
            <a:br>
              <a:rPr lang="en-IN" sz="1600" dirty="0"/>
            </a:br>
            <a:r>
              <a:rPr lang="en-IN" sz="1600" dirty="0"/>
              <a:t>3️⃣ </a:t>
            </a:r>
            <a:r>
              <a:rPr lang="en-IN" sz="1600" b="1" dirty="0"/>
              <a:t>Build Automation</a:t>
            </a:r>
            <a:r>
              <a:rPr lang="en-IN" sz="1600" dirty="0"/>
              <a:t> → Automating repetitive build tasks.</a:t>
            </a:r>
            <a:br>
              <a:rPr lang="en-IN" sz="1600" dirty="0"/>
            </a:br>
            <a:r>
              <a:rPr lang="en-IN" sz="1600" dirty="0"/>
              <a:t>4️⃣ </a:t>
            </a:r>
            <a:r>
              <a:rPr lang="en-IN" sz="1600" b="1" dirty="0"/>
              <a:t>Continuous Integration (CI)</a:t>
            </a:r>
            <a:r>
              <a:rPr lang="en-IN" sz="1600" dirty="0"/>
              <a:t> → Automatically testing and building code changes.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💡 </a:t>
            </a:r>
            <a:r>
              <a:rPr lang="en-IN" sz="1600" b="1" dirty="0"/>
              <a:t>Example:</a:t>
            </a:r>
            <a:br>
              <a:rPr lang="en-IN" sz="1600" dirty="0"/>
            </a:br>
            <a:r>
              <a:rPr lang="en-IN" sz="1600" dirty="0"/>
              <a:t>📌 </a:t>
            </a:r>
            <a:r>
              <a:rPr lang="en-IN" sz="1600" b="1" dirty="0"/>
              <a:t>Mobile App Development (Android/iOS)</a:t>
            </a:r>
            <a:br>
              <a:rPr lang="en-IN" sz="1600" dirty="0"/>
            </a:br>
            <a:r>
              <a:rPr lang="en-IN" sz="1600" dirty="0"/>
              <a:t>🔹 Developers write </a:t>
            </a:r>
            <a:r>
              <a:rPr lang="en-IN" sz="1600" b="1" dirty="0"/>
              <a:t>Java/Kotlin (Android) or Swift (iOS)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🔹 Code is built using </a:t>
            </a:r>
            <a:r>
              <a:rPr lang="en-IN" sz="1600" b="1" dirty="0"/>
              <a:t>Gradle (Android) or Xcode (iOS)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🔹 Jenkins automates </a:t>
            </a:r>
            <a:r>
              <a:rPr lang="en-IN" sz="1600" b="1" dirty="0"/>
              <a:t>CI/CD</a:t>
            </a:r>
            <a:r>
              <a:rPr lang="en-IN" sz="1600" dirty="0"/>
              <a:t>, testing and deploying new builds.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✅ </a:t>
            </a:r>
            <a:r>
              <a:rPr lang="en-IN" sz="1600" b="1" dirty="0"/>
              <a:t>Best Practice:</a:t>
            </a:r>
            <a:r>
              <a:rPr lang="en-IN" sz="1600" dirty="0"/>
              <a:t> Use </a:t>
            </a:r>
            <a:r>
              <a:rPr lang="en-IN" sz="1600" b="1" dirty="0"/>
              <a:t>CI/CD Pipelines (Jenkins, GitHub Actions, CircleCI)</a:t>
            </a:r>
            <a:r>
              <a:rPr lang="en-IN" sz="1600" dirty="0"/>
              <a:t> for faster system building.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5E3DB-6CFD-EB25-CA7F-CD20997F3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098-1CEC-38FA-05A0-B1E87D04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39" y="87782"/>
            <a:ext cx="11426342" cy="56193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System Release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734A99-0C02-EDE6-7972-913E93430E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2841" y="1010148"/>
            <a:ext cx="11526318" cy="542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System Release</a:t>
            </a:r>
            <a:r>
              <a:rPr lang="en-IN" sz="1800" dirty="0"/>
              <a:t> is the process of </a:t>
            </a:r>
            <a:r>
              <a:rPr lang="en-IN" sz="1800" b="1" dirty="0"/>
              <a:t>delivering a software version to customers or production environments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Includes </a:t>
            </a:r>
            <a:r>
              <a:rPr lang="en-IN" sz="1800" b="1" dirty="0"/>
              <a:t>deployment, release notes, and rollback plans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Types of Software Releases:</a:t>
            </a:r>
            <a:br>
              <a:rPr lang="en-IN" sz="1800" dirty="0"/>
            </a:br>
            <a:r>
              <a:rPr lang="en-IN" sz="1800" dirty="0"/>
              <a:t>1️⃣ </a:t>
            </a:r>
            <a:r>
              <a:rPr lang="en-IN" sz="1800" b="1" dirty="0"/>
              <a:t>Alpha Release</a:t>
            </a:r>
            <a:r>
              <a:rPr lang="en-IN" sz="1800" dirty="0"/>
              <a:t> → Internal testing by developers.</a:t>
            </a:r>
            <a:br>
              <a:rPr lang="en-IN" sz="1800" dirty="0"/>
            </a:br>
            <a:r>
              <a:rPr lang="en-IN" sz="1800" dirty="0"/>
              <a:t>2️⃣ </a:t>
            </a:r>
            <a:r>
              <a:rPr lang="en-IN" sz="1800" b="1" dirty="0"/>
              <a:t>Beta Release</a:t>
            </a:r>
            <a:r>
              <a:rPr lang="en-IN" sz="1800" dirty="0"/>
              <a:t> → Released to limited users for feedback.</a:t>
            </a:r>
            <a:br>
              <a:rPr lang="en-IN" sz="1800" dirty="0"/>
            </a:br>
            <a:r>
              <a:rPr lang="en-IN" sz="1800" dirty="0"/>
              <a:t>3️⃣ </a:t>
            </a:r>
            <a:r>
              <a:rPr lang="en-IN" sz="1800" b="1" dirty="0"/>
              <a:t>Stable Release</a:t>
            </a:r>
            <a:r>
              <a:rPr lang="en-IN" sz="1800" dirty="0"/>
              <a:t> → Fully tested &amp; deployed to production.</a:t>
            </a:r>
            <a:br>
              <a:rPr lang="en-IN" sz="1800" dirty="0"/>
            </a:br>
            <a:r>
              <a:rPr lang="en-IN" sz="1800" dirty="0"/>
              <a:t>4️⃣ </a:t>
            </a:r>
            <a:r>
              <a:rPr lang="en-IN" sz="1800" b="1" dirty="0"/>
              <a:t>Patch Release</a:t>
            </a:r>
            <a:r>
              <a:rPr lang="en-IN" sz="1800" dirty="0"/>
              <a:t> → Bug fixes &amp; security updates.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Windows OS Updates</a:t>
            </a:r>
            <a:br>
              <a:rPr lang="en-IN" sz="1800" dirty="0"/>
            </a:br>
            <a:r>
              <a:rPr lang="en-IN" sz="1800" dirty="0"/>
              <a:t>🔹 Microsoft releases </a:t>
            </a:r>
            <a:r>
              <a:rPr lang="en-IN" sz="1800" b="1" dirty="0"/>
              <a:t>Beta versions</a:t>
            </a:r>
            <a:r>
              <a:rPr lang="en-IN" sz="1800" dirty="0"/>
              <a:t> to testers before public rollout.</a:t>
            </a:r>
            <a:br>
              <a:rPr lang="en-IN" sz="1800" dirty="0"/>
            </a:br>
            <a:r>
              <a:rPr lang="en-IN" sz="1800" dirty="0"/>
              <a:t>🔹 If issues arise, a </a:t>
            </a:r>
            <a:r>
              <a:rPr lang="en-IN" sz="1800" b="1" dirty="0"/>
              <a:t>rollback plan</a:t>
            </a:r>
            <a:r>
              <a:rPr lang="en-IN" sz="1800" dirty="0"/>
              <a:t> is activated.</a:t>
            </a:r>
          </a:p>
        </p:txBody>
      </p:sp>
    </p:spTree>
    <p:extLst>
      <p:ext uri="{BB962C8B-B14F-4D97-AF65-F5344CB8AC3E}">
        <p14:creationId xmlns:p14="http://schemas.microsoft.com/office/powerpoint/2010/main" val="374421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988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Office Theme</vt:lpstr>
      <vt:lpstr>Software Configuration Management (SCM)</vt:lpstr>
      <vt:lpstr>What is Software Configuration Management (SCM)?</vt:lpstr>
      <vt:lpstr>What are Software Configuration Items (SCI)?</vt:lpstr>
      <vt:lpstr>Overview of Configuration Management Activities</vt:lpstr>
      <vt:lpstr>Change Management</vt:lpstr>
      <vt:lpstr>Version Management</vt:lpstr>
      <vt:lpstr>Version Management..</vt:lpstr>
      <vt:lpstr>System Building</vt:lpstr>
      <vt:lpstr>System Release</vt:lpstr>
      <vt:lpstr>Summary &amp; Key Takeaways</vt:lpstr>
      <vt:lpstr>Old Questions Practice</vt:lpstr>
      <vt:lpstr>Solution:</vt:lpstr>
      <vt:lpstr>Solution..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20</cp:revision>
  <dcterms:created xsi:type="dcterms:W3CDTF">2025-01-23T14:11:53Z</dcterms:created>
  <dcterms:modified xsi:type="dcterms:W3CDTF">2025-01-24T00:34:48Z</dcterms:modified>
</cp:coreProperties>
</file>