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26"/>
  </p:normalViewPr>
  <p:slideViewPr>
    <p:cSldViewPr snapToGrid="0">
      <p:cViewPr varScale="1">
        <p:scale>
          <a:sx n="133" d="100"/>
          <a:sy n="133" d="100"/>
        </p:scale>
        <p:origin x="1600"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87F167-3F78-4199-828F-E167E2ECA2E4}"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3956939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7F167-3F78-4199-828F-E167E2ECA2E4}"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82303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7F167-3F78-4199-828F-E167E2ECA2E4}"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78770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7F167-3F78-4199-828F-E167E2ECA2E4}"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1026842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7F167-3F78-4199-828F-E167E2ECA2E4}" type="datetimeFigureOut">
              <a:rPr lang="en-IN" smtClean="0"/>
              <a:t>28/12/24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398731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87F167-3F78-4199-828F-E167E2ECA2E4}" type="datetimeFigureOut">
              <a:rPr lang="en-IN" smtClean="0"/>
              <a:t>28/12/24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3669269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87F167-3F78-4199-828F-E167E2ECA2E4}" type="datetimeFigureOut">
              <a:rPr lang="en-IN" smtClean="0"/>
              <a:t>28/12/24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89933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87F167-3F78-4199-828F-E167E2ECA2E4}" type="datetimeFigureOut">
              <a:rPr lang="en-IN" smtClean="0"/>
              <a:t>28/12/24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70254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7F167-3F78-4199-828F-E167E2ECA2E4}" type="datetimeFigureOut">
              <a:rPr lang="en-IN" smtClean="0"/>
              <a:t>28/12/24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335390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7F167-3F78-4199-828F-E167E2ECA2E4}" type="datetimeFigureOut">
              <a:rPr lang="en-IN" smtClean="0"/>
              <a:t>28/12/24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347321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87F167-3F78-4199-828F-E167E2ECA2E4}" type="datetimeFigureOut">
              <a:rPr lang="en-IN" smtClean="0"/>
              <a:t>28/12/24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58B6C3-E895-4AA3-AA9A-BC54F32E4637}" type="slidenum">
              <a:rPr lang="en-IN" smtClean="0"/>
              <a:t>‹#›</a:t>
            </a:fld>
            <a:endParaRPr lang="en-IN"/>
          </a:p>
        </p:txBody>
      </p:sp>
    </p:spTree>
    <p:extLst>
      <p:ext uri="{BB962C8B-B14F-4D97-AF65-F5344CB8AC3E}">
        <p14:creationId xmlns:p14="http://schemas.microsoft.com/office/powerpoint/2010/main" val="27513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4A87F167-3F78-4199-828F-E167E2ECA2E4}" type="datetimeFigureOut">
              <a:rPr lang="en-IN" smtClean="0"/>
              <a:t>28/12/24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1E58B6C3-E895-4AA3-AA9A-BC54F32E4637}" type="slidenum">
              <a:rPr lang="en-IN" smtClean="0"/>
              <a:t>‹#›</a:t>
            </a:fld>
            <a:endParaRPr lang="en-IN"/>
          </a:p>
        </p:txBody>
      </p:sp>
    </p:spTree>
    <p:extLst>
      <p:ext uri="{BB962C8B-B14F-4D97-AF65-F5344CB8AC3E}">
        <p14:creationId xmlns:p14="http://schemas.microsoft.com/office/powerpoint/2010/main" val="2196970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scaler.com/blog/system-engineer-ro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aler.com/blog/software-engine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165A-B91A-F02A-3057-FAAF6DD9A87F}"/>
              </a:ext>
            </a:extLst>
          </p:cNvPr>
          <p:cNvSpPr>
            <a:spLocks noGrp="1"/>
          </p:cNvSpPr>
          <p:nvPr>
            <p:ph type="ctrTitle"/>
          </p:nvPr>
        </p:nvSpPr>
        <p:spPr>
          <a:xfrm>
            <a:off x="1428903" y="155369"/>
            <a:ext cx="9144000" cy="1029693"/>
          </a:xfrm>
        </p:spPr>
        <p:txBody>
          <a:bodyPr>
            <a:normAutofit/>
          </a:bodyPr>
          <a:lstStyle/>
          <a:p>
            <a:r>
              <a:rPr lang="en-IN" sz="3600" dirty="0">
                <a:solidFill>
                  <a:srgbClr val="FFFF00"/>
                </a:solidFill>
              </a:rPr>
              <a:t>Characteristics of Software</a:t>
            </a:r>
            <a:br>
              <a:rPr lang="en-IN" sz="3600" dirty="0">
                <a:solidFill>
                  <a:srgbClr val="FFFF00"/>
                </a:solidFill>
              </a:rPr>
            </a:br>
            <a:r>
              <a:rPr lang="en-IN" sz="2000" dirty="0">
                <a:solidFill>
                  <a:srgbClr val="00B050"/>
                </a:solidFill>
              </a:rPr>
              <a:t>Mnemonic: CURE MR PM’S ST</a:t>
            </a:r>
          </a:p>
        </p:txBody>
      </p:sp>
      <p:sp>
        <p:nvSpPr>
          <p:cNvPr id="4" name="Rectangle 1">
            <a:extLst>
              <a:ext uri="{FF2B5EF4-FFF2-40B4-BE49-F238E27FC236}">
                <a16:creationId xmlns:a16="http://schemas.microsoft.com/office/drawing/2014/main" id="{A346CB97-8A35-9B0A-8967-027FB49B70DF}"/>
              </a:ext>
            </a:extLst>
          </p:cNvPr>
          <p:cNvSpPr>
            <a:spLocks noGrp="1" noChangeArrowheads="1"/>
          </p:cNvSpPr>
          <p:nvPr>
            <p:ph type="subTitle" idx="1"/>
          </p:nvPr>
        </p:nvSpPr>
        <p:spPr bwMode="auto">
          <a:xfrm>
            <a:off x="437547" y="1072948"/>
            <a:ext cx="11413077" cy="562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accent2"/>
                </a:solidFill>
                <a:effectLst/>
                <a:latin typeface="Aptos" panose="020B0004020202020204" pitchFamily="34" charset="0"/>
              </a:rPr>
              <a:t>1. Correctness:</a:t>
            </a:r>
            <a:br>
              <a:rPr kumimoji="0" lang="en-US" altLang="en-US" sz="2200" b="0" i="0" u="none" strike="noStrike" cap="none" normalizeH="0" baseline="0" dirty="0">
                <a:ln>
                  <a:noFill/>
                </a:ln>
                <a:solidFill>
                  <a:schemeClr val="accent2"/>
                </a:solidFill>
                <a:effectLst/>
                <a:latin typeface="Aptos" panose="020B0004020202020204" pitchFamily="34" charset="0"/>
              </a:rPr>
            </a:br>
            <a:r>
              <a:rPr kumimoji="0" lang="en-US" altLang="en-US" sz="2200" b="0" i="0" u="none" strike="noStrike" cap="none" normalizeH="0" baseline="0" dirty="0">
                <a:ln>
                  <a:noFill/>
                </a:ln>
                <a:solidFill>
                  <a:schemeClr val="tx1"/>
                </a:solidFill>
                <a:effectLst/>
                <a:latin typeface="Aptos" panose="020B0004020202020204" pitchFamily="34" charset="0"/>
              </a:rPr>
              <a:t>The ability of the software to perform its intended tasks effectively and meet user requirements.</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accent2"/>
                </a:solidFill>
                <a:effectLst/>
                <a:latin typeface="Aptos" panose="020B0004020202020204" pitchFamily="34" charset="0"/>
              </a:rPr>
              <a:t>2. Usability</a:t>
            </a:r>
            <a:r>
              <a:rPr kumimoji="0" lang="en-US" altLang="en-US" sz="2200" b="0" i="0" u="none" strike="noStrike" cap="none" normalizeH="0" baseline="0" dirty="0">
                <a:ln>
                  <a:noFill/>
                </a:ln>
                <a:solidFill>
                  <a:schemeClr val="accent2"/>
                </a:solidFill>
                <a:effectLst/>
                <a:latin typeface="Aptos" panose="020B0004020202020204" pitchFamily="34" charset="0"/>
              </a:rPr>
              <a:t>:</a:t>
            </a:r>
            <a:br>
              <a:rPr kumimoji="0" lang="en-US" altLang="en-US" sz="2200" b="0" i="0" u="none" strike="noStrike" cap="none" normalizeH="0" baseline="0" dirty="0">
                <a:ln>
                  <a:noFill/>
                </a:ln>
                <a:solidFill>
                  <a:schemeClr val="accent2"/>
                </a:solidFill>
                <a:effectLst/>
                <a:latin typeface="Aptos" panose="020B0004020202020204" pitchFamily="34" charset="0"/>
              </a:rPr>
            </a:br>
            <a:r>
              <a:rPr kumimoji="0" lang="en-US" altLang="en-US" sz="2200" b="0" i="0" u="none" strike="noStrike" cap="none" normalizeH="0" baseline="0" dirty="0">
                <a:ln>
                  <a:noFill/>
                </a:ln>
                <a:solidFill>
                  <a:schemeClr val="tx1"/>
                </a:solidFill>
                <a:effectLst/>
                <a:latin typeface="Aptos" panose="020B0004020202020204" pitchFamily="34" charset="0"/>
              </a:rPr>
              <a:t>The ease with which users can learn, operate, and navigate the software.</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accent2"/>
                </a:solidFill>
                <a:effectLst/>
                <a:latin typeface="Aptos" panose="020B0004020202020204" pitchFamily="34" charset="0"/>
              </a:rPr>
              <a:t>3. Reliability</a:t>
            </a:r>
            <a:r>
              <a:rPr kumimoji="0" lang="en-US" altLang="en-US" sz="2200" b="0" i="0" u="none" strike="noStrike" cap="none" normalizeH="0" baseline="0" dirty="0">
                <a:ln>
                  <a:noFill/>
                </a:ln>
                <a:solidFill>
                  <a:schemeClr val="accent2"/>
                </a:solidFill>
                <a:effectLst/>
                <a:latin typeface="Aptos" panose="020B0004020202020204" pitchFamily="34" charset="0"/>
              </a:rPr>
              <a:t>:</a:t>
            </a:r>
            <a:br>
              <a:rPr kumimoji="0" lang="en-US" altLang="en-US" sz="2200" b="0" i="0" u="none" strike="noStrike" cap="none" normalizeH="0" baseline="0" dirty="0">
                <a:ln>
                  <a:noFill/>
                </a:ln>
                <a:solidFill>
                  <a:schemeClr val="accent2"/>
                </a:solidFill>
                <a:effectLst/>
                <a:latin typeface="Aptos" panose="020B0004020202020204" pitchFamily="34" charset="0"/>
              </a:rPr>
            </a:br>
            <a:r>
              <a:rPr kumimoji="0" lang="en-US" altLang="en-US" sz="2200" b="0" i="0" u="none" strike="noStrike" cap="none" normalizeH="0" baseline="0" dirty="0">
                <a:ln>
                  <a:noFill/>
                </a:ln>
                <a:solidFill>
                  <a:schemeClr val="tx1"/>
                </a:solidFill>
                <a:effectLst/>
                <a:latin typeface="Aptos" panose="020B0004020202020204" pitchFamily="34" charset="0"/>
              </a:rPr>
              <a:t>The software's consistency in producing accurate results and maintaining performance over time.</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accent2"/>
                </a:solidFill>
                <a:effectLst/>
                <a:latin typeface="Aptos" panose="020B0004020202020204" pitchFamily="34" charset="0"/>
              </a:rPr>
              <a:t>4. Efficiency</a:t>
            </a:r>
            <a:r>
              <a:rPr kumimoji="0" lang="en-US" altLang="en-US" sz="2200" b="0" i="0" u="none" strike="noStrike" cap="none" normalizeH="0" baseline="0" dirty="0">
                <a:ln>
                  <a:noFill/>
                </a:ln>
                <a:solidFill>
                  <a:schemeClr val="accent2"/>
                </a:solidFill>
                <a:effectLst/>
                <a:latin typeface="Aptos" panose="020B0004020202020204" pitchFamily="34" charset="0"/>
              </a:rPr>
              <a:t>:</a:t>
            </a:r>
            <a:br>
              <a:rPr kumimoji="0" lang="en-US" altLang="en-US" sz="2200" b="0" i="0" u="none" strike="noStrike" cap="none" normalizeH="0" baseline="0" dirty="0">
                <a:ln>
                  <a:noFill/>
                </a:ln>
                <a:solidFill>
                  <a:schemeClr val="accent2"/>
                </a:solidFill>
                <a:effectLst/>
                <a:latin typeface="Aptos" panose="020B0004020202020204" pitchFamily="34" charset="0"/>
              </a:rPr>
            </a:br>
            <a:r>
              <a:rPr kumimoji="0" lang="en-US" altLang="en-US" sz="2200" b="0" i="0" u="none" strike="noStrike" cap="none" normalizeH="0" baseline="0" dirty="0">
                <a:ln>
                  <a:noFill/>
                </a:ln>
                <a:solidFill>
                  <a:schemeClr val="tx1"/>
                </a:solidFill>
                <a:effectLst/>
                <a:latin typeface="Aptos" panose="020B0004020202020204" pitchFamily="34" charset="0"/>
              </a:rPr>
              <a:t>The optimal use of system resources, such as memory and processing power, to achieve desired outcomes.</a:t>
            </a:r>
          </a:p>
        </p:txBody>
      </p:sp>
    </p:spTree>
    <p:extLst>
      <p:ext uri="{BB962C8B-B14F-4D97-AF65-F5344CB8AC3E}">
        <p14:creationId xmlns:p14="http://schemas.microsoft.com/office/powerpoint/2010/main" val="844193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8C74A2-B825-033F-2B2A-DF11767CBFB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B527C2-708F-FE09-AC68-576D46A6DDDA}"/>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System vs Software Engineering..</a:t>
            </a:r>
          </a:p>
        </p:txBody>
      </p:sp>
      <p:pic>
        <p:nvPicPr>
          <p:cNvPr id="4" name="Picture 3" descr="A diagram of software systems engineering&#10;&#10;Description automatically generated">
            <a:extLst>
              <a:ext uri="{FF2B5EF4-FFF2-40B4-BE49-F238E27FC236}">
                <a16:creationId xmlns:a16="http://schemas.microsoft.com/office/drawing/2014/main" id="{1C377FA7-E260-F440-E37F-B27F31BAF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792" y="1556883"/>
            <a:ext cx="8649727" cy="4389737"/>
          </a:xfrm>
          <a:prstGeom prst="rect">
            <a:avLst/>
          </a:prstGeom>
          <a:ln>
            <a:noFill/>
          </a:ln>
          <a:effectLst>
            <a:softEdge rad="112500"/>
          </a:effectLst>
        </p:spPr>
      </p:pic>
    </p:spTree>
    <p:extLst>
      <p:ext uri="{BB962C8B-B14F-4D97-AF65-F5344CB8AC3E}">
        <p14:creationId xmlns:p14="http://schemas.microsoft.com/office/powerpoint/2010/main" val="4293048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61AAC-6B12-19CD-77C2-AAF56BFF9280}"/>
              </a:ext>
            </a:extLst>
          </p:cNvPr>
          <p:cNvSpPr>
            <a:spLocks noGrp="1"/>
          </p:cNvSpPr>
          <p:nvPr>
            <p:ph type="title"/>
          </p:nvPr>
        </p:nvSpPr>
        <p:spPr>
          <a:xfrm>
            <a:off x="838200" y="123724"/>
            <a:ext cx="10515600" cy="834568"/>
          </a:xfrm>
        </p:spPr>
        <p:txBody>
          <a:bodyPr>
            <a:normAutofit/>
          </a:bodyPr>
          <a:lstStyle/>
          <a:p>
            <a:pPr>
              <a:lnSpc>
                <a:spcPct val="115000"/>
              </a:lnSpc>
              <a:spcBef>
                <a:spcPts val="1200"/>
              </a:spcBef>
              <a:spcAft>
                <a:spcPts val="1200"/>
              </a:spcAft>
            </a:pPr>
            <a:r>
              <a:rPr lang="en-IN" sz="4000" dirty="0">
                <a:solidFill>
                  <a:srgbClr val="FFFF00"/>
                </a:solidFill>
                <a:effectLst/>
                <a:latin typeface="Times New Roman" panose="02020603050405020304" pitchFamily="18" charset="0"/>
                <a:ea typeface="Times New Roman" panose="02020603050405020304" pitchFamily="18" charset="0"/>
              </a:rPr>
              <a:t>Four Ps of Software Project Management</a:t>
            </a:r>
            <a:endParaRPr lang="en-IN" sz="4000" dirty="0">
              <a:solidFill>
                <a:srgbClr val="FFFF00"/>
              </a:solidFill>
            </a:endParaRPr>
          </a:p>
        </p:txBody>
      </p:sp>
      <p:sp>
        <p:nvSpPr>
          <p:cNvPr id="3" name="Content Placeholder 2">
            <a:extLst>
              <a:ext uri="{FF2B5EF4-FFF2-40B4-BE49-F238E27FC236}">
                <a16:creationId xmlns:a16="http://schemas.microsoft.com/office/drawing/2014/main" id="{52A22AB0-5B73-2406-055B-ED8A59ACA7EE}"/>
              </a:ext>
            </a:extLst>
          </p:cNvPr>
          <p:cNvSpPr>
            <a:spLocks noGrp="1"/>
          </p:cNvSpPr>
          <p:nvPr>
            <p:ph idx="1"/>
          </p:nvPr>
        </p:nvSpPr>
        <p:spPr>
          <a:xfrm>
            <a:off x="838200" y="958292"/>
            <a:ext cx="7054901" cy="5705855"/>
          </a:xfrm>
        </p:spPr>
        <p:txBody>
          <a:bodyPr>
            <a:normAutofit/>
          </a:bodyPr>
          <a:lstStyle/>
          <a:p>
            <a:pPr marL="0" indent="0" algn="just">
              <a:lnSpc>
                <a:spcPct val="150000"/>
              </a:lnSpc>
              <a:buNone/>
            </a:pPr>
            <a:r>
              <a:rPr lang="en-US" sz="2000" b="1" i="0" dirty="0">
                <a:solidFill>
                  <a:srgbClr val="00B050"/>
                </a:solidFill>
                <a:effectLst/>
              </a:rPr>
              <a:t>1. People:</a:t>
            </a:r>
            <a:endParaRPr lang="en-US" sz="2000" b="0" i="0" dirty="0">
              <a:solidFill>
                <a:srgbClr val="FFFFFF"/>
              </a:solidFill>
              <a:effectLst/>
            </a:endParaRPr>
          </a:p>
          <a:p>
            <a:pPr marL="0" indent="0" algn="just">
              <a:lnSpc>
                <a:spcPct val="100000"/>
              </a:lnSpc>
              <a:buNone/>
            </a:pPr>
            <a:r>
              <a:rPr lang="en-US" sz="2000" b="0" i="0" dirty="0">
                <a:solidFill>
                  <a:srgbClr val="FFFFFF"/>
                </a:solidFill>
                <a:effectLst/>
              </a:rPr>
              <a:t>The most important component of a product and its successful implementation is human resources. In building a proper product, a well-managed team with clear-cut roles defined for </a:t>
            </a:r>
            <a:r>
              <a:rPr lang="en-US" sz="2000" b="0" i="0" dirty="0">
                <a:solidFill>
                  <a:srgbClr val="FFFFFF"/>
                </a:solidFill>
                <a:effectLst/>
                <a:latin typeface="Nunito" pitchFamily="2" charset="0"/>
              </a:rPr>
              <a:t>each person/team will lead to the success of the product.</a:t>
            </a:r>
            <a:r>
              <a:rPr lang="en-US" sz="2000" b="0" i="0" dirty="0">
                <a:solidFill>
                  <a:srgbClr val="FFFFFF"/>
                </a:solidFill>
                <a:effectLst/>
              </a:rPr>
              <a:t> Some assigned roles in software project planning are </a:t>
            </a:r>
            <a:r>
              <a:rPr lang="en-US" sz="2000" b="1" i="0" dirty="0">
                <a:solidFill>
                  <a:srgbClr val="FFFFFF"/>
                </a:solidFill>
                <a:effectLst/>
              </a:rPr>
              <a:t>project manager, team leaders, stakeholders, analysts, </a:t>
            </a:r>
            <a:r>
              <a:rPr lang="en-US" sz="2000" b="0" i="0" dirty="0">
                <a:solidFill>
                  <a:srgbClr val="FFFFFF"/>
                </a:solidFill>
                <a:effectLst/>
              </a:rPr>
              <a:t>and other </a:t>
            </a:r>
            <a:r>
              <a:rPr lang="en-US" sz="2000" b="1" i="0" dirty="0">
                <a:solidFill>
                  <a:srgbClr val="FFFFFF"/>
                </a:solidFill>
                <a:effectLst/>
              </a:rPr>
              <a:t>IT professionals</a:t>
            </a:r>
            <a:r>
              <a:rPr lang="en-US" sz="2000" b="0" i="0" dirty="0">
                <a:solidFill>
                  <a:srgbClr val="FFFFFF"/>
                </a:solidFill>
                <a:effectLst/>
              </a:rPr>
              <a:t>. Managing people successfully is a tricky process which a good project manager can do.</a:t>
            </a:r>
          </a:p>
          <a:p>
            <a:pPr marL="0" indent="0" algn="just">
              <a:lnSpc>
                <a:spcPct val="100000"/>
              </a:lnSpc>
              <a:buNone/>
            </a:pPr>
            <a:r>
              <a:rPr lang="en-US" sz="2000" b="1" dirty="0">
                <a:solidFill>
                  <a:srgbClr val="00B050"/>
                </a:solidFill>
              </a:rPr>
              <a:t>2. Product: </a:t>
            </a:r>
          </a:p>
          <a:p>
            <a:pPr marL="0" indent="0" algn="just">
              <a:lnSpc>
                <a:spcPct val="100000"/>
              </a:lnSpc>
              <a:buNone/>
            </a:pPr>
            <a:r>
              <a:rPr lang="en-US" sz="2000" dirty="0">
                <a:solidFill>
                  <a:srgbClr val="FFFFFF"/>
                </a:solidFill>
              </a:rPr>
              <a:t>T</a:t>
            </a:r>
            <a:r>
              <a:rPr lang="en-US" sz="2000" b="0" i="0" dirty="0">
                <a:solidFill>
                  <a:srgbClr val="FFFFFF"/>
                </a:solidFill>
                <a:effectLst/>
              </a:rPr>
              <a:t>his is the deliverable or the result of the project. The project manager should clearly define the product scope to ensure a successful result, control the team members.</a:t>
            </a:r>
            <a:endParaRPr lang="en-US" sz="2000" b="1" dirty="0">
              <a:solidFill>
                <a:srgbClr val="00B050"/>
              </a:solidFill>
            </a:endParaRPr>
          </a:p>
          <a:p>
            <a:pPr marL="0" indent="0" algn="just">
              <a:lnSpc>
                <a:spcPct val="100000"/>
              </a:lnSpc>
              <a:buNone/>
            </a:pPr>
            <a:endParaRPr lang="en-IN" sz="2000" b="1" dirty="0">
              <a:solidFill>
                <a:srgbClr val="00B050"/>
              </a:solidFill>
            </a:endParaRPr>
          </a:p>
        </p:txBody>
      </p:sp>
      <p:pic>
        <p:nvPicPr>
          <p:cNvPr id="4098" name="Picture 2" descr="Lightbox">
            <a:extLst>
              <a:ext uri="{FF2B5EF4-FFF2-40B4-BE49-F238E27FC236}">
                <a16:creationId xmlns:a16="http://schemas.microsoft.com/office/drawing/2014/main" id="{9CA5A2D0-411A-B47D-A4FA-4CDBABB8AF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350" y="1543508"/>
            <a:ext cx="3893133" cy="43159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31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0E3BD-3180-8C4F-D1F9-8C3FEC45E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10584-7B50-C328-2D88-4E26AC803087}"/>
              </a:ext>
            </a:extLst>
          </p:cNvPr>
          <p:cNvSpPr>
            <a:spLocks noGrp="1"/>
          </p:cNvSpPr>
          <p:nvPr>
            <p:ph type="title"/>
          </p:nvPr>
        </p:nvSpPr>
        <p:spPr>
          <a:xfrm>
            <a:off x="838200" y="123724"/>
            <a:ext cx="10515600" cy="834568"/>
          </a:xfrm>
        </p:spPr>
        <p:txBody>
          <a:bodyPr>
            <a:normAutofit/>
          </a:bodyPr>
          <a:lstStyle/>
          <a:p>
            <a:pPr>
              <a:lnSpc>
                <a:spcPct val="115000"/>
              </a:lnSpc>
              <a:spcBef>
                <a:spcPts val="1200"/>
              </a:spcBef>
              <a:spcAft>
                <a:spcPts val="1200"/>
              </a:spcAft>
            </a:pPr>
            <a:r>
              <a:rPr lang="en-IN" sz="4000" dirty="0">
                <a:solidFill>
                  <a:srgbClr val="FFFF00"/>
                </a:solidFill>
                <a:effectLst/>
                <a:latin typeface="Times New Roman" panose="02020603050405020304" pitchFamily="18" charset="0"/>
                <a:ea typeface="Times New Roman" panose="02020603050405020304" pitchFamily="18" charset="0"/>
              </a:rPr>
              <a:t>Four Ps of Software Project Management..</a:t>
            </a:r>
            <a:endParaRPr lang="en-IN" sz="4000" dirty="0">
              <a:solidFill>
                <a:srgbClr val="FFFF00"/>
              </a:solidFill>
            </a:endParaRPr>
          </a:p>
        </p:txBody>
      </p:sp>
      <p:sp>
        <p:nvSpPr>
          <p:cNvPr id="3" name="Content Placeholder 2">
            <a:extLst>
              <a:ext uri="{FF2B5EF4-FFF2-40B4-BE49-F238E27FC236}">
                <a16:creationId xmlns:a16="http://schemas.microsoft.com/office/drawing/2014/main" id="{73B836D8-E5A2-1BA1-10DB-E0EAAA547FC7}"/>
              </a:ext>
            </a:extLst>
          </p:cNvPr>
          <p:cNvSpPr>
            <a:spLocks noGrp="1"/>
          </p:cNvSpPr>
          <p:nvPr>
            <p:ph idx="1"/>
          </p:nvPr>
        </p:nvSpPr>
        <p:spPr>
          <a:xfrm>
            <a:off x="838200" y="958292"/>
            <a:ext cx="7054901" cy="5705855"/>
          </a:xfrm>
        </p:spPr>
        <p:txBody>
          <a:bodyPr>
            <a:normAutofit/>
          </a:bodyPr>
          <a:lstStyle/>
          <a:p>
            <a:pPr marL="0" indent="0" algn="just">
              <a:lnSpc>
                <a:spcPct val="150000"/>
              </a:lnSpc>
              <a:buNone/>
            </a:pPr>
            <a:r>
              <a:rPr lang="en-US" sz="2000" b="1" dirty="0">
                <a:solidFill>
                  <a:srgbClr val="00B050"/>
                </a:solidFill>
              </a:rPr>
              <a:t>3</a:t>
            </a:r>
            <a:r>
              <a:rPr lang="en-US" sz="2000" b="1" i="0" dirty="0">
                <a:solidFill>
                  <a:srgbClr val="00B050"/>
                </a:solidFill>
                <a:effectLst/>
              </a:rPr>
              <a:t>. Process:</a:t>
            </a:r>
            <a:endParaRPr lang="en-US" sz="2000" b="0" i="0" dirty="0">
              <a:solidFill>
                <a:srgbClr val="FFFFFF"/>
              </a:solidFill>
              <a:effectLst/>
            </a:endParaRPr>
          </a:p>
          <a:p>
            <a:pPr marL="0" indent="0" algn="just">
              <a:lnSpc>
                <a:spcPct val="100000"/>
              </a:lnSpc>
              <a:buNone/>
            </a:pPr>
            <a:r>
              <a:rPr lang="en-US" sz="2000" b="0" i="0" dirty="0">
                <a:solidFill>
                  <a:srgbClr val="FFFFFF"/>
                </a:solidFill>
                <a:effectLst/>
                <a:latin typeface="Aptos" panose="020B0004020202020204" pitchFamily="34" charset="0"/>
              </a:rPr>
              <a:t>In every planning,</a:t>
            </a:r>
            <a:r>
              <a:rPr lang="en-US" sz="2000" b="1" i="0" dirty="0">
                <a:solidFill>
                  <a:srgbClr val="FFFFFF"/>
                </a:solidFill>
                <a:effectLst/>
                <a:latin typeface="Aptos" panose="020B0004020202020204" pitchFamily="34" charset="0"/>
              </a:rPr>
              <a:t> </a:t>
            </a:r>
            <a:r>
              <a:rPr lang="en-US" sz="2000" b="0" i="0" dirty="0">
                <a:solidFill>
                  <a:srgbClr val="FFFFFF"/>
                </a:solidFill>
                <a:effectLst/>
                <a:latin typeface="Aptos" panose="020B0004020202020204" pitchFamily="34" charset="0"/>
              </a:rPr>
              <a:t>a clearly defined process is the key to the success of any product. It regulates how the team will go about its development in the respective time period. The Process has several steps involved like, documentation phase, implementation phase, deployment phase, and interaction phase.</a:t>
            </a:r>
          </a:p>
          <a:p>
            <a:pPr marL="0" indent="0" algn="just">
              <a:lnSpc>
                <a:spcPct val="100000"/>
              </a:lnSpc>
              <a:buNone/>
            </a:pPr>
            <a:r>
              <a:rPr lang="en-US" sz="2000" b="1" dirty="0">
                <a:solidFill>
                  <a:srgbClr val="00B050"/>
                </a:solidFill>
              </a:rPr>
              <a:t>4. Project: </a:t>
            </a:r>
          </a:p>
          <a:p>
            <a:pPr marL="0" indent="0" algn="just">
              <a:lnSpc>
                <a:spcPct val="100000"/>
              </a:lnSpc>
              <a:buNone/>
            </a:pPr>
            <a:r>
              <a:rPr lang="en-US" sz="2000" b="0" i="0" dirty="0">
                <a:solidFill>
                  <a:srgbClr val="FFFFFF"/>
                </a:solidFill>
                <a:effectLst/>
              </a:rPr>
              <a:t>The last and final P in software project planning is Project. It can also be considered as a blueprint of process. In this phase, the project manager plays a critical role. They are responsible to guide the team members to achieve the project’s target and objectives, helping &amp; assisting them with issues, and making sure that the project stays on track with the given deadlines.</a:t>
            </a:r>
            <a:endParaRPr lang="en-IN" sz="2000" b="1" dirty="0">
              <a:solidFill>
                <a:srgbClr val="00B050"/>
              </a:solidFill>
            </a:endParaRPr>
          </a:p>
        </p:txBody>
      </p:sp>
      <p:pic>
        <p:nvPicPr>
          <p:cNvPr id="4098" name="Picture 2" descr="Lightbox">
            <a:extLst>
              <a:ext uri="{FF2B5EF4-FFF2-40B4-BE49-F238E27FC236}">
                <a16:creationId xmlns:a16="http://schemas.microsoft.com/office/drawing/2014/main" id="{01D6B759-AE93-B533-CA4D-BDF071C24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350" y="1543508"/>
            <a:ext cx="3893133" cy="43159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77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E0EEE-4DB0-DF8B-BA35-44DE879B46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75C4B-2C7C-4ACC-23A8-1C57335B405E}"/>
              </a:ext>
            </a:extLst>
          </p:cNvPr>
          <p:cNvSpPr>
            <a:spLocks noGrp="1"/>
          </p:cNvSpPr>
          <p:nvPr>
            <p:ph type="ctrTitle"/>
          </p:nvPr>
        </p:nvSpPr>
        <p:spPr>
          <a:xfrm>
            <a:off x="1428903" y="182881"/>
            <a:ext cx="9144000" cy="841248"/>
          </a:xfrm>
        </p:spPr>
        <p:txBody>
          <a:bodyPr>
            <a:normAutofit/>
          </a:bodyPr>
          <a:lstStyle/>
          <a:p>
            <a:r>
              <a:rPr lang="en-IN" sz="3600" dirty="0">
                <a:solidFill>
                  <a:srgbClr val="FFFF00"/>
                </a:solidFill>
              </a:rPr>
              <a:t>Characteristics of Software..</a:t>
            </a:r>
          </a:p>
        </p:txBody>
      </p:sp>
      <p:sp>
        <p:nvSpPr>
          <p:cNvPr id="3" name="Rectangle 1">
            <a:extLst>
              <a:ext uri="{FF2B5EF4-FFF2-40B4-BE49-F238E27FC236}">
                <a16:creationId xmlns:a16="http://schemas.microsoft.com/office/drawing/2014/main" id="{E694CD08-AC66-F807-7C38-D88C4500DC07}"/>
              </a:ext>
            </a:extLst>
          </p:cNvPr>
          <p:cNvSpPr>
            <a:spLocks noGrp="1" noChangeArrowheads="1"/>
          </p:cNvSpPr>
          <p:nvPr>
            <p:ph type="subTitle" idx="1"/>
          </p:nvPr>
        </p:nvSpPr>
        <p:spPr bwMode="auto">
          <a:xfrm>
            <a:off x="386455" y="1024129"/>
            <a:ext cx="11521504"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accent2"/>
                </a:solidFill>
                <a:effectLst/>
                <a:latin typeface="Arial" panose="020B0604020202020204" pitchFamily="34" charset="0"/>
              </a:rPr>
              <a:t>5. Maintainability</a:t>
            </a:r>
            <a:r>
              <a:rPr kumimoji="0" lang="en-US" altLang="en-US" sz="2000" b="0" i="0" u="none" strike="noStrike" cap="none" normalizeH="0" baseline="0" dirty="0">
                <a:ln>
                  <a:noFill/>
                </a:ln>
                <a:solidFill>
                  <a:schemeClr val="accent2"/>
                </a:solidFill>
                <a:effectLst/>
                <a:latin typeface="Arial" panose="020B0604020202020204" pitchFamily="34" charset="0"/>
              </a:rPr>
              <a: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ease of updating, modifying, and fixing the software to accommodate changing requirements or fix issues.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accent2"/>
                </a:solidFill>
                <a:effectLst/>
                <a:latin typeface="Arial" panose="020B0604020202020204" pitchFamily="34" charset="0"/>
              </a:rPr>
              <a:t>6. Portability</a:t>
            </a:r>
            <a:r>
              <a:rPr kumimoji="0" lang="en-US" altLang="en-US" sz="2000" b="0" i="0" u="none" strike="noStrike" cap="none" normalizeH="0" baseline="0" dirty="0">
                <a:ln>
                  <a:noFill/>
                </a:ln>
                <a:solidFill>
                  <a:schemeClr val="accent2"/>
                </a:solidFill>
                <a:effectLst/>
                <a:latin typeface="Arial" panose="020B0604020202020204" pitchFamily="34" charset="0"/>
              </a:rPr>
              <a:t>:</a:t>
            </a:r>
            <a:br>
              <a:rPr kumimoji="0" lang="en-US" altLang="en-US" sz="2000" b="0" i="0" u="none" strike="noStrike" cap="none" normalizeH="0" baseline="0" dirty="0">
                <a:ln>
                  <a:noFill/>
                </a:ln>
                <a:solidFill>
                  <a:schemeClr val="accent2"/>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ability of the software to operate on different platforms or environments without significant modifications.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accent2"/>
                </a:solidFill>
                <a:effectLst/>
                <a:latin typeface="Arial" panose="020B0604020202020204" pitchFamily="34" charset="0"/>
              </a:rPr>
              <a:t>7. Scalability</a:t>
            </a:r>
            <a:r>
              <a:rPr kumimoji="0" lang="en-US" altLang="en-US" sz="2000" b="0" i="0" u="none" strike="noStrike" cap="none" normalizeH="0" baseline="0" dirty="0">
                <a:ln>
                  <a:noFill/>
                </a:ln>
                <a:solidFill>
                  <a:schemeClr val="accent2"/>
                </a:solidFill>
                <a:effectLst/>
                <a:latin typeface="Arial" panose="020B0604020202020204" pitchFamily="34" charset="0"/>
              </a:rPr>
              <a:t>:</a:t>
            </a:r>
            <a:br>
              <a:rPr kumimoji="0" lang="en-US" altLang="en-US" sz="2000" b="0" i="0" u="none" strike="noStrike" cap="none" normalizeH="0" baseline="0" dirty="0">
                <a:ln>
                  <a:noFill/>
                </a:ln>
                <a:solidFill>
                  <a:schemeClr val="accent2"/>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software's capacity to handle increased workloads or user demands without compromising performance.</a:t>
            </a:r>
          </a:p>
          <a:p>
            <a:pPr marL="0" marR="0" lvl="0" indent="0" algn="l" defTabSz="914400" rtl="0" eaLnBrk="0" fontAlgn="base" latinLnBrk="0" hangingPunct="0">
              <a:lnSpc>
                <a:spcPct val="150000"/>
              </a:lnSpc>
              <a:spcBef>
                <a:spcPct val="0"/>
              </a:spcBef>
              <a:spcAft>
                <a:spcPct val="0"/>
              </a:spcAft>
              <a:buClrTx/>
              <a:buSzTx/>
              <a:tabLst/>
            </a:pPr>
            <a:r>
              <a:rPr lang="en-US" altLang="en-US" sz="2000" b="1" dirty="0">
                <a:solidFill>
                  <a:schemeClr val="accent2"/>
                </a:solidFill>
                <a:latin typeface="Arial" panose="020B0604020202020204" pitchFamily="34" charset="0"/>
              </a:rPr>
              <a:t>8. </a:t>
            </a:r>
            <a:r>
              <a:rPr kumimoji="0" lang="en-US" altLang="en-US" sz="2000" b="1" i="0" u="none" strike="noStrike" cap="none" normalizeH="0" baseline="0" dirty="0">
                <a:ln>
                  <a:noFill/>
                </a:ln>
                <a:solidFill>
                  <a:schemeClr val="accent2"/>
                </a:solidFill>
                <a:effectLst/>
                <a:latin typeface="Arial" panose="020B0604020202020204" pitchFamily="34" charset="0"/>
              </a:rPr>
              <a:t>Security</a:t>
            </a:r>
            <a:r>
              <a:rPr kumimoji="0" lang="en-US" altLang="en-US" sz="2000" b="0" i="0" u="none" strike="noStrike" cap="none" normalizeH="0" baseline="0" dirty="0">
                <a:ln>
                  <a:noFill/>
                </a:ln>
                <a:solidFill>
                  <a:schemeClr val="accent2"/>
                </a:solidFill>
                <a:effectLst/>
                <a:latin typeface="Arial" panose="020B0604020202020204" pitchFamily="34" charset="0"/>
              </a:rPr>
              <a:t>:</a:t>
            </a:r>
            <a:br>
              <a:rPr kumimoji="0" lang="en-US" altLang="en-US" sz="2000" b="0" i="0" u="none" strike="noStrike" cap="none" normalizeH="0" baseline="0" dirty="0">
                <a:ln>
                  <a:noFill/>
                </a:ln>
                <a:solidFill>
                  <a:schemeClr val="accent2"/>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software's ability to protect against unauthorized access, data breaches, and other potential threats.</a:t>
            </a:r>
          </a:p>
        </p:txBody>
      </p:sp>
    </p:spTree>
    <p:extLst>
      <p:ext uri="{BB962C8B-B14F-4D97-AF65-F5344CB8AC3E}">
        <p14:creationId xmlns:p14="http://schemas.microsoft.com/office/powerpoint/2010/main" val="393824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95564-74A1-BADD-1396-18D232387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D6A28-1D46-FF65-48FF-6E6C95EFED97}"/>
              </a:ext>
            </a:extLst>
          </p:cNvPr>
          <p:cNvSpPr>
            <a:spLocks noGrp="1"/>
          </p:cNvSpPr>
          <p:nvPr>
            <p:ph type="ctrTitle"/>
          </p:nvPr>
        </p:nvSpPr>
        <p:spPr>
          <a:xfrm>
            <a:off x="1428903" y="182881"/>
            <a:ext cx="9144000" cy="841248"/>
          </a:xfrm>
        </p:spPr>
        <p:txBody>
          <a:bodyPr>
            <a:normAutofit/>
          </a:bodyPr>
          <a:lstStyle/>
          <a:p>
            <a:r>
              <a:rPr lang="en-IN" sz="3600" dirty="0">
                <a:solidFill>
                  <a:srgbClr val="FFFF00"/>
                </a:solidFill>
              </a:rPr>
              <a:t>Characteristics of Software..</a:t>
            </a:r>
          </a:p>
        </p:txBody>
      </p:sp>
      <p:sp>
        <p:nvSpPr>
          <p:cNvPr id="4" name="Rectangle 1">
            <a:extLst>
              <a:ext uri="{FF2B5EF4-FFF2-40B4-BE49-F238E27FC236}">
                <a16:creationId xmlns:a16="http://schemas.microsoft.com/office/drawing/2014/main" id="{B140C537-BCE5-F67F-1435-99DCAFBB8665}"/>
              </a:ext>
            </a:extLst>
          </p:cNvPr>
          <p:cNvSpPr>
            <a:spLocks noGrp="1" noChangeArrowheads="1"/>
          </p:cNvSpPr>
          <p:nvPr>
            <p:ph type="subTitle" idx="1"/>
          </p:nvPr>
        </p:nvSpPr>
        <p:spPr bwMode="auto">
          <a:xfrm>
            <a:off x="490119" y="1270241"/>
            <a:ext cx="11329937" cy="460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accent2"/>
                </a:solidFill>
                <a:effectLst/>
                <a:latin typeface="Arial" panose="020B0604020202020204" pitchFamily="34" charset="0"/>
              </a:rPr>
              <a:t>9. Modularity</a:t>
            </a:r>
            <a:r>
              <a:rPr kumimoji="0" lang="en-US" altLang="en-US" sz="2200" b="0" i="0" u="none" strike="noStrike" cap="none" normalizeH="0" baseline="0" dirty="0">
                <a:ln>
                  <a:noFill/>
                </a:ln>
                <a:solidFill>
                  <a:schemeClr val="accent2"/>
                </a:solidFill>
                <a:effectLst/>
                <a:latin typeface="Arial" panose="020B0604020202020204" pitchFamily="34" charset="0"/>
              </a:rPr>
              <a:t>:</a:t>
            </a:r>
            <a:br>
              <a:rPr kumimoji="0" lang="en-US" altLang="en-US" sz="2200" b="0" i="0" u="none" strike="noStrike" cap="none" normalizeH="0" baseline="0" dirty="0">
                <a:ln>
                  <a:noFill/>
                </a:ln>
                <a:solidFill>
                  <a:schemeClr val="accent2"/>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The degree to which the software's components are organized into separate, manageable units that can be independently developed or updated.</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accent2"/>
                </a:solidFill>
                <a:effectLst/>
                <a:latin typeface="Arial" panose="020B0604020202020204" pitchFamily="34" charset="0"/>
              </a:rPr>
              <a:t>10. Reusability</a:t>
            </a:r>
            <a:r>
              <a:rPr kumimoji="0" lang="en-US" altLang="en-US" sz="2200" b="0" i="0" u="none" strike="noStrike" cap="none" normalizeH="0" baseline="0" dirty="0">
                <a:ln>
                  <a:noFill/>
                </a:ln>
                <a:solidFill>
                  <a:schemeClr val="accent2"/>
                </a:solidFill>
                <a:effectLst/>
                <a:latin typeface="Arial" panose="020B0604020202020204" pitchFamily="34" charset="0"/>
              </a:rPr>
              <a:t>:</a:t>
            </a:r>
            <a:br>
              <a:rPr kumimoji="0" lang="en-US" altLang="en-US" sz="2200" b="0" i="0" u="none" strike="noStrike" cap="none" normalizeH="0" baseline="0" dirty="0">
                <a:ln>
                  <a:noFill/>
                </a:ln>
                <a:solidFill>
                  <a:schemeClr val="accent2"/>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The potential for the software's components to be used in other applications or contexts, reducing development time and costs.</a:t>
            </a:r>
          </a:p>
          <a:p>
            <a:pPr marL="0" marR="0" lvl="0" indent="0" algn="l"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accent2"/>
                </a:solidFill>
                <a:effectLst/>
                <a:latin typeface="Arial" panose="020B0604020202020204" pitchFamily="34" charset="0"/>
              </a:rPr>
              <a:t>11. Testability</a:t>
            </a:r>
            <a:r>
              <a:rPr kumimoji="0" lang="en-US" altLang="en-US" sz="2200" b="0" i="0" u="none" strike="noStrike" cap="none" normalizeH="0" baseline="0" dirty="0">
                <a:ln>
                  <a:noFill/>
                </a:ln>
                <a:solidFill>
                  <a:schemeClr val="accent2"/>
                </a:solidFill>
                <a:effectLst/>
                <a:latin typeface="Arial" panose="020B0604020202020204" pitchFamily="34" charset="0"/>
              </a:rPr>
              <a:t>:</a:t>
            </a:r>
            <a:br>
              <a:rPr kumimoji="0" lang="en-US" altLang="en-US" sz="2200" b="0" i="0" u="none" strike="noStrike" cap="none" normalizeH="0" baseline="0" dirty="0">
                <a:ln>
                  <a:noFill/>
                </a:ln>
                <a:solidFill>
                  <a:schemeClr val="accent2"/>
                </a:solidFill>
                <a:effectLst/>
                <a:latin typeface="Arial" panose="020B0604020202020204" pitchFamily="34" charset="0"/>
              </a:rPr>
            </a:br>
            <a:r>
              <a:rPr kumimoji="0" lang="en-US" altLang="en-US" sz="2200" b="0" i="0" u="none" strike="noStrike" cap="none" normalizeH="0" baseline="0" dirty="0">
                <a:ln>
                  <a:noFill/>
                </a:ln>
                <a:solidFill>
                  <a:schemeClr val="tx1"/>
                </a:solidFill>
                <a:effectLst/>
                <a:latin typeface="Arial" panose="020B0604020202020204" pitchFamily="34" charset="0"/>
              </a:rPr>
              <a:t>The ease with which the software can be tested to ensure it meets its requirements and performs as expected.</a:t>
            </a:r>
          </a:p>
        </p:txBody>
      </p:sp>
    </p:spTree>
    <p:extLst>
      <p:ext uri="{BB962C8B-B14F-4D97-AF65-F5344CB8AC3E}">
        <p14:creationId xmlns:p14="http://schemas.microsoft.com/office/powerpoint/2010/main" val="380974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C7F4-03BA-4EA2-618E-A9C94C04E210}"/>
              </a:ext>
            </a:extLst>
          </p:cNvPr>
          <p:cNvSpPr>
            <a:spLocks noGrp="1"/>
          </p:cNvSpPr>
          <p:nvPr>
            <p:ph type="title"/>
          </p:nvPr>
        </p:nvSpPr>
        <p:spPr>
          <a:xfrm>
            <a:off x="838200" y="211506"/>
            <a:ext cx="10515600" cy="710209"/>
          </a:xfrm>
        </p:spPr>
        <p:txBody>
          <a:bodyPr>
            <a:normAutofit/>
          </a:bodyPr>
          <a:lstStyle/>
          <a:p>
            <a:r>
              <a:rPr lang="en-US" sz="4000" b="1" i="0" dirty="0">
                <a:solidFill>
                  <a:srgbClr val="FFFF00"/>
                </a:solidFill>
                <a:effectLst/>
                <a:latin typeface="var(--h2-family)"/>
              </a:rPr>
              <a:t>What is a System Engineer?</a:t>
            </a:r>
            <a:endParaRPr lang="en-IN" sz="4000" dirty="0">
              <a:solidFill>
                <a:srgbClr val="FFFF00"/>
              </a:solidFill>
            </a:endParaRPr>
          </a:p>
        </p:txBody>
      </p:sp>
      <p:sp>
        <p:nvSpPr>
          <p:cNvPr id="3" name="Content Placeholder 2">
            <a:extLst>
              <a:ext uri="{FF2B5EF4-FFF2-40B4-BE49-F238E27FC236}">
                <a16:creationId xmlns:a16="http://schemas.microsoft.com/office/drawing/2014/main" id="{9882D2A7-4906-E746-A876-180B9883BEA3}"/>
              </a:ext>
            </a:extLst>
          </p:cNvPr>
          <p:cNvSpPr>
            <a:spLocks noGrp="1"/>
          </p:cNvSpPr>
          <p:nvPr>
            <p:ph idx="1"/>
          </p:nvPr>
        </p:nvSpPr>
        <p:spPr>
          <a:xfrm>
            <a:off x="838200" y="1723212"/>
            <a:ext cx="10515600" cy="4351338"/>
          </a:xfrm>
        </p:spPr>
        <p:txBody>
          <a:bodyPr>
            <a:normAutofit/>
          </a:bodyPr>
          <a:lstStyle/>
          <a:p>
            <a:pPr marL="0" indent="0" algn="just">
              <a:lnSpc>
                <a:spcPct val="150000"/>
              </a:lnSpc>
              <a:buNone/>
            </a:pPr>
            <a:r>
              <a:rPr lang="en-US" sz="2400" b="0" i="0" dirty="0">
                <a:effectLst/>
              </a:rPr>
              <a:t>A </a:t>
            </a:r>
            <a:r>
              <a:rPr lang="en-US" sz="2400" b="1" dirty="0">
                <a:effectLst/>
                <a:hlinkClick r:id="rId2">
                  <a:extLst>
                    <a:ext uri="{A12FA001-AC4F-418D-AE19-62706E023703}">
                      <ahyp:hlinkClr xmlns:ahyp="http://schemas.microsoft.com/office/drawing/2018/hyperlinkcolor" val="tx"/>
                    </a:ext>
                  </a:extLst>
                </a:hlinkClick>
              </a:rPr>
              <a:t>system enginee</a:t>
            </a:r>
            <a:r>
              <a:rPr lang="en-US" sz="2400" dirty="0">
                <a:effectLst/>
                <a:hlinkClick r:id="rId2">
                  <a:extLst>
                    <a:ext uri="{A12FA001-AC4F-418D-AE19-62706E023703}">
                      <ahyp:hlinkClr xmlns:ahyp="http://schemas.microsoft.com/office/drawing/2018/hyperlinkcolor" val="tx"/>
                    </a:ext>
                  </a:extLst>
                </a:hlinkClick>
              </a:rPr>
              <a:t>r</a:t>
            </a:r>
            <a:r>
              <a:rPr lang="en-US" sz="2400" b="0" i="0" dirty="0">
                <a:effectLst/>
              </a:rPr>
              <a:t> is a professional who oversees the entire lifecycle of a complex system, from its initial conception to its final deployment. They are responsible for ensuring that a system meets its intended objectives while considering factors such as cost, performance, reliability, and maintainability.</a:t>
            </a:r>
            <a:endParaRPr lang="en-IN" sz="2400" dirty="0"/>
          </a:p>
        </p:txBody>
      </p:sp>
    </p:spTree>
    <p:extLst>
      <p:ext uri="{BB962C8B-B14F-4D97-AF65-F5344CB8AC3E}">
        <p14:creationId xmlns:p14="http://schemas.microsoft.com/office/powerpoint/2010/main" val="228675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AC7B0-C885-6825-41F5-A4A2DFE6908C}"/>
              </a:ext>
            </a:extLst>
          </p:cNvPr>
          <p:cNvSpPr>
            <a:spLocks noGrp="1"/>
          </p:cNvSpPr>
          <p:nvPr>
            <p:ph type="title"/>
          </p:nvPr>
        </p:nvSpPr>
        <p:spPr>
          <a:xfrm>
            <a:off x="838199" y="215799"/>
            <a:ext cx="10515600" cy="1002817"/>
          </a:xfrm>
        </p:spPr>
        <p:txBody>
          <a:bodyPr>
            <a:normAutofit/>
          </a:bodyPr>
          <a:lstStyle/>
          <a:p>
            <a:r>
              <a:rPr lang="en-US" sz="4000" b="1" i="0" dirty="0">
                <a:solidFill>
                  <a:srgbClr val="FFFF00"/>
                </a:solidFill>
                <a:effectLst/>
                <a:latin typeface="Manrope"/>
              </a:rPr>
              <a:t>Key responsibilities of a system engineer include:</a:t>
            </a:r>
            <a:endParaRPr lang="en-IN" sz="4000" dirty="0">
              <a:solidFill>
                <a:srgbClr val="FFFF00"/>
              </a:solidFill>
            </a:endParaRPr>
          </a:p>
        </p:txBody>
      </p:sp>
      <p:sp>
        <p:nvSpPr>
          <p:cNvPr id="3" name="Content Placeholder 2">
            <a:extLst>
              <a:ext uri="{FF2B5EF4-FFF2-40B4-BE49-F238E27FC236}">
                <a16:creationId xmlns:a16="http://schemas.microsoft.com/office/drawing/2014/main" id="{7346365A-46D7-A609-EE63-C6763A5D7CC6}"/>
              </a:ext>
            </a:extLst>
          </p:cNvPr>
          <p:cNvSpPr>
            <a:spLocks noGrp="1"/>
          </p:cNvSpPr>
          <p:nvPr>
            <p:ph idx="1"/>
          </p:nvPr>
        </p:nvSpPr>
        <p:spPr>
          <a:xfrm>
            <a:off x="838199" y="1276984"/>
            <a:ext cx="10931957" cy="4816577"/>
          </a:xfrm>
        </p:spPr>
        <p:txBody>
          <a:bodyPr>
            <a:normAutofit/>
          </a:bodyPr>
          <a:lstStyle/>
          <a:p>
            <a:pPr algn="just" fontAlgn="base">
              <a:buFont typeface="Arial" panose="020B0604020202020204" pitchFamily="34" charset="0"/>
              <a:buChar char="•"/>
            </a:pPr>
            <a:r>
              <a:rPr lang="en-US" sz="2400" b="0" i="0" dirty="0">
                <a:effectLst/>
              </a:rPr>
              <a:t>Defining system requirements and specifications</a:t>
            </a:r>
          </a:p>
          <a:p>
            <a:pPr algn="just" fontAlgn="base">
              <a:buFont typeface="Arial" panose="020B0604020202020204" pitchFamily="34" charset="0"/>
              <a:buChar char="•"/>
            </a:pPr>
            <a:r>
              <a:rPr lang="en-US" sz="2400" b="0" i="0" dirty="0">
                <a:effectLst/>
              </a:rPr>
              <a:t>Designing and developing system architectures</a:t>
            </a:r>
          </a:p>
          <a:p>
            <a:pPr algn="just" fontAlgn="base">
              <a:buFont typeface="Arial" panose="020B0604020202020204" pitchFamily="34" charset="0"/>
              <a:buChar char="•"/>
            </a:pPr>
            <a:r>
              <a:rPr lang="en-US" sz="2400" b="0" i="0" dirty="0">
                <a:effectLst/>
              </a:rPr>
              <a:t>Integrating hardware and software components</a:t>
            </a:r>
          </a:p>
          <a:p>
            <a:pPr algn="just" fontAlgn="base">
              <a:buFont typeface="Arial" panose="020B0604020202020204" pitchFamily="34" charset="0"/>
              <a:buChar char="•"/>
            </a:pPr>
            <a:r>
              <a:rPr lang="en-US" sz="2400" b="0" i="0" dirty="0">
                <a:effectLst/>
              </a:rPr>
              <a:t>Ensuring system performance and reliability</a:t>
            </a:r>
          </a:p>
          <a:p>
            <a:pPr algn="just" fontAlgn="base">
              <a:buFont typeface="Arial" panose="020B0604020202020204" pitchFamily="34" charset="0"/>
              <a:buChar char="•"/>
            </a:pPr>
            <a:r>
              <a:rPr lang="en-US" sz="2400" b="0" i="0" dirty="0">
                <a:effectLst/>
              </a:rPr>
              <a:t>Troubleshooting and resolving system issues</a:t>
            </a:r>
          </a:p>
          <a:p>
            <a:pPr algn="just" fontAlgn="base">
              <a:buFont typeface="Arial" panose="020B0604020202020204" pitchFamily="34" charset="0"/>
              <a:buChar char="•"/>
            </a:pPr>
            <a:r>
              <a:rPr lang="en-US" sz="2400" b="0" i="0" dirty="0">
                <a:effectLst/>
              </a:rPr>
              <a:t>Managing system upgrades and maintenance</a:t>
            </a:r>
          </a:p>
          <a:p>
            <a:pPr marL="0" indent="0" algn="just" fontAlgn="base">
              <a:buNone/>
            </a:pPr>
            <a:endParaRPr lang="en-US" sz="2400" dirty="0"/>
          </a:p>
          <a:p>
            <a:pPr marL="0" indent="0" algn="just" fontAlgn="base">
              <a:buNone/>
            </a:pPr>
            <a:r>
              <a:rPr lang="en-US" sz="2400" b="0" i="0" dirty="0">
                <a:effectLst/>
                <a:latin typeface="Manrope"/>
              </a:rPr>
              <a:t>System engineers often work in collaboration with software engineers, hardware engineers, and other technical professionals to create and maintain complex systems. They play a crucial role in ensuring that systems meet the needs of their users and organizations.</a:t>
            </a:r>
            <a:endParaRPr lang="en-US" sz="2400" b="0" i="0" dirty="0">
              <a:effectLst/>
            </a:endParaRPr>
          </a:p>
          <a:p>
            <a:pPr algn="just"/>
            <a:endParaRPr lang="en-IN" sz="2400" dirty="0"/>
          </a:p>
        </p:txBody>
      </p:sp>
    </p:spTree>
    <p:extLst>
      <p:ext uri="{BB962C8B-B14F-4D97-AF65-F5344CB8AC3E}">
        <p14:creationId xmlns:p14="http://schemas.microsoft.com/office/powerpoint/2010/main" val="4184848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6B0-FB9A-0DAD-50E1-0A93A23E839E}"/>
              </a:ext>
            </a:extLst>
          </p:cNvPr>
          <p:cNvSpPr>
            <a:spLocks noGrp="1"/>
          </p:cNvSpPr>
          <p:nvPr>
            <p:ph type="title"/>
          </p:nvPr>
        </p:nvSpPr>
        <p:spPr/>
        <p:txBody>
          <a:bodyPr>
            <a:normAutofit/>
          </a:bodyPr>
          <a:lstStyle/>
          <a:p>
            <a:r>
              <a:rPr lang="en-US" sz="4000" b="1" i="0" dirty="0">
                <a:solidFill>
                  <a:srgbClr val="FFFF00"/>
                </a:solidFill>
                <a:effectLst/>
                <a:latin typeface="var(--h2-family)"/>
              </a:rPr>
              <a:t>What is a Software Engineer?</a:t>
            </a:r>
            <a:endParaRPr lang="en-IN" sz="4000" dirty="0">
              <a:solidFill>
                <a:srgbClr val="FFFF00"/>
              </a:solidFill>
            </a:endParaRPr>
          </a:p>
        </p:txBody>
      </p:sp>
      <p:sp>
        <p:nvSpPr>
          <p:cNvPr id="3" name="Content Placeholder 2">
            <a:extLst>
              <a:ext uri="{FF2B5EF4-FFF2-40B4-BE49-F238E27FC236}">
                <a16:creationId xmlns:a16="http://schemas.microsoft.com/office/drawing/2014/main" id="{06F338E6-EDC1-5BC0-4369-561509A08460}"/>
              </a:ext>
            </a:extLst>
          </p:cNvPr>
          <p:cNvSpPr>
            <a:spLocks noGrp="1"/>
          </p:cNvSpPr>
          <p:nvPr>
            <p:ph idx="1"/>
          </p:nvPr>
        </p:nvSpPr>
        <p:spPr>
          <a:xfrm>
            <a:off x="838200" y="1881365"/>
            <a:ext cx="10515600" cy="3078341"/>
          </a:xfrm>
        </p:spPr>
        <p:txBody>
          <a:bodyPr>
            <a:normAutofit/>
          </a:bodyPr>
          <a:lstStyle/>
          <a:p>
            <a:pPr marL="0" indent="0" algn="just">
              <a:lnSpc>
                <a:spcPct val="150000"/>
              </a:lnSpc>
              <a:buNone/>
            </a:pPr>
            <a:r>
              <a:rPr lang="en-US" sz="2400" b="0" i="0" dirty="0">
                <a:effectLst/>
              </a:rPr>
              <a:t>A </a:t>
            </a:r>
            <a:r>
              <a:rPr lang="en-US" sz="2400" b="1" dirty="0">
                <a:effectLst/>
                <a:hlinkClick r:id="rId2">
                  <a:extLst>
                    <a:ext uri="{A12FA001-AC4F-418D-AE19-62706E023703}">
                      <ahyp:hlinkClr xmlns:ahyp="http://schemas.microsoft.com/office/drawing/2018/hyperlinkcolor" val="tx"/>
                    </a:ext>
                  </a:extLst>
                </a:hlinkClick>
              </a:rPr>
              <a:t>software engineer</a:t>
            </a:r>
            <a:r>
              <a:rPr lang="en-US" sz="2400" b="1" i="0" dirty="0">
                <a:effectLst/>
              </a:rPr>
              <a:t> </a:t>
            </a:r>
            <a:r>
              <a:rPr lang="en-US" sz="2400" b="0" i="0" dirty="0">
                <a:effectLst/>
              </a:rPr>
              <a:t>is a professional who specializes in designing, developing, testing, and maintaining software applications. They use their programming skills to create software solutions that solve problems and meet the needs of users.</a:t>
            </a:r>
            <a:endParaRPr lang="en-IN" sz="2400" dirty="0"/>
          </a:p>
        </p:txBody>
      </p:sp>
    </p:spTree>
    <p:extLst>
      <p:ext uri="{BB962C8B-B14F-4D97-AF65-F5344CB8AC3E}">
        <p14:creationId xmlns:p14="http://schemas.microsoft.com/office/powerpoint/2010/main" val="1430953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A291C-D205-FEE3-3D96-B197D644DE37}"/>
              </a:ext>
            </a:extLst>
          </p:cNvPr>
          <p:cNvSpPr>
            <a:spLocks noGrp="1"/>
          </p:cNvSpPr>
          <p:nvPr>
            <p:ph type="title"/>
          </p:nvPr>
        </p:nvSpPr>
        <p:spPr>
          <a:xfrm>
            <a:off x="838200" y="212546"/>
            <a:ext cx="10515600" cy="936981"/>
          </a:xfrm>
        </p:spPr>
        <p:txBody>
          <a:bodyPr>
            <a:normAutofit/>
          </a:bodyPr>
          <a:lstStyle/>
          <a:p>
            <a:r>
              <a:rPr lang="en-US" sz="3600" b="1" i="0" dirty="0">
                <a:solidFill>
                  <a:srgbClr val="FFFF00"/>
                </a:solidFill>
                <a:effectLst/>
                <a:latin typeface="Manrope"/>
              </a:rPr>
              <a:t>Key responsibilities of a software engineer include:</a:t>
            </a:r>
            <a:endParaRPr lang="en-IN" sz="3600" dirty="0">
              <a:solidFill>
                <a:srgbClr val="FFFF00"/>
              </a:solidFill>
            </a:endParaRPr>
          </a:p>
        </p:txBody>
      </p:sp>
      <p:sp>
        <p:nvSpPr>
          <p:cNvPr id="3" name="Content Placeholder 2">
            <a:extLst>
              <a:ext uri="{FF2B5EF4-FFF2-40B4-BE49-F238E27FC236}">
                <a16:creationId xmlns:a16="http://schemas.microsoft.com/office/drawing/2014/main" id="{519E3729-A515-CA83-1207-8F034AE4A884}"/>
              </a:ext>
            </a:extLst>
          </p:cNvPr>
          <p:cNvSpPr>
            <a:spLocks noGrp="1"/>
          </p:cNvSpPr>
          <p:nvPr>
            <p:ph idx="1"/>
          </p:nvPr>
        </p:nvSpPr>
        <p:spPr>
          <a:xfrm>
            <a:off x="838200" y="1304537"/>
            <a:ext cx="10975848" cy="4351338"/>
          </a:xfrm>
        </p:spPr>
        <p:txBody>
          <a:bodyPr>
            <a:normAutofit/>
          </a:bodyPr>
          <a:lstStyle/>
          <a:p>
            <a:pPr algn="just" fontAlgn="base">
              <a:buFont typeface="Arial" panose="020B0604020202020204" pitchFamily="34" charset="0"/>
              <a:buChar char="•"/>
            </a:pPr>
            <a:r>
              <a:rPr lang="en-US" sz="2400" b="0" i="0" dirty="0">
                <a:effectLst/>
                <a:latin typeface="inherit"/>
              </a:rPr>
              <a:t>Writing and debugging code using programming languages</a:t>
            </a:r>
          </a:p>
          <a:p>
            <a:pPr algn="just" fontAlgn="base">
              <a:buFont typeface="Arial" panose="020B0604020202020204" pitchFamily="34" charset="0"/>
              <a:buChar char="•"/>
            </a:pPr>
            <a:r>
              <a:rPr lang="en-US" sz="2400" b="0" i="0" dirty="0">
                <a:effectLst/>
                <a:latin typeface="inherit"/>
              </a:rPr>
              <a:t>Designing and implementing software architectures</a:t>
            </a:r>
          </a:p>
          <a:p>
            <a:pPr algn="just" fontAlgn="base">
              <a:buFont typeface="Arial" panose="020B0604020202020204" pitchFamily="34" charset="0"/>
              <a:buChar char="•"/>
            </a:pPr>
            <a:r>
              <a:rPr lang="en-US" sz="2400" b="0" i="0" dirty="0">
                <a:effectLst/>
                <a:latin typeface="inherit"/>
              </a:rPr>
              <a:t>Testing software for functionality and performance</a:t>
            </a:r>
          </a:p>
          <a:p>
            <a:pPr algn="just" fontAlgn="base">
              <a:buFont typeface="Arial" panose="020B0604020202020204" pitchFamily="34" charset="0"/>
              <a:buChar char="•"/>
            </a:pPr>
            <a:r>
              <a:rPr lang="en-US" sz="2400" b="0" i="0" dirty="0">
                <a:effectLst/>
                <a:latin typeface="inherit"/>
              </a:rPr>
              <a:t>Collaborating with other team members, including system engineers and designers</a:t>
            </a:r>
          </a:p>
          <a:p>
            <a:pPr algn="just" fontAlgn="base">
              <a:buFont typeface="Arial" panose="020B0604020202020204" pitchFamily="34" charset="0"/>
              <a:buChar char="•"/>
            </a:pPr>
            <a:r>
              <a:rPr lang="en-US" sz="2400" b="0" i="0" dirty="0">
                <a:effectLst/>
                <a:latin typeface="inherit"/>
              </a:rPr>
              <a:t>Staying up-to-date with the latest software development technologies and trends</a:t>
            </a:r>
          </a:p>
          <a:p>
            <a:pPr algn="just" fontAlgn="base">
              <a:buFont typeface="Arial" panose="020B0604020202020204" pitchFamily="34" charset="0"/>
              <a:buChar char="•"/>
            </a:pPr>
            <a:endParaRPr lang="en-US" sz="2400" dirty="0">
              <a:latin typeface="inherit"/>
            </a:endParaRPr>
          </a:p>
          <a:p>
            <a:pPr marL="0" indent="0" algn="just" fontAlgn="base">
              <a:buNone/>
            </a:pPr>
            <a:r>
              <a:rPr lang="en-US" sz="2400" b="0" i="0" dirty="0">
                <a:effectLst/>
              </a:rPr>
              <a:t>Software engineers can work in a variety of industries, including technology, finance, healthcare, and gaming. They play a vital role in the development of software applications that drive innovation and improve people’s lives.</a:t>
            </a:r>
          </a:p>
        </p:txBody>
      </p:sp>
    </p:spTree>
    <p:extLst>
      <p:ext uri="{BB962C8B-B14F-4D97-AF65-F5344CB8AC3E}">
        <p14:creationId xmlns:p14="http://schemas.microsoft.com/office/powerpoint/2010/main" val="134814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DA74-336A-B826-2BFE-94F5ADA985D7}"/>
              </a:ext>
            </a:extLst>
          </p:cNvPr>
          <p:cNvSpPr>
            <a:spLocks noGrp="1"/>
          </p:cNvSpPr>
          <p:nvPr>
            <p:ph type="title"/>
          </p:nvPr>
        </p:nvSpPr>
        <p:spPr>
          <a:xfrm>
            <a:off x="838200" y="211506"/>
            <a:ext cx="10515600" cy="776045"/>
          </a:xfrm>
        </p:spPr>
        <p:txBody>
          <a:bodyPr>
            <a:normAutofit/>
          </a:bodyPr>
          <a:lstStyle/>
          <a:p>
            <a:r>
              <a:rPr lang="en-IN" sz="4000" dirty="0">
                <a:solidFill>
                  <a:srgbClr val="FFFF00"/>
                </a:solidFill>
              </a:rPr>
              <a:t>System vs Software Engineering</a:t>
            </a:r>
          </a:p>
        </p:txBody>
      </p:sp>
      <p:graphicFrame>
        <p:nvGraphicFramePr>
          <p:cNvPr id="22" name="Table 21">
            <a:extLst>
              <a:ext uri="{FF2B5EF4-FFF2-40B4-BE49-F238E27FC236}">
                <a16:creationId xmlns:a16="http://schemas.microsoft.com/office/drawing/2014/main" id="{F401BE3F-B010-2B8C-E52C-54B17FF41865}"/>
              </a:ext>
            </a:extLst>
          </p:cNvPr>
          <p:cNvGraphicFramePr>
            <a:graphicFrameLocks noGrp="1"/>
          </p:cNvGraphicFramePr>
          <p:nvPr>
            <p:extLst>
              <p:ext uri="{D42A27DB-BD31-4B8C-83A1-F6EECF244321}">
                <p14:modId xmlns:p14="http://schemas.microsoft.com/office/powerpoint/2010/main" val="3035150707"/>
              </p:ext>
            </p:extLst>
          </p:nvPr>
        </p:nvGraphicFramePr>
        <p:xfrm>
          <a:off x="838200" y="1187838"/>
          <a:ext cx="10807599" cy="5044712"/>
        </p:xfrm>
        <a:graphic>
          <a:graphicData uri="http://schemas.openxmlformats.org/drawingml/2006/table">
            <a:tbl>
              <a:tblPr firstRow="1" bandRow="1">
                <a:tableStyleId>{073A0DAA-6AF3-43AB-8588-CEC1D06C72B9}</a:tableStyleId>
              </a:tblPr>
              <a:tblGrid>
                <a:gridCol w="3602533">
                  <a:extLst>
                    <a:ext uri="{9D8B030D-6E8A-4147-A177-3AD203B41FA5}">
                      <a16:colId xmlns:a16="http://schemas.microsoft.com/office/drawing/2014/main" val="955849295"/>
                    </a:ext>
                  </a:extLst>
                </a:gridCol>
                <a:gridCol w="3602533">
                  <a:extLst>
                    <a:ext uri="{9D8B030D-6E8A-4147-A177-3AD203B41FA5}">
                      <a16:colId xmlns:a16="http://schemas.microsoft.com/office/drawing/2014/main" val="3074323562"/>
                    </a:ext>
                  </a:extLst>
                </a:gridCol>
                <a:gridCol w="3602533">
                  <a:extLst>
                    <a:ext uri="{9D8B030D-6E8A-4147-A177-3AD203B41FA5}">
                      <a16:colId xmlns:a16="http://schemas.microsoft.com/office/drawing/2014/main" val="101254415"/>
                    </a:ext>
                  </a:extLst>
                </a:gridCol>
              </a:tblGrid>
              <a:tr h="682400">
                <a:tc>
                  <a:txBody>
                    <a:bodyPr/>
                    <a:lstStyle/>
                    <a:p>
                      <a:pPr algn="ctr"/>
                      <a:r>
                        <a:rPr lang="en-IN" dirty="0"/>
                        <a:t>Feature</a:t>
                      </a:r>
                    </a:p>
                  </a:txBody>
                  <a:tcPr/>
                </a:tc>
                <a:tc>
                  <a:txBody>
                    <a:bodyPr/>
                    <a:lstStyle/>
                    <a:p>
                      <a:pPr algn="ctr"/>
                      <a:r>
                        <a:rPr lang="en-IN" dirty="0"/>
                        <a:t>System Engineer</a:t>
                      </a:r>
                    </a:p>
                  </a:txBody>
                  <a:tcPr/>
                </a:tc>
                <a:tc>
                  <a:txBody>
                    <a:bodyPr/>
                    <a:lstStyle/>
                    <a:p>
                      <a:pPr algn="ctr"/>
                      <a:r>
                        <a:rPr lang="en-IN" dirty="0"/>
                        <a:t>Software Engineer</a:t>
                      </a:r>
                    </a:p>
                  </a:txBody>
                  <a:tcPr/>
                </a:tc>
                <a:extLst>
                  <a:ext uri="{0D108BD9-81ED-4DB2-BD59-A6C34878D82A}">
                    <a16:rowId xmlns:a16="http://schemas.microsoft.com/office/drawing/2014/main" val="1268784721"/>
                  </a:ext>
                </a:extLst>
              </a:tr>
              <a:tr h="1253352">
                <a:tc>
                  <a:txBody>
                    <a:bodyPr/>
                    <a:lstStyle/>
                    <a:p>
                      <a:pPr algn="ctr"/>
                      <a:endParaRPr lang="en-IN" sz="1800" dirty="0"/>
                    </a:p>
                    <a:p>
                      <a:pPr algn="ctr"/>
                      <a:endParaRPr lang="en-IN" sz="1800" dirty="0"/>
                    </a:p>
                    <a:p>
                      <a:pPr algn="ctr"/>
                      <a:r>
                        <a:rPr lang="en-IN" sz="1800" dirty="0"/>
                        <a:t>Area of Focus</a:t>
                      </a:r>
                    </a:p>
                  </a:txBody>
                  <a:tcPr/>
                </a:tc>
                <a:tc>
                  <a:txBody>
                    <a:bodyPr/>
                    <a:lstStyle/>
                    <a:p>
                      <a:pPr algn="l"/>
                      <a:endParaRPr lang="en-US" sz="1800" dirty="0"/>
                    </a:p>
                    <a:p>
                      <a:pPr algn="l"/>
                      <a:r>
                        <a:rPr lang="en-US" sz="1800" dirty="0"/>
                        <a:t>Overall IT infrastructure (hardware, software, networks)</a:t>
                      </a:r>
                      <a:endParaRPr lang="en-IN" sz="1800" dirty="0"/>
                    </a:p>
                  </a:txBody>
                  <a:tcPr/>
                </a:tc>
                <a:tc>
                  <a:txBody>
                    <a:bodyPr/>
                    <a:lstStyle/>
                    <a:p>
                      <a:pPr algn="l"/>
                      <a:endParaRPr lang="en-IN" sz="1800" dirty="0"/>
                    </a:p>
                    <a:p>
                      <a:pPr algn="l"/>
                      <a:r>
                        <a:rPr lang="en-IN" sz="1800" dirty="0"/>
                        <a:t>Software applications (code development, functionality, user experience)</a:t>
                      </a:r>
                    </a:p>
                  </a:txBody>
                  <a:tcPr/>
                </a:tc>
                <a:extLst>
                  <a:ext uri="{0D108BD9-81ED-4DB2-BD59-A6C34878D82A}">
                    <a16:rowId xmlns:a16="http://schemas.microsoft.com/office/drawing/2014/main" val="803470050"/>
                  </a:ext>
                </a:extLst>
              </a:tr>
              <a:tr h="2584118">
                <a:tc>
                  <a:txBody>
                    <a:bodyPr/>
                    <a:lstStyle/>
                    <a:p>
                      <a:pPr algn="ctr"/>
                      <a:endParaRPr lang="en-IN" sz="1800" dirty="0"/>
                    </a:p>
                    <a:p>
                      <a:pPr algn="ctr"/>
                      <a:endParaRPr lang="en-IN" sz="1800" dirty="0"/>
                    </a:p>
                    <a:p>
                      <a:pPr algn="ctr"/>
                      <a:r>
                        <a:rPr lang="en-IN" sz="1800" dirty="0"/>
                        <a:t>Skillsets</a:t>
                      </a:r>
                    </a:p>
                  </a:txBody>
                  <a:tcPr/>
                </a:tc>
                <a:tc>
                  <a:txBody>
                    <a:bodyPr/>
                    <a:lstStyle/>
                    <a:p>
                      <a:pPr algn="l">
                        <a:lnSpc>
                          <a:spcPct val="150000"/>
                        </a:lnSpc>
                      </a:pPr>
                      <a:r>
                        <a:rPr lang="en-US" sz="1800" b="0" i="0" kern="1200" dirty="0">
                          <a:solidFill>
                            <a:schemeClr val="dk1"/>
                          </a:solidFill>
                          <a:effectLst/>
                          <a:latin typeface="+mn-lt"/>
                          <a:ea typeface="+mn-ea"/>
                          <a:cs typeface="+mn-cs"/>
                        </a:rPr>
                        <a:t>– Infrastructure knowledge (hardware, software, networking)</a:t>
                      </a:r>
                      <a:br>
                        <a:rPr lang="en-US" sz="1800" dirty="0"/>
                      </a:br>
                      <a:r>
                        <a:rPr lang="en-US" sz="1800" b="0" i="0" kern="1200" dirty="0">
                          <a:solidFill>
                            <a:schemeClr val="dk1"/>
                          </a:solidFill>
                          <a:effectLst/>
                          <a:latin typeface="+mn-lt"/>
                          <a:ea typeface="+mn-ea"/>
                          <a:cs typeface="+mn-cs"/>
                        </a:rPr>
                        <a:t>– Network administration (protocols, configuration, security)</a:t>
                      </a:r>
                      <a:br>
                        <a:rPr lang="en-US" sz="1800" dirty="0"/>
                      </a:br>
                      <a:r>
                        <a:rPr lang="en-US" sz="1800" b="0" i="0" kern="1200" dirty="0">
                          <a:solidFill>
                            <a:schemeClr val="dk1"/>
                          </a:solidFill>
                          <a:effectLst/>
                          <a:latin typeface="+mn-lt"/>
                          <a:ea typeface="+mn-ea"/>
                          <a:cs typeface="+mn-cs"/>
                        </a:rPr>
                        <a:t>– Troubleshooting</a:t>
                      </a:r>
                    </a:p>
                    <a:p>
                      <a:pPr algn="l">
                        <a:lnSpc>
                          <a:spcPct val="150000"/>
                        </a:lnSpc>
                      </a:pPr>
                      <a:r>
                        <a:rPr lang="en-US" sz="1800" b="0" i="0" kern="1200" dirty="0">
                          <a:solidFill>
                            <a:schemeClr val="dk1"/>
                          </a:solidFill>
                          <a:effectLst/>
                          <a:latin typeface="+mn-lt"/>
                          <a:ea typeface="+mn-ea"/>
                          <a:cs typeface="+mn-cs"/>
                        </a:rPr>
                        <a:t>– System integration</a:t>
                      </a:r>
                      <a:br>
                        <a:rPr lang="en-US" sz="1800" dirty="0"/>
                      </a:br>
                      <a:r>
                        <a:rPr lang="en-US" sz="1800" b="0" i="0" kern="1200" dirty="0">
                          <a:solidFill>
                            <a:schemeClr val="dk1"/>
                          </a:solidFill>
                          <a:effectLst/>
                          <a:latin typeface="+mn-lt"/>
                          <a:ea typeface="+mn-ea"/>
                          <a:cs typeface="+mn-cs"/>
                        </a:rPr>
                        <a:t>– Security best practices</a:t>
                      </a:r>
                      <a:endParaRPr lang="en-IN" sz="1800" dirty="0"/>
                    </a:p>
                  </a:txBody>
                  <a:tcPr/>
                </a:tc>
                <a:tc>
                  <a:txBody>
                    <a:bodyPr/>
                    <a:lstStyle/>
                    <a:p>
                      <a:pPr algn="l"/>
                      <a:r>
                        <a:rPr lang="en-IN" sz="1800" b="0" i="0" kern="1200" dirty="0">
                          <a:solidFill>
                            <a:schemeClr val="dk1"/>
                          </a:solidFill>
                          <a:effectLst/>
                          <a:latin typeface="+mn-lt"/>
                          <a:ea typeface="+mn-ea"/>
                          <a:cs typeface="+mn-cs"/>
                        </a:rPr>
                        <a:t>– Programming languages (specific languages vary)</a:t>
                      </a:r>
                      <a:br>
                        <a:rPr lang="en-IN" sz="1800" dirty="0"/>
                      </a:br>
                      <a:r>
                        <a:rPr lang="en-IN" sz="1800" b="0" i="0" kern="1200" dirty="0">
                          <a:solidFill>
                            <a:schemeClr val="dk1"/>
                          </a:solidFill>
                          <a:effectLst/>
                          <a:latin typeface="+mn-lt"/>
                          <a:ea typeface="+mn-ea"/>
                          <a:cs typeface="+mn-cs"/>
                        </a:rPr>
                        <a:t>– Software design principles (OOP, design patterns, clean code)</a:t>
                      </a:r>
                      <a:br>
                        <a:rPr lang="en-IN" sz="1800" dirty="0"/>
                      </a:br>
                      <a:r>
                        <a:rPr lang="en-IN" sz="1800" b="0" i="0" kern="1200" dirty="0">
                          <a:solidFill>
                            <a:schemeClr val="dk1"/>
                          </a:solidFill>
                          <a:effectLst/>
                          <a:latin typeface="+mn-lt"/>
                          <a:ea typeface="+mn-ea"/>
                          <a:cs typeface="+mn-cs"/>
                        </a:rPr>
                        <a:t>– Testing methodologies (unit, integration, user acceptance)</a:t>
                      </a:r>
                      <a:br>
                        <a:rPr lang="en-IN" sz="1800" dirty="0"/>
                      </a:br>
                      <a:r>
                        <a:rPr lang="en-IN" sz="1800" b="0" i="0" kern="1200" dirty="0">
                          <a:solidFill>
                            <a:schemeClr val="dk1"/>
                          </a:solidFill>
                          <a:effectLst/>
                          <a:latin typeface="+mn-lt"/>
                          <a:ea typeface="+mn-ea"/>
                          <a:cs typeface="+mn-cs"/>
                        </a:rPr>
                        <a:t>– Problem-solving</a:t>
                      </a:r>
                      <a:br>
                        <a:rPr lang="en-IN" sz="1800" dirty="0"/>
                      </a:br>
                      <a:r>
                        <a:rPr lang="en-IN" sz="1800" b="0" i="0" kern="1200" dirty="0">
                          <a:solidFill>
                            <a:schemeClr val="dk1"/>
                          </a:solidFill>
                          <a:effectLst/>
                          <a:latin typeface="+mn-lt"/>
                          <a:ea typeface="+mn-ea"/>
                          <a:cs typeface="+mn-cs"/>
                        </a:rPr>
                        <a:t>– Version control systems (e.g., Git)</a:t>
                      </a:r>
                      <a:br>
                        <a:rPr lang="en-IN" sz="1800" dirty="0"/>
                      </a:br>
                      <a:r>
                        <a:rPr lang="en-IN" sz="1800" b="0" i="0" kern="1200" dirty="0">
                          <a:solidFill>
                            <a:schemeClr val="dk1"/>
                          </a:solidFill>
                          <a:effectLst/>
                          <a:latin typeface="+mn-lt"/>
                          <a:ea typeface="+mn-ea"/>
                          <a:cs typeface="+mn-cs"/>
                        </a:rPr>
                        <a:t>– Agile methodologies</a:t>
                      </a:r>
                      <a:br>
                        <a:rPr lang="en-IN" sz="1800" dirty="0"/>
                      </a:br>
                      <a:r>
                        <a:rPr lang="en-IN" sz="1800" b="0" i="0" kern="1200" dirty="0">
                          <a:solidFill>
                            <a:schemeClr val="dk1"/>
                          </a:solidFill>
                          <a:effectLst/>
                          <a:latin typeface="+mn-lt"/>
                          <a:ea typeface="+mn-ea"/>
                          <a:cs typeface="+mn-cs"/>
                        </a:rPr>
                        <a:t>– Databases</a:t>
                      </a:r>
                      <a:endParaRPr lang="en-IN" sz="1800" dirty="0"/>
                    </a:p>
                  </a:txBody>
                  <a:tcPr/>
                </a:tc>
                <a:extLst>
                  <a:ext uri="{0D108BD9-81ED-4DB2-BD59-A6C34878D82A}">
                    <a16:rowId xmlns:a16="http://schemas.microsoft.com/office/drawing/2014/main" val="3861807978"/>
                  </a:ext>
                </a:extLst>
              </a:tr>
            </a:tbl>
          </a:graphicData>
        </a:graphic>
      </p:graphicFrame>
    </p:spTree>
    <p:extLst>
      <p:ext uri="{BB962C8B-B14F-4D97-AF65-F5344CB8AC3E}">
        <p14:creationId xmlns:p14="http://schemas.microsoft.com/office/powerpoint/2010/main" val="397232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7E27B-38D9-E800-0EE0-25FCD536E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5F987-3F24-70FE-327B-8CD0BB93E899}"/>
              </a:ext>
            </a:extLst>
          </p:cNvPr>
          <p:cNvSpPr>
            <a:spLocks noGrp="1"/>
          </p:cNvSpPr>
          <p:nvPr>
            <p:ph type="title"/>
          </p:nvPr>
        </p:nvSpPr>
        <p:spPr>
          <a:xfrm>
            <a:off x="838200" y="211506"/>
            <a:ext cx="10515600" cy="776045"/>
          </a:xfrm>
        </p:spPr>
        <p:txBody>
          <a:bodyPr>
            <a:normAutofit/>
          </a:bodyPr>
          <a:lstStyle/>
          <a:p>
            <a:r>
              <a:rPr lang="en-IN" sz="4000" dirty="0">
                <a:solidFill>
                  <a:srgbClr val="FFFF00"/>
                </a:solidFill>
              </a:rPr>
              <a:t>System vs Software Engineering..</a:t>
            </a:r>
          </a:p>
        </p:txBody>
      </p:sp>
      <p:graphicFrame>
        <p:nvGraphicFramePr>
          <p:cNvPr id="22" name="Table 21">
            <a:extLst>
              <a:ext uri="{FF2B5EF4-FFF2-40B4-BE49-F238E27FC236}">
                <a16:creationId xmlns:a16="http://schemas.microsoft.com/office/drawing/2014/main" id="{A97E5BFF-3FE0-1DE4-D361-4B2122624447}"/>
              </a:ext>
            </a:extLst>
          </p:cNvPr>
          <p:cNvGraphicFramePr>
            <a:graphicFrameLocks noGrp="1"/>
          </p:cNvGraphicFramePr>
          <p:nvPr>
            <p:extLst>
              <p:ext uri="{D42A27DB-BD31-4B8C-83A1-F6EECF244321}">
                <p14:modId xmlns:p14="http://schemas.microsoft.com/office/powerpoint/2010/main" val="3582202869"/>
              </p:ext>
            </p:extLst>
          </p:nvPr>
        </p:nvGraphicFramePr>
        <p:xfrm>
          <a:off x="838200" y="1187838"/>
          <a:ext cx="10946586" cy="5458656"/>
        </p:xfrm>
        <a:graphic>
          <a:graphicData uri="http://schemas.openxmlformats.org/drawingml/2006/table">
            <a:tbl>
              <a:tblPr firstRow="1" bandRow="1">
                <a:tableStyleId>{073A0DAA-6AF3-43AB-8588-CEC1D06C72B9}</a:tableStyleId>
              </a:tblPr>
              <a:tblGrid>
                <a:gridCol w="3648862">
                  <a:extLst>
                    <a:ext uri="{9D8B030D-6E8A-4147-A177-3AD203B41FA5}">
                      <a16:colId xmlns:a16="http://schemas.microsoft.com/office/drawing/2014/main" val="955849295"/>
                    </a:ext>
                  </a:extLst>
                </a:gridCol>
                <a:gridCol w="3648862">
                  <a:extLst>
                    <a:ext uri="{9D8B030D-6E8A-4147-A177-3AD203B41FA5}">
                      <a16:colId xmlns:a16="http://schemas.microsoft.com/office/drawing/2014/main" val="3074323562"/>
                    </a:ext>
                  </a:extLst>
                </a:gridCol>
                <a:gridCol w="3648862">
                  <a:extLst>
                    <a:ext uri="{9D8B030D-6E8A-4147-A177-3AD203B41FA5}">
                      <a16:colId xmlns:a16="http://schemas.microsoft.com/office/drawing/2014/main" val="101254415"/>
                    </a:ext>
                  </a:extLst>
                </a:gridCol>
              </a:tblGrid>
              <a:tr h="708927">
                <a:tc>
                  <a:txBody>
                    <a:bodyPr/>
                    <a:lstStyle/>
                    <a:p>
                      <a:pPr algn="ctr"/>
                      <a:r>
                        <a:rPr lang="en-IN" dirty="0"/>
                        <a:t>Feature</a:t>
                      </a:r>
                    </a:p>
                  </a:txBody>
                  <a:tcPr/>
                </a:tc>
                <a:tc>
                  <a:txBody>
                    <a:bodyPr/>
                    <a:lstStyle/>
                    <a:p>
                      <a:pPr algn="ctr"/>
                      <a:r>
                        <a:rPr lang="en-IN" dirty="0"/>
                        <a:t>System Engineer</a:t>
                      </a:r>
                    </a:p>
                  </a:txBody>
                  <a:tcPr/>
                </a:tc>
                <a:tc>
                  <a:txBody>
                    <a:bodyPr/>
                    <a:lstStyle/>
                    <a:p>
                      <a:pPr algn="ctr"/>
                      <a:r>
                        <a:rPr lang="en-IN" dirty="0"/>
                        <a:t>Software Engineer</a:t>
                      </a:r>
                    </a:p>
                  </a:txBody>
                  <a:tcPr/>
                </a:tc>
                <a:extLst>
                  <a:ext uri="{0D108BD9-81ED-4DB2-BD59-A6C34878D82A}">
                    <a16:rowId xmlns:a16="http://schemas.microsoft.com/office/drawing/2014/main" val="1268784721"/>
                  </a:ext>
                </a:extLst>
              </a:tr>
              <a:tr h="1519913">
                <a:tc>
                  <a:txBody>
                    <a:bodyPr/>
                    <a:lstStyle/>
                    <a:p>
                      <a:pPr algn="ctr"/>
                      <a:endParaRPr lang="en-IN" sz="1800" dirty="0"/>
                    </a:p>
                    <a:p>
                      <a:pPr algn="ctr"/>
                      <a:endParaRPr lang="en-IN" sz="1800" dirty="0"/>
                    </a:p>
                    <a:p>
                      <a:pPr algn="ctr"/>
                      <a:r>
                        <a:rPr lang="en-IN" sz="1800" b="0" i="0" kern="1200" dirty="0">
                          <a:solidFill>
                            <a:schemeClr val="dk1"/>
                          </a:solidFill>
                          <a:effectLst/>
                          <a:latin typeface="+mn-lt"/>
                          <a:ea typeface="+mn-ea"/>
                          <a:cs typeface="+mn-cs"/>
                        </a:rPr>
                        <a:t>Nature of Job</a:t>
                      </a:r>
                      <a:endParaRPr lang="en-IN" sz="1800" dirty="0"/>
                    </a:p>
                  </a:txBody>
                  <a:tcPr/>
                </a:tc>
                <a:tc>
                  <a:txBody>
                    <a:bodyPr/>
                    <a:lstStyle/>
                    <a:p>
                      <a:pPr algn="ctr"/>
                      <a:endParaRPr lang="en-US" sz="1800" dirty="0"/>
                    </a:p>
                    <a:p>
                      <a:pPr algn="l"/>
                      <a:r>
                        <a:rPr lang="en-US" sz="1800" b="0" i="0" kern="1200" dirty="0">
                          <a:solidFill>
                            <a:schemeClr val="dk1"/>
                          </a:solidFill>
                          <a:effectLst/>
                          <a:latin typeface="+mn-lt"/>
                          <a:ea typeface="+mn-ea"/>
                          <a:cs typeface="+mn-cs"/>
                        </a:rPr>
                        <a:t>Interdisciplinary nature: Involves collaboration with professionals from various engineering disciplines</a:t>
                      </a:r>
                      <a:endParaRPr lang="en-IN" sz="1800" dirty="0"/>
                    </a:p>
                  </a:txBody>
                  <a:tcPr/>
                </a:tc>
                <a:tc>
                  <a:txBody>
                    <a:bodyPr/>
                    <a:lstStyle/>
                    <a:p>
                      <a:pPr algn="ctr"/>
                      <a:endParaRPr lang="en-IN" sz="1800" dirty="0"/>
                    </a:p>
                    <a:p>
                      <a:pPr algn="l"/>
                      <a:r>
                        <a:rPr lang="en-US" sz="1800" b="0" i="0" kern="1200" dirty="0">
                          <a:solidFill>
                            <a:schemeClr val="dk1"/>
                          </a:solidFill>
                          <a:effectLst/>
                          <a:latin typeface="+mn-lt"/>
                          <a:ea typeface="+mn-ea"/>
                          <a:cs typeface="+mn-cs"/>
                        </a:rPr>
                        <a:t>Specialized Focus: Not much collaboration included.</a:t>
                      </a:r>
                      <a:endParaRPr lang="en-IN" sz="1800" dirty="0"/>
                    </a:p>
                  </a:txBody>
                  <a:tcPr/>
                </a:tc>
                <a:extLst>
                  <a:ext uri="{0D108BD9-81ED-4DB2-BD59-A6C34878D82A}">
                    <a16:rowId xmlns:a16="http://schemas.microsoft.com/office/drawing/2014/main" val="803470050"/>
                  </a:ext>
                </a:extLst>
              </a:tr>
              <a:tr h="3229816">
                <a:tc>
                  <a:txBody>
                    <a:bodyPr/>
                    <a:lstStyle/>
                    <a:p>
                      <a:pPr algn="ctr"/>
                      <a:endParaRPr lang="en-IN" sz="1800" dirty="0"/>
                    </a:p>
                    <a:p>
                      <a:pPr algn="ctr"/>
                      <a:endParaRPr lang="en-IN" sz="1800" dirty="0"/>
                    </a:p>
                    <a:p>
                      <a:pPr algn="ctr"/>
                      <a:r>
                        <a:rPr lang="en-IN" sz="1800" b="0" i="0" kern="1200" dirty="0">
                          <a:solidFill>
                            <a:schemeClr val="dk1"/>
                          </a:solidFill>
                          <a:effectLst/>
                          <a:latin typeface="+mn-lt"/>
                          <a:ea typeface="+mn-ea"/>
                          <a:cs typeface="+mn-cs"/>
                        </a:rPr>
                        <a:t>Job Responsibilities</a:t>
                      </a:r>
                      <a:endParaRPr lang="en-IN" sz="1800" dirty="0"/>
                    </a:p>
                  </a:txBody>
                  <a:tcPr/>
                </a:tc>
                <a:tc>
                  <a:txBody>
                    <a:bodyPr/>
                    <a:lstStyle/>
                    <a:p>
                      <a:pPr algn="l">
                        <a:lnSpc>
                          <a:spcPct val="100000"/>
                        </a:lnSpc>
                      </a:pPr>
                      <a:r>
                        <a:rPr lang="en-US" sz="1800" b="0" i="0" kern="1200" dirty="0">
                          <a:solidFill>
                            <a:schemeClr val="dk1"/>
                          </a:solidFill>
                          <a:effectLst/>
                          <a:latin typeface="+mn-lt"/>
                          <a:ea typeface="+mn-ea"/>
                          <a:cs typeface="+mn-cs"/>
                        </a:rPr>
                        <a:t>– Design, implement, and maintain complex systems (hardware, software, networks)</a:t>
                      </a:r>
                      <a:br>
                        <a:rPr lang="en-US" dirty="0"/>
                      </a:br>
                      <a:r>
                        <a:rPr lang="en-US" sz="1800" b="0" i="0" kern="1200" dirty="0">
                          <a:solidFill>
                            <a:schemeClr val="dk1"/>
                          </a:solidFill>
                          <a:effectLst/>
                          <a:latin typeface="+mn-lt"/>
                          <a:ea typeface="+mn-ea"/>
                          <a:cs typeface="+mn-cs"/>
                        </a:rPr>
                        <a:t>– Oversee system integration and performance</a:t>
                      </a:r>
                      <a:br>
                        <a:rPr lang="en-US" dirty="0"/>
                      </a:br>
                      <a:r>
                        <a:rPr lang="en-US" sz="1800" b="0" i="0" kern="1200" dirty="0">
                          <a:solidFill>
                            <a:schemeClr val="dk1"/>
                          </a:solidFill>
                          <a:effectLst/>
                          <a:latin typeface="+mn-lt"/>
                          <a:ea typeface="+mn-ea"/>
                          <a:cs typeface="+mn-cs"/>
                        </a:rPr>
                        <a:t>– Manage system security and troubleshoot issues</a:t>
                      </a:r>
                      <a:br>
                        <a:rPr lang="en-US" dirty="0"/>
                      </a:br>
                      <a:r>
                        <a:rPr lang="en-US" sz="1800" b="0" i="0" kern="1200" dirty="0">
                          <a:solidFill>
                            <a:schemeClr val="dk1"/>
                          </a:solidFill>
                          <a:effectLst/>
                          <a:latin typeface="+mn-lt"/>
                          <a:ea typeface="+mn-ea"/>
                          <a:cs typeface="+mn-cs"/>
                        </a:rPr>
                        <a:t>– Collaborate with cross-functional teams</a:t>
                      </a:r>
                      <a:br>
                        <a:rPr lang="en-US" dirty="0"/>
                      </a:br>
                      <a:r>
                        <a:rPr lang="en-US" sz="1800" b="0" i="0" kern="1200" dirty="0">
                          <a:solidFill>
                            <a:schemeClr val="dk1"/>
                          </a:solidFill>
                          <a:effectLst/>
                          <a:latin typeface="+mn-lt"/>
                          <a:ea typeface="+mn-ea"/>
                          <a:cs typeface="+mn-cs"/>
                        </a:rPr>
                        <a:t>– Provide technical support</a:t>
                      </a:r>
                      <a:endParaRPr lang="en-IN" sz="1800" dirty="0"/>
                    </a:p>
                  </a:txBody>
                  <a:tcPr/>
                </a:tc>
                <a:tc>
                  <a:txBody>
                    <a:bodyPr/>
                    <a:lstStyle/>
                    <a:p>
                      <a:pPr algn="l"/>
                      <a:r>
                        <a:rPr lang="en-US" sz="1800" b="0" i="0" kern="1200" dirty="0">
                          <a:solidFill>
                            <a:schemeClr val="dk1"/>
                          </a:solidFill>
                          <a:effectLst/>
                          <a:latin typeface="+mn-lt"/>
                          <a:ea typeface="+mn-ea"/>
                          <a:cs typeface="+mn-cs"/>
                        </a:rPr>
                        <a:t>–Design and develop software systems</a:t>
                      </a:r>
                      <a:br>
                        <a:rPr lang="en-US" dirty="0"/>
                      </a:br>
                      <a:r>
                        <a:rPr lang="en-US" sz="1800" b="0" i="0" kern="1200" dirty="0">
                          <a:solidFill>
                            <a:schemeClr val="dk1"/>
                          </a:solidFill>
                          <a:effectLst/>
                          <a:latin typeface="+mn-lt"/>
                          <a:ea typeface="+mn-ea"/>
                          <a:cs typeface="+mn-cs"/>
                        </a:rPr>
                        <a:t>– Analyze user requirements</a:t>
                      </a:r>
                      <a:br>
                        <a:rPr lang="en-US" dirty="0"/>
                      </a:br>
                      <a:r>
                        <a:rPr lang="en-US" sz="1800" b="0" i="0" kern="1200" dirty="0">
                          <a:solidFill>
                            <a:schemeClr val="dk1"/>
                          </a:solidFill>
                          <a:effectLst/>
                          <a:latin typeface="+mn-lt"/>
                          <a:ea typeface="+mn-ea"/>
                          <a:cs typeface="+mn-cs"/>
                        </a:rPr>
                        <a:t>– Implement software features based on specifications</a:t>
                      </a:r>
                      <a:br>
                        <a:rPr lang="en-US" dirty="0"/>
                      </a:br>
                      <a:r>
                        <a:rPr lang="en-US" sz="1800" b="0" i="0" kern="1200" dirty="0">
                          <a:solidFill>
                            <a:schemeClr val="dk1"/>
                          </a:solidFill>
                          <a:effectLst/>
                          <a:latin typeface="+mn-lt"/>
                          <a:ea typeface="+mn-ea"/>
                          <a:cs typeface="+mn-cs"/>
                        </a:rPr>
                        <a:t>– Develop and test individual functionalities</a:t>
                      </a:r>
                      <a:br>
                        <a:rPr lang="en-US" dirty="0"/>
                      </a:br>
                      <a:r>
                        <a:rPr lang="en-US" sz="1800" b="0" i="0" kern="1200" dirty="0">
                          <a:solidFill>
                            <a:schemeClr val="dk1"/>
                          </a:solidFill>
                          <a:effectLst/>
                          <a:latin typeface="+mn-lt"/>
                          <a:ea typeface="+mn-ea"/>
                          <a:cs typeface="+mn-cs"/>
                        </a:rPr>
                        <a:t>– Debug and fix software</a:t>
                      </a:r>
                      <a:br>
                        <a:rPr lang="en-US" dirty="0"/>
                      </a:br>
                      <a:r>
                        <a:rPr lang="en-US" sz="1800" b="0" i="0" kern="1200" dirty="0">
                          <a:solidFill>
                            <a:schemeClr val="dk1"/>
                          </a:solidFill>
                          <a:effectLst/>
                          <a:latin typeface="+mn-lt"/>
                          <a:ea typeface="+mn-ea"/>
                          <a:cs typeface="+mn-cs"/>
                        </a:rPr>
                        <a:t>– UI/UX Design in some cases</a:t>
                      </a:r>
                      <a:br>
                        <a:rPr lang="en-US" dirty="0"/>
                      </a:br>
                      <a:r>
                        <a:rPr lang="en-US" sz="1800" b="0" i="0" kern="1200" dirty="0">
                          <a:solidFill>
                            <a:schemeClr val="dk1"/>
                          </a:solidFill>
                          <a:effectLst/>
                          <a:latin typeface="+mn-lt"/>
                          <a:ea typeface="+mn-ea"/>
                          <a:cs typeface="+mn-cs"/>
                        </a:rPr>
                        <a:t>– Software maintenance and updates</a:t>
                      </a:r>
                      <a:endParaRPr lang="en-IN" sz="1800" dirty="0"/>
                    </a:p>
                  </a:txBody>
                  <a:tcPr/>
                </a:tc>
                <a:extLst>
                  <a:ext uri="{0D108BD9-81ED-4DB2-BD59-A6C34878D82A}">
                    <a16:rowId xmlns:a16="http://schemas.microsoft.com/office/drawing/2014/main" val="3861807978"/>
                  </a:ext>
                </a:extLst>
              </a:tr>
            </a:tbl>
          </a:graphicData>
        </a:graphic>
      </p:graphicFrame>
    </p:spTree>
    <p:extLst>
      <p:ext uri="{BB962C8B-B14F-4D97-AF65-F5344CB8AC3E}">
        <p14:creationId xmlns:p14="http://schemas.microsoft.com/office/powerpoint/2010/main" val="25121537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999</TotalTime>
  <Words>1050</Words>
  <Application>Microsoft Macintosh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Display</vt:lpstr>
      <vt:lpstr>Arial</vt:lpstr>
      <vt:lpstr>inherit</vt:lpstr>
      <vt:lpstr>Manrope</vt:lpstr>
      <vt:lpstr>Nunito</vt:lpstr>
      <vt:lpstr>Times New Roman</vt:lpstr>
      <vt:lpstr>var(--h2-family)</vt:lpstr>
      <vt:lpstr>Office Theme</vt:lpstr>
      <vt:lpstr>Characteristics of Software Mnemonic: CURE MR PM’S ST</vt:lpstr>
      <vt:lpstr>Characteristics of Software..</vt:lpstr>
      <vt:lpstr>Characteristics of Software..</vt:lpstr>
      <vt:lpstr>What is a System Engineer?</vt:lpstr>
      <vt:lpstr>Key responsibilities of a system engineer include:</vt:lpstr>
      <vt:lpstr>What is a Software Engineer?</vt:lpstr>
      <vt:lpstr>Key responsibilities of a software engineer include:</vt:lpstr>
      <vt:lpstr>System vs Software Engineering</vt:lpstr>
      <vt:lpstr>System vs Software Engineering..</vt:lpstr>
      <vt:lpstr>System vs Software Engineering..</vt:lpstr>
      <vt:lpstr>Four Ps of Software Project Management</vt:lpstr>
      <vt:lpstr>Four Ps of Software 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Komal Yadav</dc:creator>
  <cp:lastModifiedBy>Retr0_0</cp:lastModifiedBy>
  <cp:revision>18</cp:revision>
  <dcterms:created xsi:type="dcterms:W3CDTF">2024-11-27T13:33:32Z</dcterms:created>
  <dcterms:modified xsi:type="dcterms:W3CDTF">2024-12-28T16:24:27Z</dcterms:modified>
</cp:coreProperties>
</file>