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6ED4-88F3-4C57-874C-656DD1B446D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519A-C76B-4B10-AFAC-EDE1892B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8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6ED4-88F3-4C57-874C-656DD1B446D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519A-C76B-4B10-AFAC-EDE1892B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7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6ED4-88F3-4C57-874C-656DD1B446D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519A-C76B-4B10-AFAC-EDE1892B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9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6ED4-88F3-4C57-874C-656DD1B446D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519A-C76B-4B10-AFAC-EDE1892B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16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6ED4-88F3-4C57-874C-656DD1B446D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519A-C76B-4B10-AFAC-EDE1892B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25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6ED4-88F3-4C57-874C-656DD1B446D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519A-C76B-4B10-AFAC-EDE1892B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43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6ED4-88F3-4C57-874C-656DD1B446D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519A-C76B-4B10-AFAC-EDE1892B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83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6ED4-88F3-4C57-874C-656DD1B446D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519A-C76B-4B10-AFAC-EDE1892B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1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6ED4-88F3-4C57-874C-656DD1B446D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519A-C76B-4B10-AFAC-EDE1892B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4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6ED4-88F3-4C57-874C-656DD1B446D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519A-C76B-4B10-AFAC-EDE1892B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14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D6ED4-88F3-4C57-874C-656DD1B446D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519A-C76B-4B10-AFAC-EDE1892B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3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08D6ED4-88F3-4C57-874C-656DD1B446D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0AC519A-C76B-4B10-AFAC-EDE1892B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20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F216-673A-4A6D-118C-0DE75E692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087" y="705219"/>
            <a:ext cx="9144000" cy="72603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Advanced Software Engineering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A9FD8-9261-4FEE-E7AE-B22D8C48C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4486"/>
            <a:ext cx="9144000" cy="589572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Software Reuse | Cloud Computing | AI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4199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3287-4CFB-B523-E237-58A528F36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B58A-7203-07A9-96C1-50DD7080C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457" y="138987"/>
            <a:ext cx="9144000" cy="58269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Summary &amp; Key Takeaways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1B7DB-EE17-97DC-42A2-509FCD6E2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59" y="1236291"/>
            <a:ext cx="11612881" cy="2882168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Software reuse (Frameworks, Product Lines, COTS) speeds up development.</a:t>
            </a:r>
            <a:br>
              <a:rPr lang="en-IN" sz="2000" dirty="0">
                <a:solidFill>
                  <a:srgbClr val="00B050"/>
                </a:solidFill>
              </a:rPr>
            </a:br>
            <a:r>
              <a:rPr lang="en-IN" sz="2000" dirty="0"/>
              <a:t>✔ </a:t>
            </a:r>
            <a:r>
              <a:rPr lang="en-IN" sz="2000" b="1" dirty="0"/>
              <a:t>Cloud-based software engineering enables scalability, cost savings, and remote collaboration.</a:t>
            </a:r>
            <a:br>
              <a:rPr lang="en-IN" sz="2000" dirty="0"/>
            </a:br>
            <a:r>
              <a:rPr lang="en-IN" sz="2000" dirty="0"/>
              <a:t>✔ </a:t>
            </a:r>
            <a:r>
              <a:rPr lang="en-IN" sz="2000" b="1" dirty="0"/>
              <a:t>AI in software engineering automates coding, testing, and project management.</a:t>
            </a:r>
            <a:br>
              <a:rPr lang="en-IN" sz="2000" dirty="0"/>
            </a:br>
            <a:r>
              <a:rPr lang="en-IN" sz="2000" dirty="0"/>
              <a:t>✔ </a:t>
            </a:r>
            <a:r>
              <a:rPr lang="en-IN" sz="2000" b="1" dirty="0"/>
              <a:t>Combining AI, Cloud, and Reuse creates faster, more efficient software development.</a:t>
            </a:r>
            <a:endParaRPr lang="en-I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09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58658-DDD9-7A88-2266-A48D1037D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717A6-14A6-0AA2-0A1C-246D48336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457" y="80466"/>
            <a:ext cx="9144000" cy="490120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Old Question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CDFE8-C833-1514-768B-D2BE6C0BF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766" y="643759"/>
            <a:ext cx="11612881" cy="6027704"/>
          </a:xfrm>
        </p:spPr>
        <p:txBody>
          <a:bodyPr>
            <a:noAutofit/>
          </a:bodyPr>
          <a:lstStyle/>
          <a:p>
            <a:pPr algn="l"/>
            <a:r>
              <a:rPr lang="en-US" sz="1600" b="1" dirty="0"/>
              <a:t>Given the data below:</a:t>
            </a:r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Number of user inputs:</a:t>
            </a:r>
            <a:r>
              <a:rPr lang="en-US" sz="1600" dirty="0"/>
              <a:t> 28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Number of user outputs:</a:t>
            </a:r>
            <a:r>
              <a:rPr lang="en-US" sz="1600" dirty="0"/>
              <a:t> 44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Number of user inquiries:</a:t>
            </a:r>
            <a:r>
              <a:rPr lang="en-US" sz="1600" dirty="0"/>
              <a:t> 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Number of files:</a:t>
            </a:r>
            <a:r>
              <a:rPr lang="en-US" sz="1600" dirty="0"/>
              <a:t>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Number of external interfaces:</a:t>
            </a:r>
            <a:r>
              <a:rPr lang="en-US" sz="1600" dirty="0"/>
              <a:t> 2</a:t>
            </a:r>
          </a:p>
          <a:p>
            <a:pPr algn="l"/>
            <a:r>
              <a:rPr lang="en-US" sz="1600" dirty="0">
                <a:solidFill>
                  <a:srgbClr val="00B050"/>
                </a:solidFill>
              </a:rPr>
              <a:t>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F0"/>
                </a:solidFill>
              </a:rPr>
              <a:t>Effort</a:t>
            </a:r>
            <a:r>
              <a:rPr lang="en-US" sz="1600" dirty="0">
                <a:solidFill>
                  <a:srgbClr val="00B0F0"/>
                </a:solidFill>
              </a:rPr>
              <a:t> = 37 Person-Months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F0"/>
                </a:solidFill>
              </a:rPr>
              <a:t>Technical document</a:t>
            </a:r>
            <a:r>
              <a:rPr lang="en-US" sz="1600" dirty="0">
                <a:solidFill>
                  <a:srgbClr val="00B0F0"/>
                </a:solidFill>
              </a:rPr>
              <a:t> = 360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F0"/>
                </a:solidFill>
              </a:rPr>
              <a:t>User document</a:t>
            </a:r>
            <a:r>
              <a:rPr lang="en-US" sz="1600" dirty="0">
                <a:solidFill>
                  <a:srgbClr val="00B0F0"/>
                </a:solidFill>
              </a:rPr>
              <a:t> = 129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F0"/>
                </a:solidFill>
              </a:rPr>
              <a:t>Cost</a:t>
            </a:r>
            <a:r>
              <a:rPr lang="en-US" sz="1600" dirty="0">
                <a:solidFill>
                  <a:srgbClr val="00B0F0"/>
                </a:solidFill>
              </a:rPr>
              <a:t> = ₹8000 per month</a:t>
            </a:r>
          </a:p>
          <a:p>
            <a:pPr algn="l"/>
            <a:r>
              <a:rPr lang="en-US" sz="1600" b="1" dirty="0">
                <a:solidFill>
                  <a:srgbClr val="FFC000"/>
                </a:solidFill>
              </a:rPr>
              <a:t>Complexity adjustment values</a:t>
            </a:r>
            <a:r>
              <a:rPr lang="en-US" sz="1600" dirty="0">
                <a:solidFill>
                  <a:srgbClr val="FFC000"/>
                </a:solidFill>
              </a:rPr>
              <a:t> are:</a:t>
            </a:r>
            <a:br>
              <a:rPr lang="en-US" sz="1600" dirty="0">
                <a:solidFill>
                  <a:srgbClr val="FFC000"/>
                </a:solidFill>
              </a:rPr>
            </a:br>
            <a:r>
              <a:rPr lang="en-US" sz="1600" b="1" dirty="0">
                <a:solidFill>
                  <a:srgbClr val="FFC000"/>
                </a:solidFill>
              </a:rPr>
              <a:t>4,1,1,3,5,5,4,4,3,3,3,2,3,4,5</a:t>
            </a:r>
            <a:endParaRPr lang="en-US" sz="1600" dirty="0">
              <a:solidFill>
                <a:srgbClr val="FFC000"/>
              </a:solidFill>
            </a:endParaRPr>
          </a:p>
          <a:p>
            <a:pPr algn="l"/>
            <a:r>
              <a:rPr lang="en-US" sz="1600" b="1" dirty="0">
                <a:solidFill>
                  <a:srgbClr val="C00000"/>
                </a:solidFill>
              </a:rPr>
              <a:t>Compute the following:</a:t>
            </a:r>
            <a:endParaRPr lang="en-US" sz="1600" dirty="0">
              <a:solidFill>
                <a:srgbClr val="C00000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</a:rPr>
              <a:t>Function Point (FP) Value</a:t>
            </a:r>
            <a:endParaRPr lang="en-US" sz="1600" dirty="0">
              <a:solidFill>
                <a:srgbClr val="C00000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</a:rPr>
              <a:t>Productivity</a:t>
            </a:r>
            <a:endParaRPr lang="en-US" sz="1600" dirty="0">
              <a:solidFill>
                <a:srgbClr val="C00000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</a:rPr>
              <a:t>Documentation per Function Point</a:t>
            </a:r>
            <a:endParaRPr lang="en-US" sz="1600" dirty="0">
              <a:solidFill>
                <a:srgbClr val="C00000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</a:rPr>
              <a:t>Cost per Function Point</a:t>
            </a:r>
            <a:endParaRPr lang="en-US" sz="1600" dirty="0">
              <a:solidFill>
                <a:srgbClr val="C00000"/>
              </a:solidFill>
            </a:endParaRPr>
          </a:p>
          <a:p>
            <a:pPr algn="l">
              <a:lnSpc>
                <a:spcPct val="200000"/>
              </a:lnSpc>
            </a:pPr>
            <a:endParaRPr lang="en-IN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1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873CE-4444-8415-F96A-A2E4C1011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098960-D387-1D94-14C7-DF3D20038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59" y="292609"/>
            <a:ext cx="11612881" cy="60496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B050"/>
                </a:solidFill>
              </a:rPr>
              <a:t>Understanding Function Point Analysis (FPA)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FFC000"/>
                </a:solidFill>
              </a:rPr>
              <a:t>Function Point Analysis (FPA) is used to </a:t>
            </a:r>
            <a:r>
              <a:rPr lang="en-US" sz="2000" b="1" dirty="0">
                <a:solidFill>
                  <a:srgbClr val="FFC000"/>
                </a:solidFill>
              </a:rPr>
              <a:t>estimate the size, effort, and cost</a:t>
            </a:r>
            <a:r>
              <a:rPr lang="en-US" sz="2000" dirty="0">
                <a:solidFill>
                  <a:srgbClr val="FFC000"/>
                </a:solidFill>
              </a:rPr>
              <a:t> of a software project. It consists of: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B0F0"/>
                </a:solidFill>
              </a:rPr>
              <a:t>Unadjusted Function Points (UFP):</a:t>
            </a:r>
            <a:br>
              <a:rPr lang="en-US" sz="2000" dirty="0"/>
            </a:br>
            <a:r>
              <a:rPr lang="en-US" sz="2000" dirty="0"/>
              <a:t>Calculated from five components using standard weightings.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B0F0"/>
                </a:solidFill>
              </a:rPr>
              <a:t>Complexity Adjustment Factor (CAF):</a:t>
            </a:r>
            <a:br>
              <a:rPr lang="en-US" sz="2000" dirty="0"/>
            </a:br>
            <a:r>
              <a:rPr lang="en-US" sz="2000" dirty="0"/>
              <a:t>Adjusts the UFP based on project complexity.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B0F0"/>
                </a:solidFill>
              </a:rPr>
              <a:t>Adjusted Function Points (AFP):</a:t>
            </a:r>
            <a:br>
              <a:rPr lang="en-US" sz="2000" dirty="0"/>
            </a:br>
            <a:r>
              <a:rPr lang="en-US" sz="2000" dirty="0"/>
              <a:t>Final function point value incorporating complexity.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B0F0"/>
                </a:solidFill>
              </a:rPr>
              <a:t>Productivity Calculation:</a:t>
            </a:r>
            <a:br>
              <a:rPr lang="en-US" sz="2000" dirty="0"/>
            </a:br>
            <a:r>
              <a:rPr lang="en-US" sz="2000" dirty="0"/>
              <a:t>Measures the number of function points produced per person-month.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B0F0"/>
                </a:solidFill>
              </a:rPr>
              <a:t>Documentation Calculation:</a:t>
            </a:r>
            <a:br>
              <a:rPr lang="en-US" sz="2000" dirty="0"/>
            </a:br>
            <a:r>
              <a:rPr lang="en-US" sz="2000" dirty="0"/>
              <a:t>Determines how much documentation is produced per function point.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B0F0"/>
                </a:solidFill>
              </a:rPr>
              <a:t>Cost per Function Point Calculation:</a:t>
            </a:r>
            <a:br>
              <a:rPr lang="en-US" sz="2000" dirty="0"/>
            </a:br>
            <a:r>
              <a:rPr lang="en-US" sz="2000" dirty="0"/>
              <a:t>Helps in budget estimation.</a:t>
            </a:r>
          </a:p>
          <a:p>
            <a:pPr algn="l">
              <a:lnSpc>
                <a:spcPct val="100000"/>
              </a:lnSpc>
            </a:pPr>
            <a:endParaRPr lang="en-I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0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B2542-0A00-2B75-4F3F-4EB70372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screen with numbers and numbers&#10;&#10;Description automatically generated">
            <a:extLst>
              <a:ext uri="{FF2B5EF4-FFF2-40B4-BE49-F238E27FC236}">
                <a16:creationId xmlns:a16="http://schemas.microsoft.com/office/drawing/2014/main" id="{3BF81084-6FC3-E80D-48AE-F2F42ECA8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2" y="415095"/>
            <a:ext cx="11641175" cy="5736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918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AC041-CE21-0518-976E-A045264F8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7FE2D5FB-DE52-E85B-5EF1-C5078C5C1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409651"/>
            <a:ext cx="10905066" cy="59682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8576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B81D0-DEA3-7546-1DE3-048ACA53C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1CAF25C-4DB0-08F8-44FB-7CE6836C8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2" y="241401"/>
            <a:ext cx="11675060" cy="6375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380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6687-D849-360A-184A-23D3AB98F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26E68-65D9-C9EA-DE09-9D29BB34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79" y="206610"/>
            <a:ext cx="11250778" cy="1733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7537503-20B5-DBB5-B1D5-4C8B21AA3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1" y="2305447"/>
            <a:ext cx="11192256" cy="4134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916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F700-4886-6C85-3780-FFCD3FFB9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CD3E8B0D-BDF4-707C-15B1-F2A6E1D72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28" y="468173"/>
            <a:ext cx="11214202" cy="6027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538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BF19E-E130-D373-4B2D-524346728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calculator&#10;&#10;Description automatically generated">
            <a:extLst>
              <a:ext uri="{FF2B5EF4-FFF2-40B4-BE49-F238E27FC236}">
                <a16:creationId xmlns:a16="http://schemas.microsoft.com/office/drawing/2014/main" id="{48D76C62-A387-C0F6-21EC-4355D65C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0" y="510235"/>
            <a:ext cx="11309299" cy="5837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4251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A2B9D-B92B-BC62-4C46-1CC402E6D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2D142F-AA46-97FD-F3EA-FFB8E24D6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" y="468173"/>
            <a:ext cx="10698652" cy="5742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633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F12DE-CC24-DAD6-EEB8-5F5589DED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DE7C-01DF-402A-13D7-5CB3FB28A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142" y="229732"/>
            <a:ext cx="9144000" cy="72603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What is Software Reuse?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ABDD7-9796-739F-6739-B6E4ACE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69" y="1297748"/>
            <a:ext cx="11306862" cy="486164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0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✔ </a:t>
            </a:r>
            <a:r>
              <a:rPr lang="en-IN" sz="2000" b="1" dirty="0"/>
              <a:t>Software reuse</a:t>
            </a:r>
            <a:r>
              <a:rPr lang="en-IN" sz="2000" dirty="0"/>
              <a:t> is the practice of </a:t>
            </a:r>
            <a:r>
              <a:rPr lang="en-IN" sz="2000" b="1" dirty="0"/>
              <a:t>using existing software components</a:t>
            </a:r>
            <a:r>
              <a:rPr lang="en-IN" sz="2000" dirty="0"/>
              <a:t> to develop new applications, reducing development time and cost.</a:t>
            </a:r>
            <a:br>
              <a:rPr lang="en-IN" sz="2000" dirty="0"/>
            </a:br>
            <a:r>
              <a:rPr lang="en-IN" sz="2000" dirty="0"/>
              <a:t>✔ Instead of building software </a:t>
            </a:r>
            <a:r>
              <a:rPr lang="en-IN" sz="2000" b="1" dirty="0"/>
              <a:t>from scratch</a:t>
            </a:r>
            <a:r>
              <a:rPr lang="en-IN" sz="2000" dirty="0"/>
              <a:t>, developers reuse </a:t>
            </a:r>
            <a:r>
              <a:rPr lang="en-IN" sz="2000" b="1" dirty="0"/>
              <a:t>code, frameworks, libraries, or complete applications</a:t>
            </a:r>
            <a:r>
              <a:rPr lang="en-IN" sz="20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✅ </a:t>
            </a:r>
            <a:r>
              <a:rPr lang="en-IN" sz="2000" b="1" dirty="0"/>
              <a:t>Benefits of Software Reuse: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Reduces Development Effort</a:t>
            </a:r>
            <a:r>
              <a:rPr lang="en-IN" sz="2000" dirty="0"/>
              <a:t> → Saves time &amp; cost.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Improves Software Quality</a:t>
            </a:r>
            <a:r>
              <a:rPr lang="en-IN" sz="2000" dirty="0"/>
              <a:t> → Reused components are already tested.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Enhances Maintainability</a:t>
            </a:r>
            <a:r>
              <a:rPr lang="en-IN" sz="2000" dirty="0"/>
              <a:t> → Easier to update and fix issues.</a:t>
            </a:r>
          </a:p>
          <a:p>
            <a:pPr algn="l">
              <a:lnSpc>
                <a:spcPct val="150000"/>
              </a:lnSpc>
            </a:pPr>
            <a:endParaRPr lang="en-IN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91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296C-2570-B42B-5C72-A81A9B86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30"/>
            <a:ext cx="10515600" cy="8418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What is a Data Flow Diagram?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57AAD-3E6A-3D6F-7055-EBE54C0B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029"/>
            <a:ext cx="11067897" cy="302435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/>
              <a:t>✔ A </a:t>
            </a:r>
            <a:r>
              <a:rPr lang="en-US" sz="2000" b="1" dirty="0"/>
              <a:t>Data Flow Diagram (DFD)</a:t>
            </a:r>
            <a:r>
              <a:rPr lang="en-US" sz="2000" dirty="0"/>
              <a:t> is a graphical representation that shows </a:t>
            </a:r>
            <a:r>
              <a:rPr lang="en-US" sz="2000" b="1" dirty="0"/>
              <a:t>how data moves through a system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✔ Helps in </a:t>
            </a:r>
            <a:r>
              <a:rPr lang="en-US" sz="2000" b="1" dirty="0"/>
              <a:t>understanding system workflows, inputs, outputs, and data processing.</a:t>
            </a:r>
            <a:br>
              <a:rPr lang="en-US" sz="2000" dirty="0"/>
            </a:br>
            <a:r>
              <a:rPr lang="en-US" sz="2000" dirty="0"/>
              <a:t>✔ Used for </a:t>
            </a:r>
            <a:r>
              <a:rPr lang="en-US" sz="2000" b="1" dirty="0"/>
              <a:t>analyzing, designing, and documenting systems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36582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11594-ACB9-444C-4B3C-12668CA69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934D-827A-2E85-43C1-5B4BB646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30"/>
            <a:ext cx="10515600" cy="84188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Why Use DFDs?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5BCE-6486-C175-E419-8F72C914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440"/>
            <a:ext cx="11067897" cy="53800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✅ </a:t>
            </a:r>
            <a:r>
              <a:rPr lang="en-IN" sz="2000" b="1" dirty="0"/>
              <a:t>Benefits of DFDs:</a:t>
            </a:r>
            <a:br>
              <a:rPr lang="en-IN" sz="2000" dirty="0"/>
            </a:br>
            <a:r>
              <a:rPr lang="en-IN" sz="2000" dirty="0"/>
              <a:t>1️⃣ </a:t>
            </a:r>
            <a:r>
              <a:rPr lang="en-IN" sz="2000" b="1" dirty="0"/>
              <a:t>Helps visualize system processes</a:t>
            </a:r>
            <a:r>
              <a:rPr lang="en-IN" sz="2000" dirty="0"/>
              <a:t> → Easier to understand than text descriptions.</a:t>
            </a:r>
            <a:br>
              <a:rPr lang="en-IN" sz="2000" dirty="0"/>
            </a:br>
            <a:r>
              <a:rPr lang="en-IN" sz="2000" dirty="0"/>
              <a:t>2️⃣ </a:t>
            </a:r>
            <a:r>
              <a:rPr lang="en-IN" sz="2000" b="1" dirty="0"/>
              <a:t>Identifies data sources, storage, and transformations</a:t>
            </a:r>
            <a:r>
              <a:rPr lang="en-IN" sz="2000" dirty="0"/>
              <a:t> → Clearly shows </a:t>
            </a:r>
            <a:r>
              <a:rPr lang="en-IN" sz="2000" b="1" dirty="0"/>
              <a:t>how data flows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3️⃣ </a:t>
            </a:r>
            <a:r>
              <a:rPr lang="en-IN" sz="2000" b="1" dirty="0"/>
              <a:t>Improves system documentation</a:t>
            </a:r>
            <a:r>
              <a:rPr lang="en-IN" sz="2000" dirty="0"/>
              <a:t> → Useful for developers &amp; stakeholders.</a:t>
            </a:r>
            <a:br>
              <a:rPr lang="en-IN" sz="2000" dirty="0"/>
            </a:br>
            <a:r>
              <a:rPr lang="en-IN" sz="2000" dirty="0"/>
              <a:t>4️⃣ </a:t>
            </a:r>
            <a:r>
              <a:rPr lang="en-IN" sz="2000" b="1" dirty="0"/>
              <a:t>Detects inefficiencies &amp; redundancies</a:t>
            </a:r>
            <a:r>
              <a:rPr lang="en-IN" sz="2000" dirty="0"/>
              <a:t> → Helps in </a:t>
            </a:r>
            <a:r>
              <a:rPr lang="en-IN" sz="2000" b="1" dirty="0"/>
              <a:t>system optimization</a:t>
            </a:r>
            <a:r>
              <a:rPr lang="en-IN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💡 </a:t>
            </a:r>
            <a:r>
              <a:rPr lang="en-IN" sz="2000" b="1" dirty="0"/>
              <a:t>Example:</a:t>
            </a:r>
            <a:br>
              <a:rPr lang="en-IN" sz="2000" dirty="0"/>
            </a:br>
            <a:r>
              <a:rPr lang="en-IN" sz="2000" dirty="0"/>
              <a:t>📌 </a:t>
            </a:r>
            <a:r>
              <a:rPr lang="en-IN" sz="2000" b="1" dirty="0"/>
              <a:t>Online Banking System</a:t>
            </a:r>
            <a:endParaRPr lang="en-IN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DFD can illustrate </a:t>
            </a:r>
            <a:r>
              <a:rPr lang="en-IN" sz="2000" b="1" dirty="0"/>
              <a:t>how users deposit, withdraw, or transfer money</a:t>
            </a:r>
            <a:r>
              <a:rPr lang="en-IN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✅ </a:t>
            </a:r>
            <a:r>
              <a:rPr lang="en-IN" sz="2000" b="1" dirty="0"/>
              <a:t>Best Practice:</a:t>
            </a:r>
            <a:r>
              <a:rPr lang="en-IN" sz="2000" dirty="0"/>
              <a:t> Use </a:t>
            </a:r>
            <a:r>
              <a:rPr lang="en-IN" sz="2000" b="1" dirty="0"/>
              <a:t>DFDs to simplify complex system workflows!</a:t>
            </a: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2442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3ECE2-815B-3F57-FDBB-3072986F9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9094-92D6-50C5-256E-72382DD0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30"/>
            <a:ext cx="10515600" cy="84188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Components of a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6B60-0F9B-BEC2-9C64-F0023B693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34" y="1181647"/>
            <a:ext cx="11067897" cy="50874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✅ </a:t>
            </a:r>
            <a:r>
              <a:rPr lang="en-US" sz="1800" b="1" dirty="0"/>
              <a:t>A Data Flow Diagram consists of four key components: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✅ </a:t>
            </a:r>
            <a:r>
              <a:rPr lang="en-US" sz="1800" b="1" dirty="0"/>
              <a:t>Best Practice:</a:t>
            </a:r>
            <a:r>
              <a:rPr lang="en-US" sz="1800" dirty="0"/>
              <a:t> Follow </a:t>
            </a:r>
            <a:r>
              <a:rPr lang="en-US" sz="1800" b="1" dirty="0"/>
              <a:t>DFD notation standards</a:t>
            </a:r>
            <a:r>
              <a:rPr lang="en-US" sz="1800" dirty="0"/>
              <a:t> to make diagrams readable!</a:t>
            </a:r>
            <a:endParaRPr lang="en-IN" sz="1800" dirty="0"/>
          </a:p>
        </p:txBody>
      </p:sp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6CBD3FD1-299F-934F-15BA-72158EE6A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4" y="1871087"/>
            <a:ext cx="7698028" cy="2267266"/>
          </a:xfrm>
          <a:prstGeom prst="rect">
            <a:avLst/>
          </a:prstGeom>
        </p:spPr>
      </p:pic>
      <p:pic>
        <p:nvPicPr>
          <p:cNvPr id="7" name="Picture 6" descr="A screenshot of a diagram&#10;&#10;Description automatically generated">
            <a:extLst>
              <a:ext uri="{FF2B5EF4-FFF2-40B4-BE49-F238E27FC236}">
                <a16:creationId xmlns:a16="http://schemas.microsoft.com/office/drawing/2014/main" id="{7F85F163-2240-0D9B-36C8-A237B19D9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44" y="595871"/>
            <a:ext cx="3476590" cy="54585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6606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26E01-B213-4888-E797-06D09EAE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AEB9-78C8-1396-B66A-22C9870A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930"/>
            <a:ext cx="10515600" cy="84188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Levels of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BDC5-3B86-FE82-B806-68642FC4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9770"/>
            <a:ext cx="11067897" cy="48572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📌 </a:t>
            </a:r>
            <a:r>
              <a:rPr lang="en-US" sz="1600" b="1" dirty="0"/>
              <a:t>DFDs are categorized into different levels based on detail: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b="1" dirty="0"/>
          </a:p>
          <a:p>
            <a:pPr marL="0" indent="0">
              <a:lnSpc>
                <a:spcPct val="150000"/>
              </a:lnSpc>
              <a:buNone/>
            </a:pPr>
            <a:endParaRPr lang="en-US" sz="1600" b="1" dirty="0"/>
          </a:p>
          <a:p>
            <a:pPr marL="0" indent="0">
              <a:lnSpc>
                <a:spcPct val="150000"/>
              </a:lnSpc>
              <a:buNone/>
            </a:pPr>
            <a:endParaRPr lang="en-US" sz="1600" b="1" dirty="0"/>
          </a:p>
          <a:p>
            <a:pPr marL="0" indent="0">
              <a:lnSpc>
                <a:spcPct val="150000"/>
              </a:lnSpc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💡 </a:t>
            </a:r>
            <a:r>
              <a:rPr lang="en-US" sz="1600" b="1" dirty="0"/>
              <a:t>Example:</a:t>
            </a:r>
            <a:br>
              <a:rPr lang="en-US" sz="1600" dirty="0"/>
            </a:br>
            <a:r>
              <a:rPr lang="en-US" sz="1600" dirty="0"/>
              <a:t>📌 </a:t>
            </a:r>
            <a:r>
              <a:rPr lang="en-US" sz="1600" b="1" dirty="0"/>
              <a:t>E-commerce System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Level 0:</a:t>
            </a:r>
            <a:r>
              <a:rPr lang="en-US" sz="1600" dirty="0"/>
              <a:t> Shows "Customer" placing an order in a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Level 1:</a:t>
            </a:r>
            <a:r>
              <a:rPr lang="en-US" sz="1600" dirty="0"/>
              <a:t> Breaks down into "Order Processing," "Payment," and "Shipping."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Level 2:</a:t>
            </a:r>
            <a:r>
              <a:rPr lang="en-US" sz="1600" dirty="0"/>
              <a:t> Further details each sub-process.</a:t>
            </a:r>
          </a:p>
          <a:p>
            <a:r>
              <a:rPr lang="en-US" sz="1600" dirty="0"/>
              <a:t>✅ </a:t>
            </a:r>
            <a:r>
              <a:rPr lang="en-US" sz="1600" b="1" dirty="0"/>
              <a:t>Best Practice:</a:t>
            </a:r>
            <a:r>
              <a:rPr lang="en-US" sz="1600" dirty="0"/>
              <a:t> Start with </a:t>
            </a:r>
            <a:r>
              <a:rPr lang="en-US" sz="1600" b="1" dirty="0"/>
              <a:t>Level 0 (Context Diagram), then expand step by step!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b="1" dirty="0"/>
          </a:p>
          <a:p>
            <a:pPr marL="0" indent="0">
              <a:lnSpc>
                <a:spcPct val="150000"/>
              </a:lnSpc>
              <a:buNone/>
            </a:pPr>
            <a:endParaRPr lang="en-IN" sz="1600" dirty="0"/>
          </a:p>
        </p:txBody>
      </p:sp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ABDC8121-B68F-A229-16CB-1CD2CFB7D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0426"/>
            <a:ext cx="9935962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51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9EE21-84C7-1B67-7147-860EFA13D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6271-C3E6-FD67-324F-722B204F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54" y="101778"/>
            <a:ext cx="10515600" cy="84188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Example of DFD:</a:t>
            </a:r>
          </a:p>
        </p:txBody>
      </p:sp>
      <p:pic>
        <p:nvPicPr>
          <p:cNvPr id="5" name="Picture 4" descr="A diagram of a railway reservation&#10;&#10;Description automatically generated">
            <a:extLst>
              <a:ext uri="{FF2B5EF4-FFF2-40B4-BE49-F238E27FC236}">
                <a16:creationId xmlns:a16="http://schemas.microsoft.com/office/drawing/2014/main" id="{AF0249FA-6F26-00EB-40AC-E74AB24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4" y="1104595"/>
            <a:ext cx="11762891" cy="5007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424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9EAEE-ACB4-4ED0-5255-7E0572C21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27AE-221C-33E8-A5B2-0F161F10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54" y="101778"/>
            <a:ext cx="10515600" cy="84188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Example of DFD: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4A94408D-7B66-9E68-BE34-EB39F5D9A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4" y="943661"/>
            <a:ext cx="10870621" cy="5458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1487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A732C-E909-1FDD-8B60-ED8BE1A6E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1BCB-A846-0949-42C3-0A9F5AE2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54" y="101778"/>
            <a:ext cx="10515600" cy="84188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Example of DFD: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4B502E78-F10F-9CCF-80B1-A91A941C2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4" y="873600"/>
            <a:ext cx="11548262" cy="56139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8700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EED97-DBD8-1462-85BF-C1DB6FB2C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FDFF-C09A-381F-215A-A69FE65FC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457" y="90743"/>
            <a:ext cx="9144000" cy="72603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Software Reuse: Application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43F77-7C64-15E5-687F-7B2E740A6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69" y="882614"/>
            <a:ext cx="11306862" cy="573032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17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1700" dirty="0"/>
              <a:t>✔ </a:t>
            </a:r>
            <a:r>
              <a:rPr lang="en-IN" sz="1700" b="1" dirty="0"/>
              <a:t>Application frameworks</a:t>
            </a:r>
            <a:r>
              <a:rPr lang="en-IN" sz="1700" dirty="0"/>
              <a:t> provide </a:t>
            </a:r>
            <a:r>
              <a:rPr lang="en-IN" sz="1700" b="1" dirty="0"/>
              <a:t>a reusable set of tools, components, and libraries</a:t>
            </a:r>
            <a:r>
              <a:rPr lang="en-IN" sz="1700" dirty="0"/>
              <a:t> to speed up software development.</a:t>
            </a:r>
            <a:br>
              <a:rPr lang="en-IN" sz="1700" dirty="0"/>
            </a:br>
            <a:r>
              <a:rPr lang="en-IN" sz="1700" dirty="0"/>
              <a:t>✔ They offer </a:t>
            </a:r>
            <a:r>
              <a:rPr lang="en-IN" sz="1700" b="1" dirty="0"/>
              <a:t>predefined structures</a:t>
            </a:r>
            <a:r>
              <a:rPr lang="en-IN" sz="1700" dirty="0"/>
              <a:t> for building applications.</a:t>
            </a:r>
          </a:p>
          <a:p>
            <a:pPr algn="l">
              <a:lnSpc>
                <a:spcPct val="150000"/>
              </a:lnSpc>
            </a:pPr>
            <a:r>
              <a:rPr lang="en-IN" sz="1700" dirty="0"/>
              <a:t>✅ </a:t>
            </a:r>
            <a:r>
              <a:rPr lang="en-IN" sz="1700" b="1" dirty="0"/>
              <a:t>Types of Application Frameworks:</a:t>
            </a:r>
            <a:br>
              <a:rPr lang="en-IN" sz="1700" dirty="0"/>
            </a:br>
            <a:r>
              <a:rPr lang="en-IN" sz="1700" dirty="0"/>
              <a:t>1️⃣ </a:t>
            </a:r>
            <a:r>
              <a:rPr lang="en-IN" sz="1700" b="1" dirty="0"/>
              <a:t>Web Frameworks</a:t>
            </a:r>
            <a:r>
              <a:rPr lang="en-IN" sz="1700" dirty="0"/>
              <a:t> → Django (Python), Spring Boot (Java)</a:t>
            </a:r>
            <a:br>
              <a:rPr lang="en-IN" sz="1700" dirty="0"/>
            </a:br>
            <a:r>
              <a:rPr lang="en-IN" sz="1700" dirty="0"/>
              <a:t>2️⃣ </a:t>
            </a:r>
            <a:r>
              <a:rPr lang="en-IN" sz="1700" b="1" dirty="0"/>
              <a:t>Mobile Frameworks</a:t>
            </a:r>
            <a:r>
              <a:rPr lang="en-IN" sz="1700" dirty="0"/>
              <a:t> → Flutter, React Native</a:t>
            </a:r>
            <a:br>
              <a:rPr lang="en-IN" sz="1700" dirty="0"/>
            </a:br>
            <a:r>
              <a:rPr lang="en-IN" sz="1700" dirty="0"/>
              <a:t>3️⃣ </a:t>
            </a:r>
            <a:r>
              <a:rPr lang="en-IN" sz="1700" b="1" dirty="0"/>
              <a:t>Enterprise Frameworks</a:t>
            </a:r>
            <a:r>
              <a:rPr lang="en-IN" sz="1700" dirty="0"/>
              <a:t> → .NET, J2EE.</a:t>
            </a:r>
          </a:p>
          <a:p>
            <a:pPr algn="l">
              <a:lnSpc>
                <a:spcPct val="150000"/>
              </a:lnSpc>
            </a:pPr>
            <a:r>
              <a:rPr lang="en-IN" sz="1700" dirty="0"/>
              <a:t>💡 </a:t>
            </a:r>
            <a:r>
              <a:rPr lang="en-IN" sz="1700" b="1" dirty="0"/>
              <a:t>Example:</a:t>
            </a:r>
            <a:br>
              <a:rPr lang="en-IN" sz="1700" dirty="0"/>
            </a:br>
            <a:r>
              <a:rPr lang="en-IN" sz="1700" dirty="0"/>
              <a:t>📌 </a:t>
            </a:r>
            <a:r>
              <a:rPr lang="en-IN" sz="1700" b="1" dirty="0"/>
              <a:t>Using Django for Web Development</a:t>
            </a:r>
            <a:endParaRPr lang="en-IN" sz="17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700" dirty="0"/>
              <a:t>Instead of writing </a:t>
            </a:r>
            <a:r>
              <a:rPr lang="en-IN" sz="1700" b="1" dirty="0"/>
              <a:t>database connections, authentication, and routing from scratch</a:t>
            </a:r>
            <a:r>
              <a:rPr lang="en-IN" sz="1700" dirty="0"/>
              <a:t>, Django provides built-in support.</a:t>
            </a:r>
          </a:p>
          <a:p>
            <a:pPr algn="l">
              <a:lnSpc>
                <a:spcPct val="150000"/>
              </a:lnSpc>
            </a:pPr>
            <a:r>
              <a:rPr lang="en-IN" sz="1700" dirty="0"/>
              <a:t>✅ </a:t>
            </a:r>
            <a:r>
              <a:rPr lang="en-IN" sz="1700" b="1" dirty="0"/>
              <a:t>Best Practice:</a:t>
            </a:r>
            <a:r>
              <a:rPr lang="en-IN" sz="1700" dirty="0"/>
              <a:t> Use </a:t>
            </a:r>
            <a:r>
              <a:rPr lang="en-IN" sz="1700" b="1" dirty="0"/>
              <a:t>frameworks to speed up development</a:t>
            </a:r>
            <a:r>
              <a:rPr lang="en-IN" sz="1700" dirty="0"/>
              <a:t> and maintain consistency across applications.</a:t>
            </a:r>
          </a:p>
          <a:p>
            <a:pPr algn="l">
              <a:lnSpc>
                <a:spcPct val="150000"/>
              </a:lnSpc>
            </a:pPr>
            <a:endParaRPr lang="en-IN" sz="17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81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CFB9A-C385-D478-C812-5D4AB3638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E3F7-B3AD-BB1D-EAEB-44FDA8CE5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457" y="90743"/>
            <a:ext cx="9144000" cy="72603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Software Reuse: Software Product Lines (SPL)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0C0E0-F9A9-AB7E-DA02-7B126033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69" y="816777"/>
            <a:ext cx="11306862" cy="573032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✔ </a:t>
            </a:r>
            <a:r>
              <a:rPr lang="en-IN" sz="1800" b="1" dirty="0"/>
              <a:t>Software Product Line (SPL)</a:t>
            </a:r>
            <a:r>
              <a:rPr lang="en-IN" sz="1800" dirty="0"/>
              <a:t> is an approach where </a:t>
            </a:r>
            <a:r>
              <a:rPr lang="en-IN" sz="1800" b="1" dirty="0"/>
              <a:t>a set of related software products share a common architecture</a:t>
            </a:r>
            <a:r>
              <a:rPr lang="en-IN" sz="1800" dirty="0"/>
              <a:t> but have variations.</a:t>
            </a:r>
            <a:br>
              <a:rPr lang="en-IN" sz="1800" dirty="0"/>
            </a:br>
            <a:r>
              <a:rPr lang="en-IN" sz="1800" dirty="0"/>
              <a:t>✔ SPL helps companies </a:t>
            </a:r>
            <a:r>
              <a:rPr lang="en-IN" sz="1800" b="1" dirty="0"/>
              <a:t>produce multiple software versions efficiently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Benefits of SPL: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Reduces Code Duplication</a:t>
            </a:r>
            <a:r>
              <a:rPr lang="en-IN" sz="1800" dirty="0"/>
              <a:t> → Common components are reused.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Faster Market Delivery</a:t>
            </a:r>
            <a:r>
              <a:rPr lang="en-IN" sz="1800" dirty="0"/>
              <a:t> → New versions are built quickly.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Customization</a:t>
            </a:r>
            <a:r>
              <a:rPr lang="en-IN" sz="1800" dirty="0"/>
              <a:t> → Different customers get tailored versions.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💡 </a:t>
            </a:r>
            <a:r>
              <a:rPr lang="en-IN" sz="1800" b="1" dirty="0"/>
              <a:t>Example:</a:t>
            </a:r>
            <a:br>
              <a:rPr lang="en-IN" sz="1800" dirty="0"/>
            </a:br>
            <a:r>
              <a:rPr lang="en-IN" sz="1800" dirty="0"/>
              <a:t>📌 </a:t>
            </a:r>
            <a:r>
              <a:rPr lang="en-IN" sz="1800" b="1" dirty="0"/>
              <a:t>Microsoft Office Suite</a:t>
            </a:r>
            <a:endParaRPr lang="en-IN" sz="18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Word, Excel, PowerPoint, Outlook</a:t>
            </a:r>
            <a:r>
              <a:rPr lang="en-IN" sz="1800" dirty="0"/>
              <a:t> share a </a:t>
            </a:r>
            <a:r>
              <a:rPr lang="en-IN" sz="1800" b="1" dirty="0"/>
              <a:t>common codebase</a:t>
            </a:r>
            <a:r>
              <a:rPr lang="en-IN" sz="1800" dirty="0"/>
              <a:t>, but each application has </a:t>
            </a:r>
            <a:r>
              <a:rPr lang="en-IN" sz="1800" b="1" dirty="0"/>
              <a:t>unique features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Best Practice:</a:t>
            </a:r>
            <a:r>
              <a:rPr lang="en-IN" sz="1800" dirty="0"/>
              <a:t> Use </a:t>
            </a:r>
            <a:r>
              <a:rPr lang="en-IN" sz="1800" b="1" dirty="0"/>
              <a:t>modular design &amp; feature toggles</a:t>
            </a:r>
            <a:r>
              <a:rPr lang="en-IN" sz="1800" dirty="0"/>
              <a:t> to implement SPL effectively.</a:t>
            </a:r>
          </a:p>
          <a:p>
            <a:pPr algn="l">
              <a:lnSpc>
                <a:spcPct val="150000"/>
              </a:lnSpc>
            </a:pPr>
            <a:endParaRPr lang="en-IN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3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3707B-540E-EEFC-71AE-887C05E9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8F83-317C-E777-7E86-78B607F9C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457" y="138987"/>
            <a:ext cx="9144000" cy="582691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Software Reuse: COTS Product Reuse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DFAE7-997A-F0B2-3C3D-4730C0EB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69" y="816777"/>
            <a:ext cx="11306862" cy="573032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✔ </a:t>
            </a:r>
            <a:r>
              <a:rPr lang="en-US" sz="1800" b="1" dirty="0"/>
              <a:t>Commercial Off-The-Shelf (COTS) Product Reuse</a:t>
            </a:r>
            <a:r>
              <a:rPr lang="en-US" sz="1800" dirty="0"/>
              <a:t> means using </a:t>
            </a:r>
            <a:r>
              <a:rPr lang="en-US" sz="1800" b="1" dirty="0"/>
              <a:t>pre-built third-party software components</a:t>
            </a:r>
            <a:r>
              <a:rPr lang="en-US" sz="1800" dirty="0"/>
              <a:t> instead of developing them in-house.</a:t>
            </a:r>
            <a:br>
              <a:rPr lang="en-US" sz="1800" dirty="0"/>
            </a:br>
            <a:r>
              <a:rPr lang="en-US" sz="1800" dirty="0"/>
              <a:t>✔ COTS products are </a:t>
            </a:r>
            <a:r>
              <a:rPr lang="en-US" sz="1800" b="1" dirty="0"/>
              <a:t>ready-made solutions</a:t>
            </a:r>
            <a:r>
              <a:rPr lang="en-US" sz="1800" dirty="0"/>
              <a:t> that can be </a:t>
            </a:r>
            <a:r>
              <a:rPr lang="en-US" sz="1800" b="1" dirty="0"/>
              <a:t>integrated into existing systems</a:t>
            </a:r>
            <a:r>
              <a:rPr lang="en-US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✅ </a:t>
            </a:r>
            <a:r>
              <a:rPr lang="en-US" sz="1800" b="1" dirty="0"/>
              <a:t>Advantages of COTS Reuse:</a:t>
            </a: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b="1" dirty="0"/>
              <a:t>Saves Time</a:t>
            </a:r>
            <a:r>
              <a:rPr lang="en-US" sz="1800" dirty="0"/>
              <a:t> → No need to build from scratch.</a:t>
            </a: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b="1" dirty="0"/>
              <a:t>Reduces Costs</a:t>
            </a:r>
            <a:r>
              <a:rPr lang="en-US" sz="1800" dirty="0"/>
              <a:t> → Buying software is often cheaper than developing it.</a:t>
            </a: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b="1" dirty="0"/>
              <a:t>Proven Reliability</a:t>
            </a:r>
            <a:r>
              <a:rPr lang="en-US" sz="1800" dirty="0"/>
              <a:t> → COTS solutions are tested and widely used.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💡 </a:t>
            </a:r>
            <a:r>
              <a:rPr lang="en-US" sz="1800" b="1" dirty="0"/>
              <a:t>Example:</a:t>
            </a:r>
            <a:br>
              <a:rPr lang="en-US" sz="1800" dirty="0"/>
            </a:br>
            <a:r>
              <a:rPr lang="en-US" sz="1800" dirty="0"/>
              <a:t>📌 </a:t>
            </a:r>
            <a:r>
              <a:rPr lang="en-US" sz="1800" b="1" dirty="0"/>
              <a:t>Using Google Maps API in Mobile Apps</a:t>
            </a:r>
            <a:endParaRPr lang="en-US" sz="18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Instead of building a </a:t>
            </a:r>
            <a:r>
              <a:rPr lang="en-US" sz="1800" b="1" dirty="0"/>
              <a:t>custom mapping system</a:t>
            </a:r>
            <a:r>
              <a:rPr lang="en-US" sz="1800" dirty="0"/>
              <a:t>, developers </a:t>
            </a:r>
            <a:r>
              <a:rPr lang="en-US" sz="1800" b="1" dirty="0"/>
              <a:t>integrate Google Maps API</a:t>
            </a:r>
            <a:r>
              <a:rPr lang="en-US" sz="1800" dirty="0"/>
              <a:t> into their apps.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✅ </a:t>
            </a:r>
            <a:r>
              <a:rPr lang="en-US" sz="1800" b="1" dirty="0"/>
              <a:t>Best Practice:</a:t>
            </a:r>
            <a:r>
              <a:rPr lang="en-US" sz="1800" dirty="0"/>
              <a:t> Use COTS when </a:t>
            </a:r>
            <a:r>
              <a:rPr lang="en-US" sz="1800" b="1" dirty="0"/>
              <a:t>custom development is expensive or unnecessary</a:t>
            </a:r>
            <a:r>
              <a:rPr lang="en-US" sz="1800" dirty="0"/>
              <a:t>.</a:t>
            </a:r>
          </a:p>
          <a:p>
            <a:pPr algn="l">
              <a:lnSpc>
                <a:spcPct val="150000"/>
              </a:lnSpc>
            </a:pPr>
            <a:endParaRPr lang="en-IN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5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0000-D5E6-4541-F4E0-CB98F03A4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DC09-70BB-2AEF-7B53-88C1DD8C3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457" y="138987"/>
            <a:ext cx="9144000" cy="58269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What is Cloud-Based Software Engineering?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90A6C-90EB-3317-EEE2-5CEF22ED9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569" y="816777"/>
            <a:ext cx="11306862" cy="573032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✔ </a:t>
            </a:r>
            <a:r>
              <a:rPr lang="en-IN" sz="1800" b="1" dirty="0"/>
              <a:t>Cloud-based software engineering</a:t>
            </a:r>
            <a:r>
              <a:rPr lang="en-IN" sz="1800" dirty="0"/>
              <a:t> focuses on </a:t>
            </a:r>
            <a:r>
              <a:rPr lang="en-IN" sz="1800" b="1" dirty="0"/>
              <a:t>developing, deploying, and managing software using cloud infrastructure</a:t>
            </a:r>
            <a:r>
              <a:rPr lang="en-IN" sz="1800" dirty="0"/>
              <a:t> instead of on-premises servers.</a:t>
            </a:r>
            <a:br>
              <a:rPr lang="en-IN" sz="1800" dirty="0"/>
            </a:br>
            <a:r>
              <a:rPr lang="en-IN" sz="1800" dirty="0"/>
              <a:t>✔ It enables </a:t>
            </a:r>
            <a:r>
              <a:rPr lang="en-IN" sz="1800" b="1" dirty="0"/>
              <a:t>scalability, reliability, and cost savings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Key Features of Cloud Computing in Software Engineering: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Scalability</a:t>
            </a:r>
            <a:r>
              <a:rPr lang="en-IN" sz="1800" dirty="0"/>
              <a:t> → Applications can handle more users dynamically.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Cost-Effectiveness</a:t>
            </a:r>
            <a:r>
              <a:rPr lang="en-IN" sz="1800" dirty="0"/>
              <a:t> → Pay for only what you use.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Remote Collaboration</a:t>
            </a:r>
            <a:r>
              <a:rPr lang="en-IN" sz="1800" dirty="0"/>
              <a:t> → Teams can work from anywhere.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💡 </a:t>
            </a:r>
            <a:r>
              <a:rPr lang="en-IN" sz="1800" b="1" dirty="0"/>
              <a:t>Example:</a:t>
            </a:r>
            <a:br>
              <a:rPr lang="en-IN" sz="1800" dirty="0"/>
            </a:br>
            <a:r>
              <a:rPr lang="en-IN" sz="1800" dirty="0"/>
              <a:t>📌 </a:t>
            </a:r>
            <a:r>
              <a:rPr lang="en-IN" sz="1800" b="1" dirty="0"/>
              <a:t>Netflix uses AWS Cloud</a:t>
            </a:r>
            <a:endParaRPr lang="en-IN" sz="18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Stores and streams movies using </a:t>
            </a:r>
            <a:r>
              <a:rPr lang="en-IN" sz="1800" b="1" dirty="0"/>
              <a:t>Amazon Web Services (AWS)</a:t>
            </a:r>
            <a:r>
              <a:rPr lang="en-IN" sz="1800" dirty="0"/>
              <a:t>, handling </a:t>
            </a:r>
            <a:r>
              <a:rPr lang="en-IN" sz="1800" b="1" dirty="0"/>
              <a:t>millions of users dynamically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Best Practice:</a:t>
            </a:r>
            <a:r>
              <a:rPr lang="en-IN" sz="1800" dirty="0"/>
              <a:t> Use </a:t>
            </a:r>
            <a:r>
              <a:rPr lang="en-IN" sz="1800" b="1" dirty="0"/>
              <a:t>cloud-based CI/CD pipelines</a:t>
            </a:r>
            <a:r>
              <a:rPr lang="en-IN" sz="1800" dirty="0"/>
              <a:t> for </a:t>
            </a:r>
            <a:r>
              <a:rPr lang="en-IN" sz="1800" b="1" dirty="0"/>
              <a:t>automated testing &amp; deployments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endParaRPr lang="en-IN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6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DF429-0A3B-F6C3-4240-0912B327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B5EB-F790-986A-6AE6-1FD38DF0F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457" y="138987"/>
            <a:ext cx="9144000" cy="58269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Types of Cloud Services in Software Engineering</a:t>
            </a:r>
            <a:endParaRPr lang="en-IN" sz="32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F1B0-F8B8-0A06-D7A1-B3DD94E77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0" y="877845"/>
            <a:ext cx="11612881" cy="455989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Cloud computing provides different service models:</a:t>
            </a:r>
          </a:p>
          <a:p>
            <a:pPr algn="l">
              <a:lnSpc>
                <a:spcPct val="150000"/>
              </a:lnSpc>
            </a:pPr>
            <a:endParaRPr lang="en-IN" sz="1800" b="1" dirty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endParaRPr lang="en-IN" sz="1800" b="1" dirty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endParaRPr lang="en-IN" sz="1800" b="1" dirty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endParaRPr lang="en-IN" sz="1800" b="1" dirty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endParaRPr lang="en-IN" sz="1800" b="1" dirty="0">
              <a:solidFill>
                <a:srgbClr val="00B05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800" dirty="0"/>
              <a:t>✅ </a:t>
            </a:r>
            <a:r>
              <a:rPr lang="en-US" sz="1800" b="1" dirty="0"/>
              <a:t>Best Practice:</a:t>
            </a:r>
            <a:r>
              <a:rPr lang="en-US" sz="1800" dirty="0"/>
              <a:t> Use </a:t>
            </a:r>
            <a:r>
              <a:rPr lang="en-US" sz="1800" b="1" dirty="0"/>
              <a:t>serverless computing (AWS Lambda, Azure Functions)</a:t>
            </a:r>
            <a:r>
              <a:rPr lang="en-US" sz="1800" dirty="0"/>
              <a:t> for cost-efficient applications.</a:t>
            </a:r>
            <a:endParaRPr lang="en-IN" sz="1800" b="1" dirty="0">
              <a:solidFill>
                <a:srgbClr val="00B050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B031112-DC5F-3338-66DF-402B620DB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8" y="1420260"/>
            <a:ext cx="1106006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5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35938-F097-B9C7-8846-3CA3896EE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FCB3-A00F-0FA6-F59E-78C96F9A8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457" y="138987"/>
            <a:ext cx="9144000" cy="58269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How AI is Transforming Software Engineering?</a:t>
            </a: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C6923-FF81-13DA-E24B-FD863514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0" y="877845"/>
            <a:ext cx="11612881" cy="568388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16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1600" dirty="0"/>
              <a:t>✔ </a:t>
            </a:r>
            <a:r>
              <a:rPr lang="en-IN" sz="1600" b="1" dirty="0"/>
              <a:t>AI-powered software engineering</a:t>
            </a:r>
            <a:r>
              <a:rPr lang="en-IN" sz="1600" dirty="0"/>
              <a:t> uses </a:t>
            </a:r>
            <a:r>
              <a:rPr lang="en-IN" sz="1600" b="1" dirty="0"/>
              <a:t>machine learning, automation, and intelligent systems</a:t>
            </a:r>
            <a:r>
              <a:rPr lang="en-IN" sz="1600" dirty="0"/>
              <a:t> to </a:t>
            </a:r>
            <a:r>
              <a:rPr lang="en-IN" sz="1600" b="1" dirty="0"/>
              <a:t>enhance development, testing, and deployment.</a:t>
            </a:r>
            <a:br>
              <a:rPr lang="en-IN" sz="1600" dirty="0"/>
            </a:br>
            <a:r>
              <a:rPr lang="en-IN" sz="1600" dirty="0"/>
              <a:t>✔ AI helps in </a:t>
            </a:r>
            <a:r>
              <a:rPr lang="en-IN" sz="1600" b="1" dirty="0"/>
              <a:t>error detection, automated coding, and optimizing performance</a:t>
            </a:r>
            <a:r>
              <a:rPr lang="en-IN" sz="16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1600" dirty="0"/>
              <a:t>✅ </a:t>
            </a:r>
            <a:r>
              <a:rPr lang="en-IN" sz="1600" b="1" dirty="0"/>
              <a:t>Applications of AI in Software Engineering:</a:t>
            </a:r>
            <a:br>
              <a:rPr lang="en-IN" sz="1600" dirty="0"/>
            </a:br>
            <a:r>
              <a:rPr lang="en-IN" sz="1600" dirty="0"/>
              <a:t>1️⃣ </a:t>
            </a:r>
            <a:r>
              <a:rPr lang="en-IN" sz="1600" b="1" dirty="0"/>
              <a:t>AI-Powered Code Generation</a:t>
            </a:r>
            <a:r>
              <a:rPr lang="en-IN" sz="1600" dirty="0"/>
              <a:t> → GitHub Copilot, OpenAI Codex.</a:t>
            </a:r>
            <a:br>
              <a:rPr lang="en-IN" sz="1600" dirty="0"/>
            </a:br>
            <a:r>
              <a:rPr lang="en-IN" sz="1600" dirty="0"/>
              <a:t>2️⃣ </a:t>
            </a:r>
            <a:r>
              <a:rPr lang="en-IN" sz="1600" b="1" dirty="0"/>
              <a:t>Automated Testing</a:t>
            </a:r>
            <a:r>
              <a:rPr lang="en-IN" sz="1600" dirty="0"/>
              <a:t> → AI detects bugs &amp; generates test cases.</a:t>
            </a:r>
            <a:br>
              <a:rPr lang="en-IN" sz="1600" dirty="0"/>
            </a:br>
            <a:r>
              <a:rPr lang="en-IN" sz="1600" dirty="0"/>
              <a:t>3️⃣ </a:t>
            </a:r>
            <a:r>
              <a:rPr lang="en-IN" sz="1600" b="1" dirty="0"/>
              <a:t>AI-Based Project Management</a:t>
            </a:r>
            <a:r>
              <a:rPr lang="en-IN" sz="1600" dirty="0"/>
              <a:t> → Predicts delays &amp; optimizes workflows.</a:t>
            </a:r>
            <a:br>
              <a:rPr lang="en-IN" sz="1600" dirty="0"/>
            </a:br>
            <a:r>
              <a:rPr lang="en-IN" sz="1600" dirty="0"/>
              <a:t>4️⃣ </a:t>
            </a:r>
            <a:r>
              <a:rPr lang="en-IN" sz="1600" b="1" dirty="0"/>
              <a:t>Natural Language Processing (NLP) for Requirements Analysis</a:t>
            </a:r>
            <a:r>
              <a:rPr lang="en-IN" sz="1600" dirty="0"/>
              <a:t> → AI understands business requirements.</a:t>
            </a:r>
          </a:p>
          <a:p>
            <a:pPr algn="l">
              <a:lnSpc>
                <a:spcPct val="150000"/>
              </a:lnSpc>
            </a:pPr>
            <a:r>
              <a:rPr lang="en-IN" sz="1600" dirty="0"/>
              <a:t>💡 </a:t>
            </a:r>
            <a:r>
              <a:rPr lang="en-IN" sz="1600" b="1" dirty="0"/>
              <a:t>Example:</a:t>
            </a:r>
            <a:br>
              <a:rPr lang="en-IN" sz="1600" dirty="0"/>
            </a:br>
            <a:r>
              <a:rPr lang="en-IN" sz="1600" dirty="0"/>
              <a:t>📌 </a:t>
            </a:r>
            <a:r>
              <a:rPr lang="en-IN" sz="1600" b="1" dirty="0"/>
              <a:t>GitHub Copilot</a:t>
            </a:r>
            <a:endParaRPr lang="en-IN" sz="1600" dirty="0"/>
          </a:p>
          <a:p>
            <a:pPr algn="l">
              <a:lnSpc>
                <a:spcPct val="150000"/>
              </a:lnSpc>
            </a:pPr>
            <a:r>
              <a:rPr lang="en-IN" sz="1600" dirty="0"/>
              <a:t>Uses </a:t>
            </a:r>
            <a:r>
              <a:rPr lang="en-IN" sz="1600" b="1" dirty="0"/>
              <a:t>AI to suggest code snippets</a:t>
            </a:r>
            <a:r>
              <a:rPr lang="en-IN" sz="1600" dirty="0"/>
              <a:t> and </a:t>
            </a:r>
            <a:r>
              <a:rPr lang="en-IN" sz="1600" b="1" dirty="0"/>
              <a:t>autogenerate functions</a:t>
            </a:r>
            <a:r>
              <a:rPr lang="en-IN" sz="1600" dirty="0"/>
              <a:t> based on developer intent.</a:t>
            </a:r>
          </a:p>
          <a:p>
            <a:pPr algn="l">
              <a:lnSpc>
                <a:spcPct val="150000"/>
              </a:lnSpc>
            </a:pPr>
            <a:r>
              <a:rPr lang="en-IN" sz="1600" dirty="0"/>
              <a:t>✅ </a:t>
            </a:r>
            <a:r>
              <a:rPr lang="en-IN" sz="1600" b="1" dirty="0"/>
              <a:t>Best Practice:</a:t>
            </a:r>
            <a:r>
              <a:rPr lang="en-IN" sz="1600" dirty="0"/>
              <a:t> Use </a:t>
            </a:r>
            <a:r>
              <a:rPr lang="en-IN" sz="1600" b="1" dirty="0"/>
              <a:t>AI-driven DevOps tools</a:t>
            </a:r>
            <a:r>
              <a:rPr lang="en-IN" sz="1600" dirty="0"/>
              <a:t> to automate software deployment &amp; monitoring.</a:t>
            </a:r>
          </a:p>
          <a:p>
            <a:pPr algn="l">
              <a:lnSpc>
                <a:spcPct val="150000"/>
              </a:lnSpc>
            </a:pPr>
            <a:endParaRPr lang="en-IN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3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520CD-1A6A-8F42-5E90-CCFD7D97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1DC5-FC8B-EEF5-AFDA-95A3A8EE1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457" y="138987"/>
            <a:ext cx="9144000" cy="58269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AI in 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97399-2438-60B9-04BC-6742D6E1C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0" y="877845"/>
            <a:ext cx="11612881" cy="568388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/>
              <a:t>✅ </a:t>
            </a:r>
            <a:r>
              <a:rPr lang="en-US" sz="1800" b="1" dirty="0"/>
              <a:t>AI-powered testing tools improve software quality by detecting issues early.</a:t>
            </a:r>
          </a:p>
          <a:p>
            <a:pPr algn="l">
              <a:lnSpc>
                <a:spcPct val="150000"/>
              </a:lnSpc>
            </a:pPr>
            <a:endParaRPr lang="en-US" sz="1800" b="1" dirty="0"/>
          </a:p>
          <a:p>
            <a:pPr algn="l">
              <a:lnSpc>
                <a:spcPct val="150000"/>
              </a:lnSpc>
            </a:pPr>
            <a:endParaRPr lang="en-US" sz="1800" b="1" dirty="0"/>
          </a:p>
          <a:p>
            <a:pPr algn="l">
              <a:lnSpc>
                <a:spcPct val="150000"/>
              </a:lnSpc>
            </a:pPr>
            <a:endParaRPr lang="en-US" sz="1800" b="1" dirty="0"/>
          </a:p>
          <a:p>
            <a:pPr algn="l">
              <a:lnSpc>
                <a:spcPct val="150000"/>
              </a:lnSpc>
            </a:pPr>
            <a:endParaRPr lang="en-US" sz="1800" b="1" dirty="0"/>
          </a:p>
          <a:p>
            <a:pPr algn="l">
              <a:lnSpc>
                <a:spcPct val="150000"/>
              </a:lnSpc>
            </a:pPr>
            <a:r>
              <a:rPr lang="en-US" sz="1800" dirty="0"/>
              <a:t>💡 </a:t>
            </a:r>
            <a:r>
              <a:rPr lang="en-US" sz="1800" b="1" dirty="0"/>
              <a:t>Example:</a:t>
            </a:r>
            <a:br>
              <a:rPr lang="en-US" sz="1800" dirty="0"/>
            </a:br>
            <a:r>
              <a:rPr lang="en-US" sz="1800" dirty="0"/>
              <a:t>📌 </a:t>
            </a:r>
            <a:r>
              <a:rPr lang="en-US" sz="1800" b="1" dirty="0"/>
              <a:t>AI-Powered Bug Detection</a:t>
            </a:r>
            <a:endParaRPr lang="en-US" sz="18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AI can scan thousands of lines of code </a:t>
            </a:r>
            <a:r>
              <a:rPr lang="en-US" sz="1800" b="1" dirty="0"/>
              <a:t>to detect security vulnerabilities automatically</a:t>
            </a:r>
            <a:r>
              <a:rPr lang="en-US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✅ </a:t>
            </a:r>
            <a:r>
              <a:rPr lang="en-US" sz="1800" b="1" dirty="0"/>
              <a:t>Best Practice:</a:t>
            </a:r>
            <a:r>
              <a:rPr lang="en-US" sz="1800" dirty="0"/>
              <a:t> Use </a:t>
            </a:r>
            <a:r>
              <a:rPr lang="en-US" sz="1800" b="1" dirty="0"/>
              <a:t>AI-enhanced test automation</a:t>
            </a:r>
            <a:r>
              <a:rPr lang="en-US" sz="1800" dirty="0"/>
              <a:t> to improve efficiency.</a:t>
            </a:r>
          </a:p>
          <a:p>
            <a:pPr algn="l">
              <a:lnSpc>
                <a:spcPct val="150000"/>
              </a:lnSpc>
            </a:pPr>
            <a:endParaRPr lang="en-IN" sz="1800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683D4DC8-4EF9-7EA9-1BA2-2FA24762A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47" y="1409030"/>
            <a:ext cx="8535591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1379</Words>
  <Application>Microsoft Office PowerPoint</Application>
  <PresentationFormat>Widescreen</PresentationFormat>
  <Paragraphs>115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Advanced Software Engineering Concepts</vt:lpstr>
      <vt:lpstr>What is Software Reuse?</vt:lpstr>
      <vt:lpstr>Software Reuse: Application Frameworks</vt:lpstr>
      <vt:lpstr>Software Reuse: Software Product Lines (SPL)</vt:lpstr>
      <vt:lpstr>Software Reuse: COTS Product Reuse</vt:lpstr>
      <vt:lpstr>What is Cloud-Based Software Engineering?</vt:lpstr>
      <vt:lpstr>Types of Cloud Services in Software Engineering</vt:lpstr>
      <vt:lpstr>How AI is Transforming Software Engineering?</vt:lpstr>
      <vt:lpstr>AI in Software Testing</vt:lpstr>
      <vt:lpstr>Summary &amp; Key Takeaways</vt:lpstr>
      <vt:lpstr>Old Question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Data Flow Diagram?</vt:lpstr>
      <vt:lpstr>Why Use DFDs?</vt:lpstr>
      <vt:lpstr>Components of a DFD</vt:lpstr>
      <vt:lpstr>Levels of DFD</vt:lpstr>
      <vt:lpstr>Example of DFD:</vt:lpstr>
      <vt:lpstr>Example of DFD:</vt:lpstr>
      <vt:lpstr>Example of DFD: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Yadav</dc:creator>
  <cp:lastModifiedBy>Komal Yadav</cp:lastModifiedBy>
  <cp:revision>34</cp:revision>
  <dcterms:created xsi:type="dcterms:W3CDTF">2025-01-27T02:49:53Z</dcterms:created>
  <dcterms:modified xsi:type="dcterms:W3CDTF">2025-01-27T04:41:09Z</dcterms:modified>
</cp:coreProperties>
</file>