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69D7AD-491F-4397-9CC5-CD1F972A5514}"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416226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9D7AD-491F-4397-9CC5-CD1F972A5514}"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8925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9D7AD-491F-4397-9CC5-CD1F972A5514}"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400499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9D7AD-491F-4397-9CC5-CD1F972A5514}"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393341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69D7AD-491F-4397-9CC5-CD1F972A5514}"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1700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69D7AD-491F-4397-9CC5-CD1F972A5514}"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372531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9D7AD-491F-4397-9CC5-CD1F972A5514}"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4025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9D7AD-491F-4397-9CC5-CD1F972A5514}"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283416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9D7AD-491F-4397-9CC5-CD1F972A5514}"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44239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9D7AD-491F-4397-9CC5-CD1F972A5514}"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69067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9D7AD-491F-4397-9CC5-CD1F972A5514}"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3B8598-B1E8-46DC-88C8-95E445EC0D57}" type="slidenum">
              <a:rPr lang="en-IN" smtClean="0"/>
              <a:t>‹#›</a:t>
            </a:fld>
            <a:endParaRPr lang="en-IN"/>
          </a:p>
        </p:txBody>
      </p:sp>
    </p:spTree>
    <p:extLst>
      <p:ext uri="{BB962C8B-B14F-4D97-AF65-F5344CB8AC3E}">
        <p14:creationId xmlns:p14="http://schemas.microsoft.com/office/powerpoint/2010/main" val="287649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0669D7AD-491F-4397-9CC5-CD1F972A5514}" type="datetimeFigureOut">
              <a:rPr lang="en-IN" smtClean="0"/>
              <a:t>28-11-2024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E3B8598-B1E8-46DC-88C8-95E445EC0D57}" type="slidenum">
              <a:rPr lang="en-IN" smtClean="0"/>
              <a:t>‹#›</a:t>
            </a:fld>
            <a:endParaRPr lang="en-IN"/>
          </a:p>
        </p:txBody>
      </p:sp>
    </p:spTree>
    <p:extLst>
      <p:ext uri="{BB962C8B-B14F-4D97-AF65-F5344CB8AC3E}">
        <p14:creationId xmlns:p14="http://schemas.microsoft.com/office/powerpoint/2010/main" val="9680609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B41F3A-832F-6651-3941-27A1658065A5}"/>
              </a:ext>
            </a:extLst>
          </p:cNvPr>
          <p:cNvSpPr>
            <a:spLocks noGrp="1"/>
          </p:cNvSpPr>
          <p:nvPr>
            <p:ph type="subTitle" idx="1"/>
          </p:nvPr>
        </p:nvSpPr>
        <p:spPr>
          <a:xfrm>
            <a:off x="1524000" y="599846"/>
            <a:ext cx="9887712" cy="5383988"/>
          </a:xfrm>
        </p:spPr>
        <p:txBody>
          <a:bodyPr>
            <a:normAutofit/>
          </a:bodyPr>
          <a:lstStyle/>
          <a:p>
            <a:pPr algn="l">
              <a:lnSpc>
                <a:spcPct val="150000"/>
              </a:lnSpc>
            </a:pPr>
            <a:r>
              <a:rPr lang="en-US" b="1" dirty="0">
                <a:solidFill>
                  <a:srgbClr val="FFFF00"/>
                </a:solidFill>
              </a:rPr>
              <a:t>What is Measurement?</a:t>
            </a:r>
          </a:p>
          <a:p>
            <a:pPr algn="just">
              <a:lnSpc>
                <a:spcPct val="150000"/>
              </a:lnSpc>
            </a:pPr>
            <a:r>
              <a:rPr lang="en-US" dirty="0"/>
              <a:t>Measurement is the process of finding out the size, amount, or degree of something. For example, when you measure your height, you're finding out how tall you are in units like inches or centimeters.</a:t>
            </a:r>
          </a:p>
          <a:p>
            <a:pPr algn="l">
              <a:lnSpc>
                <a:spcPct val="150000"/>
              </a:lnSpc>
            </a:pPr>
            <a:endParaRPr lang="en-US" dirty="0"/>
          </a:p>
          <a:p>
            <a:pPr algn="l">
              <a:lnSpc>
                <a:spcPct val="150000"/>
              </a:lnSpc>
            </a:pPr>
            <a:r>
              <a:rPr lang="en-US" b="1" dirty="0">
                <a:solidFill>
                  <a:srgbClr val="FFFF00"/>
                </a:solidFill>
              </a:rPr>
              <a:t>What is Software Measurement?</a:t>
            </a:r>
          </a:p>
          <a:p>
            <a:pPr algn="just">
              <a:lnSpc>
                <a:spcPct val="150000"/>
              </a:lnSpc>
            </a:pPr>
            <a:r>
              <a:rPr lang="en-US" dirty="0"/>
              <a:t>Software measurement is about finding out "how much" of a certain aspect is present in a software product or during the process of creating it.</a:t>
            </a:r>
          </a:p>
          <a:p>
            <a:pPr algn="l">
              <a:lnSpc>
                <a:spcPct val="150000"/>
              </a:lnSpc>
            </a:pPr>
            <a:endParaRPr lang="en-IN" dirty="0"/>
          </a:p>
        </p:txBody>
      </p:sp>
    </p:spTree>
    <p:extLst>
      <p:ext uri="{BB962C8B-B14F-4D97-AF65-F5344CB8AC3E}">
        <p14:creationId xmlns:p14="http://schemas.microsoft.com/office/powerpoint/2010/main" val="37616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B65DD-C908-B8B0-6AFA-1AC9B58DA8E8}"/>
              </a:ext>
            </a:extLst>
          </p:cNvPr>
          <p:cNvSpPr>
            <a:spLocks noGrp="1"/>
          </p:cNvSpPr>
          <p:nvPr>
            <p:ph idx="1"/>
          </p:nvPr>
        </p:nvSpPr>
        <p:spPr>
          <a:xfrm>
            <a:off x="757733" y="833933"/>
            <a:ext cx="10917326" cy="4608576"/>
          </a:xfrm>
        </p:spPr>
        <p:txBody>
          <a:bodyPr/>
          <a:lstStyle/>
          <a:p>
            <a:pPr marL="0" indent="0">
              <a:lnSpc>
                <a:spcPct val="150000"/>
              </a:lnSpc>
              <a:buNone/>
            </a:pPr>
            <a:r>
              <a:rPr lang="en-US" sz="2400" b="1" dirty="0">
                <a:solidFill>
                  <a:srgbClr val="FFFF00"/>
                </a:solidFill>
              </a:rPr>
              <a:t>2. Process Metrics</a:t>
            </a:r>
          </a:p>
          <a:p>
            <a:pPr marL="0" indent="0">
              <a:lnSpc>
                <a:spcPct val="150000"/>
              </a:lnSpc>
              <a:buNone/>
            </a:pPr>
            <a:r>
              <a:rPr lang="en-US" sz="2400" b="1" dirty="0">
                <a:solidFill>
                  <a:srgbClr val="00B050"/>
                </a:solidFill>
              </a:rPr>
              <a:t>What They Are:</a:t>
            </a:r>
            <a:endParaRPr lang="en-US" sz="2400" dirty="0">
              <a:solidFill>
                <a:srgbClr val="00B050"/>
              </a:solidFill>
            </a:endParaRPr>
          </a:p>
          <a:p>
            <a:pPr>
              <a:lnSpc>
                <a:spcPct val="150000"/>
              </a:lnSpc>
              <a:buFont typeface="Arial" panose="020B0604020202020204" pitchFamily="34" charset="0"/>
              <a:buChar char="•"/>
            </a:pPr>
            <a:r>
              <a:rPr lang="en-US" sz="2400" b="1" dirty="0"/>
              <a:t>Process metrics</a:t>
            </a:r>
            <a:r>
              <a:rPr lang="en-US" sz="2400" dirty="0"/>
              <a:t> focus on the software development and maintenance process.</a:t>
            </a:r>
          </a:p>
          <a:p>
            <a:pPr marL="0" indent="0">
              <a:lnSpc>
                <a:spcPct val="150000"/>
              </a:lnSpc>
              <a:buNone/>
            </a:pPr>
            <a:r>
              <a:rPr lang="en-US" sz="2400" b="1" dirty="0">
                <a:solidFill>
                  <a:srgbClr val="00B050"/>
                </a:solidFill>
              </a:rPr>
              <a:t>Why They Matter:</a:t>
            </a:r>
            <a:endParaRPr lang="en-US" sz="2400" dirty="0">
              <a:solidFill>
                <a:srgbClr val="00B050"/>
              </a:solidFill>
            </a:endParaRPr>
          </a:p>
          <a:p>
            <a:pPr>
              <a:lnSpc>
                <a:spcPct val="150000"/>
              </a:lnSpc>
              <a:buFont typeface="Arial" panose="020B0604020202020204" pitchFamily="34" charset="0"/>
              <a:buChar char="•"/>
            </a:pPr>
            <a:r>
              <a:rPr lang="en-US" sz="2400" dirty="0"/>
              <a:t>They aim to improve the processes the team uses over the long term.</a:t>
            </a:r>
          </a:p>
          <a:p>
            <a:pPr>
              <a:lnSpc>
                <a:spcPct val="150000"/>
              </a:lnSpc>
              <a:buFont typeface="Arial" panose="020B0604020202020204" pitchFamily="34" charset="0"/>
              <a:buChar char="•"/>
            </a:pPr>
            <a:r>
              <a:rPr lang="en-US" sz="2400" dirty="0"/>
              <a:t>They help optimize how software is developed and maintained.</a:t>
            </a:r>
          </a:p>
          <a:p>
            <a:endParaRPr lang="en-IN" dirty="0"/>
          </a:p>
        </p:txBody>
      </p:sp>
    </p:spTree>
    <p:extLst>
      <p:ext uri="{BB962C8B-B14F-4D97-AF65-F5344CB8AC3E}">
        <p14:creationId xmlns:p14="http://schemas.microsoft.com/office/powerpoint/2010/main" val="98283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B5CC1-ABAF-FEB1-4E41-8502541F9E13}"/>
              </a:ext>
            </a:extLst>
          </p:cNvPr>
          <p:cNvSpPr>
            <a:spLocks noGrp="1"/>
          </p:cNvSpPr>
          <p:nvPr>
            <p:ph idx="1"/>
          </p:nvPr>
        </p:nvSpPr>
        <p:spPr>
          <a:xfrm>
            <a:off x="838200" y="671169"/>
            <a:ext cx="10515600" cy="5515662"/>
          </a:xfrm>
        </p:spPr>
        <p:txBody>
          <a:bodyPr>
            <a:normAutofit/>
          </a:bodyPr>
          <a:lstStyle/>
          <a:p>
            <a:pPr marL="0" indent="0" algn="just">
              <a:lnSpc>
                <a:spcPct val="150000"/>
              </a:lnSpc>
              <a:buNone/>
            </a:pPr>
            <a:r>
              <a:rPr lang="en-US" sz="2400" b="1" dirty="0">
                <a:solidFill>
                  <a:srgbClr val="FFFF00"/>
                </a:solidFill>
              </a:rPr>
              <a:t>Process Metrics Examples:</a:t>
            </a:r>
            <a:endParaRPr lang="en-US" sz="2400" dirty="0">
              <a:solidFill>
                <a:srgbClr val="FFFF00"/>
              </a:solidFill>
            </a:endParaRPr>
          </a:p>
          <a:p>
            <a:pPr algn="just">
              <a:lnSpc>
                <a:spcPct val="150000"/>
              </a:lnSpc>
            </a:pPr>
            <a:r>
              <a:rPr lang="en-US" sz="2400" b="1" dirty="0"/>
              <a:t>Effort Variance: </a:t>
            </a:r>
            <a:r>
              <a:rPr lang="en-US" sz="2400" dirty="0"/>
              <a:t>Comparing how much work we thought it would take versus how much it actually took.</a:t>
            </a:r>
          </a:p>
          <a:p>
            <a:pPr algn="just">
              <a:lnSpc>
                <a:spcPct val="150000"/>
              </a:lnSpc>
            </a:pPr>
            <a:r>
              <a:rPr lang="en-US" sz="2400" b="1" dirty="0"/>
              <a:t>Schedule Variance: </a:t>
            </a:r>
            <a:r>
              <a:rPr lang="en-US" sz="2400" dirty="0"/>
              <a:t>Comparing the planned timeline to the actual timeline.</a:t>
            </a:r>
          </a:p>
          <a:p>
            <a:pPr algn="just">
              <a:lnSpc>
                <a:spcPct val="150000"/>
              </a:lnSpc>
            </a:pPr>
            <a:r>
              <a:rPr lang="en-US" sz="2400" b="1" dirty="0"/>
              <a:t>Defect Injection Rate: </a:t>
            </a:r>
            <a:r>
              <a:rPr lang="en-US" sz="2400" dirty="0"/>
              <a:t>The rate at which new defects are introduced during development.</a:t>
            </a:r>
          </a:p>
          <a:p>
            <a:pPr algn="just">
              <a:lnSpc>
                <a:spcPct val="150000"/>
              </a:lnSpc>
            </a:pPr>
            <a:r>
              <a:rPr lang="en-US" sz="2400" b="1" dirty="0"/>
              <a:t>Lead Time: </a:t>
            </a:r>
            <a:r>
              <a:rPr lang="en-US" sz="2400" dirty="0"/>
              <a:t>The total time it takes from starting a task to completing it.</a:t>
            </a:r>
          </a:p>
        </p:txBody>
      </p:sp>
    </p:spTree>
    <p:extLst>
      <p:ext uri="{BB962C8B-B14F-4D97-AF65-F5344CB8AC3E}">
        <p14:creationId xmlns:p14="http://schemas.microsoft.com/office/powerpoint/2010/main" val="20501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987055-6C36-1D81-7093-78CA8F8E4A7C}"/>
              </a:ext>
            </a:extLst>
          </p:cNvPr>
          <p:cNvSpPr>
            <a:spLocks noGrp="1"/>
          </p:cNvSpPr>
          <p:nvPr>
            <p:ph idx="1"/>
          </p:nvPr>
        </p:nvSpPr>
        <p:spPr>
          <a:xfrm>
            <a:off x="838200" y="416966"/>
            <a:ext cx="10807598" cy="5559552"/>
          </a:xfrm>
        </p:spPr>
        <p:txBody>
          <a:bodyPr>
            <a:normAutofit/>
          </a:bodyPr>
          <a:lstStyle/>
          <a:p>
            <a:pPr marL="0" indent="0" algn="just">
              <a:lnSpc>
                <a:spcPct val="150000"/>
              </a:lnSpc>
              <a:buNone/>
            </a:pPr>
            <a:r>
              <a:rPr lang="en-US" sz="2400" b="1" dirty="0">
                <a:solidFill>
                  <a:srgbClr val="FFFF00"/>
                </a:solidFill>
              </a:rPr>
              <a:t>3. Project Metrics</a:t>
            </a:r>
          </a:p>
          <a:p>
            <a:pPr marL="0" indent="0" algn="just">
              <a:lnSpc>
                <a:spcPct val="150000"/>
              </a:lnSpc>
              <a:buNone/>
            </a:pPr>
            <a:r>
              <a:rPr lang="en-US" sz="2400" b="1" dirty="0">
                <a:solidFill>
                  <a:srgbClr val="00B050"/>
                </a:solidFill>
              </a:rPr>
              <a:t>What They Are:</a:t>
            </a:r>
            <a:endParaRPr lang="en-US" sz="2400" dirty="0">
              <a:solidFill>
                <a:srgbClr val="00B050"/>
              </a:solidFill>
            </a:endParaRPr>
          </a:p>
          <a:p>
            <a:pPr algn="just">
              <a:lnSpc>
                <a:spcPct val="150000"/>
              </a:lnSpc>
              <a:buFont typeface="Arial" panose="020B0604020202020204" pitchFamily="34" charset="0"/>
              <a:buChar char="•"/>
            </a:pPr>
            <a:r>
              <a:rPr lang="en-US" sz="2400" b="1" dirty="0"/>
              <a:t>Project metrics</a:t>
            </a:r>
            <a:r>
              <a:rPr lang="en-US" sz="2400" dirty="0"/>
              <a:t> measure aspects related to the project's characteristics and execution.</a:t>
            </a:r>
          </a:p>
          <a:p>
            <a:pPr marL="0" indent="0" algn="just">
              <a:lnSpc>
                <a:spcPct val="150000"/>
              </a:lnSpc>
              <a:buNone/>
            </a:pPr>
            <a:r>
              <a:rPr lang="en-US" sz="2400" b="1" dirty="0">
                <a:solidFill>
                  <a:srgbClr val="00B050"/>
                </a:solidFill>
              </a:rPr>
              <a:t>Why They Matter:</a:t>
            </a:r>
            <a:endParaRPr lang="en-US" sz="2400" dirty="0">
              <a:solidFill>
                <a:srgbClr val="00B050"/>
              </a:solidFill>
            </a:endParaRPr>
          </a:p>
          <a:p>
            <a:pPr algn="just">
              <a:lnSpc>
                <a:spcPct val="150000"/>
              </a:lnSpc>
              <a:buFont typeface="Arial" panose="020B0604020202020204" pitchFamily="34" charset="0"/>
              <a:buChar char="•"/>
            </a:pPr>
            <a:r>
              <a:rPr lang="en-US" sz="2400" dirty="0"/>
              <a:t>They help track the project's progress and performance.</a:t>
            </a:r>
          </a:p>
          <a:p>
            <a:pPr algn="just">
              <a:lnSpc>
                <a:spcPct val="150000"/>
              </a:lnSpc>
              <a:buFont typeface="Arial" panose="020B0604020202020204" pitchFamily="34" charset="0"/>
              <a:buChar char="•"/>
            </a:pPr>
            <a:r>
              <a:rPr lang="en-US" sz="2400" dirty="0"/>
              <a:t>They assist in ensuring the project stays on schedule and within budget.</a:t>
            </a:r>
          </a:p>
          <a:p>
            <a:pPr algn="just">
              <a:lnSpc>
                <a:spcPct val="150000"/>
              </a:lnSpc>
            </a:pPr>
            <a:endParaRPr lang="en-IN" sz="2400" dirty="0"/>
          </a:p>
        </p:txBody>
      </p:sp>
    </p:spTree>
    <p:extLst>
      <p:ext uri="{BB962C8B-B14F-4D97-AF65-F5344CB8AC3E}">
        <p14:creationId xmlns:p14="http://schemas.microsoft.com/office/powerpoint/2010/main" val="58015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6CE3E-A142-A16A-943C-86B28754157C}"/>
              </a:ext>
            </a:extLst>
          </p:cNvPr>
          <p:cNvSpPr>
            <a:spLocks noGrp="1"/>
          </p:cNvSpPr>
          <p:nvPr>
            <p:ph idx="1"/>
          </p:nvPr>
        </p:nvSpPr>
        <p:spPr>
          <a:xfrm>
            <a:off x="838200" y="585216"/>
            <a:ext cx="10515600" cy="5591747"/>
          </a:xfrm>
        </p:spPr>
        <p:txBody>
          <a:bodyPr>
            <a:normAutofit/>
          </a:bodyPr>
          <a:lstStyle/>
          <a:p>
            <a:pPr marL="0" indent="0">
              <a:lnSpc>
                <a:spcPct val="150000"/>
              </a:lnSpc>
              <a:buNone/>
            </a:pPr>
            <a:r>
              <a:rPr lang="en-US" sz="2400" b="1" dirty="0">
                <a:solidFill>
                  <a:srgbClr val="FFFF00"/>
                </a:solidFill>
              </a:rPr>
              <a:t>Project Metrics Examples:</a:t>
            </a:r>
            <a:endParaRPr lang="en-US" sz="2400" dirty="0">
              <a:solidFill>
                <a:srgbClr val="FFFF00"/>
              </a:solidFill>
            </a:endParaRPr>
          </a:p>
          <a:p>
            <a:pPr algn="just">
              <a:lnSpc>
                <a:spcPct val="150000"/>
              </a:lnSpc>
            </a:pPr>
            <a:r>
              <a:rPr lang="en-US" sz="2400" b="1" dirty="0"/>
              <a:t>Effort Estimation Accuracy: </a:t>
            </a:r>
            <a:r>
              <a:rPr lang="en-US" sz="2400" dirty="0"/>
              <a:t>How accurately we predicted the amount of work needed.</a:t>
            </a:r>
          </a:p>
          <a:p>
            <a:pPr algn="just">
              <a:lnSpc>
                <a:spcPct val="150000"/>
              </a:lnSpc>
            </a:pPr>
            <a:r>
              <a:rPr lang="en-US" sz="2400" b="1" dirty="0"/>
              <a:t>Schedule Deviation: </a:t>
            </a:r>
            <a:r>
              <a:rPr lang="en-US" sz="2400" dirty="0"/>
              <a:t>How much the actual timeline differed from our plan.</a:t>
            </a:r>
          </a:p>
          <a:p>
            <a:pPr algn="just">
              <a:lnSpc>
                <a:spcPct val="150000"/>
              </a:lnSpc>
            </a:pPr>
            <a:r>
              <a:rPr lang="en-US" sz="2400" b="1" dirty="0"/>
              <a:t>Cost Variance: </a:t>
            </a:r>
            <a:r>
              <a:rPr lang="en-US" sz="2400" dirty="0"/>
              <a:t>Comparing the expected expenses to what we really spent.</a:t>
            </a:r>
          </a:p>
          <a:p>
            <a:pPr algn="just">
              <a:lnSpc>
                <a:spcPct val="150000"/>
              </a:lnSpc>
            </a:pPr>
            <a:r>
              <a:rPr lang="en-US" sz="2400" b="1" dirty="0"/>
              <a:t>Productivity: </a:t>
            </a:r>
            <a:r>
              <a:rPr lang="en-US" sz="2400" dirty="0"/>
              <a:t>The amount of output (like code or features) produced per unit of input (like time or effort). That is, how much work is getting done over a period of time.</a:t>
            </a:r>
          </a:p>
          <a:p>
            <a:pPr>
              <a:lnSpc>
                <a:spcPct val="150000"/>
              </a:lnSpc>
            </a:pPr>
            <a:endParaRPr lang="en-IN" sz="2400" dirty="0"/>
          </a:p>
        </p:txBody>
      </p:sp>
    </p:spTree>
    <p:extLst>
      <p:ext uri="{BB962C8B-B14F-4D97-AF65-F5344CB8AC3E}">
        <p14:creationId xmlns:p14="http://schemas.microsoft.com/office/powerpoint/2010/main" val="239901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1DA2A-0F62-73BE-CB1F-6B72A471B662}"/>
              </a:ext>
            </a:extLst>
          </p:cNvPr>
          <p:cNvSpPr>
            <a:spLocks noGrp="1"/>
          </p:cNvSpPr>
          <p:nvPr>
            <p:ph idx="1"/>
          </p:nvPr>
        </p:nvSpPr>
        <p:spPr>
          <a:xfrm>
            <a:off x="838200" y="438912"/>
            <a:ext cx="10515600" cy="6064301"/>
          </a:xfrm>
        </p:spPr>
        <p:txBody>
          <a:bodyPr>
            <a:normAutofit/>
          </a:bodyPr>
          <a:lstStyle/>
          <a:p>
            <a:pPr marL="0" indent="0">
              <a:buNone/>
            </a:pPr>
            <a:r>
              <a:rPr lang="en-US" sz="2400" b="1" dirty="0">
                <a:solidFill>
                  <a:srgbClr val="FFFF00"/>
                </a:solidFill>
              </a:rPr>
              <a:t>Summary:</a:t>
            </a:r>
            <a:endParaRPr lang="en-US" sz="2400" dirty="0">
              <a:solidFill>
                <a:srgbClr val="FFFF00"/>
              </a:solidFill>
            </a:endParaRPr>
          </a:p>
          <a:p>
            <a:pPr algn="just">
              <a:buFont typeface="Arial" panose="020B0604020202020204" pitchFamily="34" charset="0"/>
              <a:buChar char="•"/>
            </a:pPr>
            <a:r>
              <a:rPr lang="en-US" sz="2400" b="1" dirty="0"/>
              <a:t>Product Metrics</a:t>
            </a:r>
            <a:r>
              <a:rPr lang="en-US" sz="2400" dirty="0"/>
              <a:t> tell us about the software itself—its size, complexity, and quality.</a:t>
            </a:r>
          </a:p>
          <a:p>
            <a:pPr algn="just">
              <a:buFont typeface="Arial" panose="020B0604020202020204" pitchFamily="34" charset="0"/>
              <a:buChar char="•"/>
            </a:pPr>
            <a:r>
              <a:rPr lang="en-US" sz="2400" b="1" dirty="0"/>
              <a:t>Process Metrics</a:t>
            </a:r>
            <a:r>
              <a:rPr lang="en-US" sz="2400" dirty="0"/>
              <a:t> help us improve how we build and maintain software by looking at our methods and workflows.</a:t>
            </a:r>
          </a:p>
          <a:p>
            <a:pPr algn="just">
              <a:buFont typeface="Arial" panose="020B0604020202020204" pitchFamily="34" charset="0"/>
              <a:buChar char="•"/>
            </a:pPr>
            <a:r>
              <a:rPr lang="en-US" sz="2400" b="1" dirty="0"/>
              <a:t>Project Metrics</a:t>
            </a:r>
            <a:r>
              <a:rPr lang="en-US" sz="2400" dirty="0"/>
              <a:t> focus on the management side—tracking time, cost, resources, and overall progress of the project.</a:t>
            </a:r>
          </a:p>
          <a:p>
            <a:pPr marL="0" indent="0">
              <a:buNone/>
            </a:pPr>
            <a:r>
              <a:rPr lang="en-US" sz="2400" dirty="0">
                <a:solidFill>
                  <a:srgbClr val="FFFF00"/>
                </a:solidFill>
              </a:rPr>
              <a:t>By understanding and using these metrics, we can:</a:t>
            </a:r>
          </a:p>
          <a:p>
            <a:pPr algn="just">
              <a:buFont typeface="Arial" panose="020B0604020202020204" pitchFamily="34" charset="0"/>
              <a:buChar char="•"/>
            </a:pPr>
            <a:r>
              <a:rPr lang="en-US" sz="2400" b="1" dirty="0"/>
              <a:t>Identify Problems Early:</a:t>
            </a:r>
            <a:r>
              <a:rPr lang="en-US" sz="2400" dirty="0"/>
              <a:t> Spot issues before they become big problems.</a:t>
            </a:r>
          </a:p>
          <a:p>
            <a:pPr algn="just">
              <a:buFont typeface="Arial" panose="020B0604020202020204" pitchFamily="34" charset="0"/>
              <a:buChar char="•"/>
            </a:pPr>
            <a:r>
              <a:rPr lang="en-US" sz="2400" b="1" dirty="0"/>
              <a:t>Improve Quality:</a:t>
            </a:r>
            <a:r>
              <a:rPr lang="en-US" sz="2400" dirty="0"/>
              <a:t> Enhance the software by fixing defects and simplifying code.</a:t>
            </a:r>
          </a:p>
          <a:p>
            <a:pPr algn="just">
              <a:buFont typeface="Arial" panose="020B0604020202020204" pitchFamily="34" charset="0"/>
              <a:buChar char="•"/>
            </a:pPr>
            <a:r>
              <a:rPr lang="en-US" sz="2400" b="1" dirty="0"/>
              <a:t>Optimize Processes:</a:t>
            </a:r>
            <a:r>
              <a:rPr lang="en-US" sz="2400" dirty="0"/>
              <a:t> Make our development and maintenance methods more efficient.</a:t>
            </a:r>
          </a:p>
          <a:p>
            <a:pPr algn="just">
              <a:buFont typeface="Arial" panose="020B0604020202020204" pitchFamily="34" charset="0"/>
              <a:buChar char="•"/>
            </a:pPr>
            <a:r>
              <a:rPr lang="en-US" sz="2400" b="1" dirty="0"/>
              <a:t>Manage Projects Better:</a:t>
            </a:r>
            <a:r>
              <a:rPr lang="en-US" sz="2400" dirty="0"/>
              <a:t> Keep projects on time and within budget.</a:t>
            </a:r>
          </a:p>
          <a:p>
            <a:endParaRPr lang="en-IN" sz="2400" dirty="0"/>
          </a:p>
        </p:txBody>
      </p:sp>
    </p:spTree>
    <p:extLst>
      <p:ext uri="{BB962C8B-B14F-4D97-AF65-F5344CB8AC3E}">
        <p14:creationId xmlns:p14="http://schemas.microsoft.com/office/powerpoint/2010/main" val="305297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9C941-D28C-D76D-3D99-CC0105111052}"/>
              </a:ext>
            </a:extLst>
          </p:cNvPr>
          <p:cNvSpPr>
            <a:spLocks noGrp="1"/>
          </p:cNvSpPr>
          <p:nvPr>
            <p:ph idx="1"/>
          </p:nvPr>
        </p:nvSpPr>
        <p:spPr>
          <a:xfrm>
            <a:off x="801624" y="775411"/>
            <a:ext cx="10792968" cy="4952390"/>
          </a:xfrm>
        </p:spPr>
        <p:txBody>
          <a:bodyPr>
            <a:normAutofit/>
          </a:bodyPr>
          <a:lstStyle/>
          <a:p>
            <a:pPr marL="0" indent="0" algn="just">
              <a:lnSpc>
                <a:spcPct val="150000"/>
              </a:lnSpc>
              <a:buNone/>
            </a:pPr>
            <a:r>
              <a:rPr lang="en-US" sz="2400" b="1" dirty="0">
                <a:solidFill>
                  <a:srgbClr val="FFFF00"/>
                </a:solidFill>
              </a:rPr>
              <a:t>Analogies to Help Understand:</a:t>
            </a:r>
            <a:endParaRPr lang="en-US" sz="2400" dirty="0">
              <a:solidFill>
                <a:srgbClr val="FFFF00"/>
              </a:solidFill>
            </a:endParaRPr>
          </a:p>
          <a:p>
            <a:pPr algn="just">
              <a:lnSpc>
                <a:spcPct val="150000"/>
              </a:lnSpc>
              <a:buFont typeface="Arial" panose="020B0604020202020204" pitchFamily="34" charset="0"/>
              <a:buChar char="•"/>
            </a:pPr>
            <a:r>
              <a:rPr lang="en-US" sz="2400" b="1" dirty="0"/>
              <a:t>Product Metrics:</a:t>
            </a:r>
            <a:r>
              <a:rPr lang="en-US" sz="2400" dirty="0"/>
              <a:t> Like checking the features of a car—engine size, fuel efficiency, safety ratings.</a:t>
            </a:r>
          </a:p>
          <a:p>
            <a:pPr algn="just">
              <a:lnSpc>
                <a:spcPct val="150000"/>
              </a:lnSpc>
              <a:buFont typeface="Arial" panose="020B0604020202020204" pitchFamily="34" charset="0"/>
              <a:buChar char="•"/>
            </a:pPr>
            <a:r>
              <a:rPr lang="en-US" sz="2400" b="1" dirty="0"/>
              <a:t>Process Metrics:</a:t>
            </a:r>
            <a:r>
              <a:rPr lang="en-US" sz="2400" dirty="0"/>
              <a:t> Like evaluating how a car is manufactured—assembly line efficiency, defect rates during production.</a:t>
            </a:r>
          </a:p>
          <a:p>
            <a:pPr algn="just">
              <a:lnSpc>
                <a:spcPct val="150000"/>
              </a:lnSpc>
              <a:buFont typeface="Arial" panose="020B0604020202020204" pitchFamily="34" charset="0"/>
              <a:buChar char="•"/>
            </a:pPr>
            <a:r>
              <a:rPr lang="en-US" sz="2400" b="1" dirty="0"/>
              <a:t>Project Metrics:</a:t>
            </a:r>
            <a:r>
              <a:rPr lang="en-US" sz="2400" dirty="0"/>
              <a:t> Like managing the car production project—costs, timelines, number of workers needed.</a:t>
            </a:r>
          </a:p>
          <a:p>
            <a:pPr algn="just">
              <a:lnSpc>
                <a:spcPct val="150000"/>
              </a:lnSpc>
            </a:pPr>
            <a:endParaRPr lang="en-IN" sz="2400" dirty="0"/>
          </a:p>
        </p:txBody>
      </p:sp>
    </p:spTree>
    <p:extLst>
      <p:ext uri="{BB962C8B-B14F-4D97-AF65-F5344CB8AC3E}">
        <p14:creationId xmlns:p14="http://schemas.microsoft.com/office/powerpoint/2010/main" val="775840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47CD-A7B3-C7C7-D27B-93A28A09D429}"/>
              </a:ext>
            </a:extLst>
          </p:cNvPr>
          <p:cNvSpPr>
            <a:spLocks noGrp="1"/>
          </p:cNvSpPr>
          <p:nvPr>
            <p:ph type="title"/>
          </p:nvPr>
        </p:nvSpPr>
        <p:spPr>
          <a:xfrm>
            <a:off x="838200" y="365125"/>
            <a:ext cx="10515600" cy="622427"/>
          </a:xfrm>
        </p:spPr>
        <p:txBody>
          <a:bodyPr>
            <a:noAutofit/>
          </a:bodyPr>
          <a:lstStyle/>
          <a:p>
            <a:pPr>
              <a:lnSpc>
                <a:spcPct val="115000"/>
              </a:lnSpc>
              <a:spcBef>
                <a:spcPts val="1200"/>
              </a:spcBef>
              <a:spcAft>
                <a:spcPts val="1200"/>
              </a:spcAft>
            </a:pPr>
            <a:r>
              <a:rPr lang="en-IN" sz="4000" dirty="0">
                <a:solidFill>
                  <a:srgbClr val="FFFF00"/>
                </a:solidFill>
                <a:effectLst/>
                <a:latin typeface="Times New Roman" panose="02020603050405020304" pitchFamily="18" charset="0"/>
                <a:ea typeface="Times New Roman" panose="02020603050405020304" pitchFamily="18" charset="0"/>
              </a:rPr>
              <a:t>Project Estimation, Empirical Estimation Models </a:t>
            </a:r>
            <a:endParaRPr lang="en-IN" sz="4000" dirty="0">
              <a:solidFill>
                <a:srgbClr val="FFFF00"/>
              </a:solidFill>
            </a:endParaRPr>
          </a:p>
        </p:txBody>
      </p:sp>
      <p:sp>
        <p:nvSpPr>
          <p:cNvPr id="3" name="Content Placeholder 2">
            <a:extLst>
              <a:ext uri="{FF2B5EF4-FFF2-40B4-BE49-F238E27FC236}">
                <a16:creationId xmlns:a16="http://schemas.microsoft.com/office/drawing/2014/main" id="{480EB17C-D4CC-D726-0D7A-5DB159D9422E}"/>
              </a:ext>
            </a:extLst>
          </p:cNvPr>
          <p:cNvSpPr>
            <a:spLocks noGrp="1"/>
          </p:cNvSpPr>
          <p:nvPr>
            <p:ph idx="1"/>
          </p:nvPr>
        </p:nvSpPr>
        <p:spPr>
          <a:xfrm>
            <a:off x="838200" y="1082650"/>
            <a:ext cx="10902696" cy="5574181"/>
          </a:xfrm>
        </p:spPr>
        <p:txBody>
          <a:bodyPr>
            <a:normAutofit/>
          </a:bodyPr>
          <a:lstStyle/>
          <a:p>
            <a:pPr marL="0" indent="0">
              <a:lnSpc>
                <a:spcPct val="150000"/>
              </a:lnSpc>
              <a:buNone/>
            </a:pPr>
            <a:r>
              <a:rPr lang="en-US" sz="2000" dirty="0"/>
              <a:t>Estimation of various project parameters is a basic project planning activity. </a:t>
            </a:r>
          </a:p>
          <a:p>
            <a:pPr marL="0" indent="0">
              <a:lnSpc>
                <a:spcPct val="150000"/>
              </a:lnSpc>
              <a:buNone/>
            </a:pPr>
            <a:r>
              <a:rPr lang="en-US" sz="2000" dirty="0"/>
              <a:t>The important project parameters that are estimated include: project size, effort required to develop the software, project duration, and cost.</a:t>
            </a:r>
          </a:p>
          <a:p>
            <a:pPr marL="0" indent="0">
              <a:lnSpc>
                <a:spcPct val="150000"/>
              </a:lnSpc>
              <a:buNone/>
            </a:pPr>
            <a:r>
              <a:rPr lang="en-US" sz="2000" dirty="0"/>
              <a:t> These estimates not only help in quoting the project cost to the customer, but are also useful in resource planning and scheduling. </a:t>
            </a:r>
          </a:p>
          <a:p>
            <a:pPr marL="0" indent="0">
              <a:lnSpc>
                <a:spcPct val="150000"/>
              </a:lnSpc>
              <a:buNone/>
            </a:pPr>
            <a:r>
              <a:rPr lang="en-US" sz="2000" dirty="0"/>
              <a:t>There are three broad categories of estimation techniques: </a:t>
            </a:r>
          </a:p>
          <a:p>
            <a:pPr marL="0" indent="0">
              <a:lnSpc>
                <a:spcPct val="150000"/>
              </a:lnSpc>
              <a:buNone/>
            </a:pPr>
            <a:r>
              <a:rPr lang="en-US" sz="2000" dirty="0"/>
              <a:t>• Empirical estimation techniques </a:t>
            </a:r>
          </a:p>
          <a:p>
            <a:pPr marL="0" indent="0">
              <a:lnSpc>
                <a:spcPct val="150000"/>
              </a:lnSpc>
              <a:buNone/>
            </a:pPr>
            <a:r>
              <a:rPr lang="en-US" sz="2000" dirty="0"/>
              <a:t>• Heuristic techniques</a:t>
            </a:r>
          </a:p>
          <a:p>
            <a:pPr marL="0" indent="0">
              <a:lnSpc>
                <a:spcPct val="150000"/>
              </a:lnSpc>
              <a:buNone/>
            </a:pPr>
            <a:r>
              <a:rPr lang="en-US" sz="2000" dirty="0"/>
              <a:t> • Analytical estimation techniques </a:t>
            </a:r>
            <a:endParaRPr lang="en-IN" sz="2000" dirty="0"/>
          </a:p>
        </p:txBody>
      </p:sp>
    </p:spTree>
    <p:extLst>
      <p:ext uri="{BB962C8B-B14F-4D97-AF65-F5344CB8AC3E}">
        <p14:creationId xmlns:p14="http://schemas.microsoft.com/office/powerpoint/2010/main" val="4176913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07D48-9155-5CAA-3B8F-4E1ABD750E54}"/>
              </a:ext>
            </a:extLst>
          </p:cNvPr>
          <p:cNvSpPr>
            <a:spLocks noGrp="1"/>
          </p:cNvSpPr>
          <p:nvPr>
            <p:ph idx="1"/>
          </p:nvPr>
        </p:nvSpPr>
        <p:spPr>
          <a:xfrm>
            <a:off x="838200" y="446227"/>
            <a:ext cx="11107522" cy="5237683"/>
          </a:xfrm>
        </p:spPr>
        <p:txBody>
          <a:bodyPr>
            <a:noAutofit/>
          </a:bodyPr>
          <a:lstStyle/>
          <a:p>
            <a:pPr marL="0" indent="0" algn="just">
              <a:lnSpc>
                <a:spcPct val="150000"/>
              </a:lnSpc>
              <a:buNone/>
            </a:pPr>
            <a:r>
              <a:rPr lang="en-US" sz="2400" dirty="0">
                <a:solidFill>
                  <a:srgbClr val="FFFF00"/>
                </a:solidFill>
              </a:rPr>
              <a:t>Empirical Estimation Techniques:</a:t>
            </a:r>
          </a:p>
          <a:p>
            <a:pPr marL="0" indent="0" algn="just">
              <a:lnSpc>
                <a:spcPct val="150000"/>
              </a:lnSpc>
              <a:buNone/>
            </a:pPr>
            <a:r>
              <a:rPr lang="en-US" sz="2400" dirty="0"/>
              <a:t>Empirical estimation techniques are based on making an educated guess of the project parameters. While using this technique, prior experience with development of similar products is helpful. </a:t>
            </a:r>
          </a:p>
          <a:p>
            <a:pPr marL="0" indent="0" algn="just">
              <a:lnSpc>
                <a:spcPct val="150000"/>
              </a:lnSpc>
              <a:buNone/>
            </a:pPr>
            <a:r>
              <a:rPr lang="en-US" sz="2400" dirty="0"/>
              <a:t>Although empirical estimation techniques are based on common sense, different activities involved in estimation have been formalized over the years. </a:t>
            </a:r>
          </a:p>
          <a:p>
            <a:pPr marL="0" indent="0" algn="just">
              <a:lnSpc>
                <a:spcPct val="150000"/>
              </a:lnSpc>
              <a:buNone/>
            </a:pPr>
            <a:r>
              <a:rPr lang="en-US" sz="2400" dirty="0"/>
              <a:t>Two popular empirical estimation techniques are: </a:t>
            </a:r>
          </a:p>
          <a:p>
            <a:pPr marL="0" indent="0" algn="just">
              <a:lnSpc>
                <a:spcPct val="150000"/>
              </a:lnSpc>
              <a:buNone/>
            </a:pPr>
            <a:r>
              <a:rPr lang="en-US" sz="2400" dirty="0">
                <a:solidFill>
                  <a:srgbClr val="00B050"/>
                </a:solidFill>
              </a:rPr>
              <a:t>Expert judgment technique and Delphi cost estimation.</a:t>
            </a:r>
            <a:endParaRPr lang="en-IN" sz="2400" dirty="0">
              <a:solidFill>
                <a:srgbClr val="00B050"/>
              </a:solidFill>
            </a:endParaRPr>
          </a:p>
        </p:txBody>
      </p:sp>
    </p:spTree>
    <p:extLst>
      <p:ext uri="{BB962C8B-B14F-4D97-AF65-F5344CB8AC3E}">
        <p14:creationId xmlns:p14="http://schemas.microsoft.com/office/powerpoint/2010/main" val="61821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99673-310E-3598-14E6-3975F0CFA780}"/>
              </a:ext>
            </a:extLst>
          </p:cNvPr>
          <p:cNvSpPr>
            <a:spLocks noGrp="1"/>
          </p:cNvSpPr>
          <p:nvPr>
            <p:ph idx="1"/>
          </p:nvPr>
        </p:nvSpPr>
        <p:spPr>
          <a:xfrm>
            <a:off x="816254" y="131674"/>
            <a:ext cx="11034370" cy="6569049"/>
          </a:xfrm>
        </p:spPr>
        <p:txBody>
          <a:bodyPr>
            <a:noAutofit/>
          </a:bodyPr>
          <a:lstStyle/>
          <a:p>
            <a:pPr marL="0" indent="0">
              <a:buNone/>
            </a:pPr>
            <a:r>
              <a:rPr lang="en-US" sz="2400" b="1" dirty="0">
                <a:solidFill>
                  <a:srgbClr val="FFFF00"/>
                </a:solidFill>
              </a:rPr>
              <a:t>Expert Judgment Technique</a:t>
            </a:r>
          </a:p>
          <a:p>
            <a:pPr>
              <a:buFont typeface="+mj-lt"/>
              <a:buAutoNum type="arabicPeriod"/>
            </a:pPr>
            <a:r>
              <a:rPr lang="en-US" sz="1800" b="1" dirty="0"/>
              <a:t>Introduction: </a:t>
            </a:r>
            <a:r>
              <a:rPr lang="en-US" sz="1800" dirty="0"/>
              <a:t>Widely used estimation technique where an expert makes educated guesses after thoroughly analyzing the problem.</a:t>
            </a:r>
          </a:p>
          <a:p>
            <a:pPr>
              <a:buFont typeface="+mj-lt"/>
              <a:buAutoNum type="arabicPeriod"/>
            </a:pPr>
            <a:r>
              <a:rPr lang="en-US" sz="1800" b="1" dirty="0"/>
              <a:t>Estimation Process</a:t>
            </a:r>
            <a:endParaRPr lang="en-US" sz="1800" dirty="0"/>
          </a:p>
          <a:p>
            <a:pPr marL="742950" lvl="1" indent="-285750">
              <a:buFont typeface="+mj-lt"/>
              <a:buAutoNum type="arabicPeriod"/>
            </a:pPr>
            <a:r>
              <a:rPr lang="en-US" sz="1800" dirty="0"/>
              <a:t>The expert estimates costs for different system components (modules or subsystems).</a:t>
            </a:r>
          </a:p>
          <a:p>
            <a:pPr marL="742950" lvl="1" indent="-285750">
              <a:buFont typeface="+mj-lt"/>
              <a:buAutoNum type="arabicPeriod"/>
            </a:pPr>
            <a:r>
              <a:rPr lang="en-US" sz="1800" dirty="0"/>
              <a:t>These individual estimates are combined to determine the overall project estimate.</a:t>
            </a:r>
          </a:p>
          <a:p>
            <a:pPr>
              <a:buFont typeface="+mj-lt"/>
              <a:buAutoNum type="arabicPeriod"/>
            </a:pPr>
            <a:r>
              <a:rPr lang="en-US" sz="1800" b="1" dirty="0"/>
              <a:t>Limitations of Individual Expert Judgment</a:t>
            </a:r>
            <a:endParaRPr lang="en-US" sz="1800" dirty="0"/>
          </a:p>
          <a:p>
            <a:pPr marL="742950" lvl="1" indent="-285750">
              <a:buFont typeface="+mj-lt"/>
              <a:buAutoNum type="arabicPeriod"/>
            </a:pPr>
            <a:r>
              <a:rPr lang="en-US" sz="1800" dirty="0"/>
              <a:t>Prone to human errors and subject to individual bias.</a:t>
            </a:r>
          </a:p>
          <a:p>
            <a:pPr marL="742950" lvl="1" indent="-285750">
              <a:buFont typeface="+mj-lt"/>
              <a:buAutoNum type="arabicPeriod"/>
            </a:pPr>
            <a:r>
              <a:rPr lang="en-US" sz="1800" dirty="0"/>
              <a:t>Possible oversight of some factors due to limited knowledge or attention.</a:t>
            </a:r>
          </a:p>
          <a:p>
            <a:pPr marL="742950" lvl="1" indent="-285750">
              <a:buFont typeface="+mj-lt"/>
              <a:buAutoNum type="arabicPeriod"/>
            </a:pPr>
            <a:r>
              <a:rPr lang="en-US" sz="1800" dirty="0"/>
              <a:t>Expertise may be limited to certain areas, e.g., strong in database and user interface but weak in computer communications.</a:t>
            </a:r>
          </a:p>
          <a:p>
            <a:pPr>
              <a:buFont typeface="+mj-lt"/>
              <a:buAutoNum type="arabicPeriod"/>
            </a:pPr>
            <a:r>
              <a:rPr lang="en-US" sz="1800" b="1" dirty="0"/>
              <a:t>Benefits of Group Expert Judgment</a:t>
            </a:r>
            <a:endParaRPr lang="en-US" sz="1800" dirty="0"/>
          </a:p>
          <a:p>
            <a:pPr marL="742950" lvl="1" indent="-285750">
              <a:buFont typeface="+mj-lt"/>
              <a:buAutoNum type="arabicPeriod"/>
            </a:pPr>
            <a:r>
              <a:rPr lang="en-US" sz="1800" dirty="0"/>
              <a:t>Utilizing a group of experts can minimize the impact of individual oversight and bias.</a:t>
            </a:r>
          </a:p>
          <a:p>
            <a:pPr marL="742950" lvl="1" indent="-285750">
              <a:buFont typeface="+mj-lt"/>
              <a:buAutoNum type="arabicPeriod"/>
            </a:pPr>
            <a:r>
              <a:rPr lang="en-US" sz="1800" dirty="0"/>
              <a:t>Provides a broader knowledge base, reducing the risk of overlooking critical areas.</a:t>
            </a:r>
          </a:p>
          <a:p>
            <a:pPr marL="742950" lvl="1" indent="-285750">
              <a:buFont typeface="+mj-lt"/>
              <a:buAutoNum type="arabicPeriod"/>
            </a:pPr>
            <a:r>
              <a:rPr lang="en-US" sz="1800" dirty="0"/>
              <a:t>Balances overly optimistic estimates by averaging out individual perspectives.</a:t>
            </a:r>
          </a:p>
          <a:p>
            <a:pPr>
              <a:buFont typeface="+mj-lt"/>
              <a:buAutoNum type="arabicPeriod"/>
            </a:pPr>
            <a:r>
              <a:rPr lang="en-US" sz="1800" b="1" dirty="0"/>
              <a:t>Challenges with Group Estimations</a:t>
            </a:r>
            <a:endParaRPr lang="en-US" sz="1800" dirty="0"/>
          </a:p>
          <a:p>
            <a:pPr marL="742950" lvl="1" indent="-285750">
              <a:buFont typeface="+mj-lt"/>
              <a:buAutoNum type="arabicPeriod"/>
            </a:pPr>
            <a:r>
              <a:rPr lang="en-US" sz="1800" dirty="0"/>
              <a:t>The group's decision can still reflect collective biases.</a:t>
            </a:r>
          </a:p>
          <a:p>
            <a:pPr marL="742950" lvl="1" indent="-285750">
              <a:buFont typeface="+mj-lt"/>
              <a:buAutoNum type="arabicPeriod"/>
            </a:pPr>
            <a:r>
              <a:rPr lang="en-US" sz="1800" dirty="0"/>
              <a:t>Dominant or assertive members may disproportionately influence the group’s decision.</a:t>
            </a:r>
          </a:p>
          <a:p>
            <a:pPr marL="742950" lvl="1" indent="-285750">
              <a:buFont typeface="+mj-lt"/>
              <a:buAutoNum type="arabicPeriod"/>
            </a:pPr>
            <a:r>
              <a:rPr lang="en-US" sz="1800" dirty="0"/>
              <a:t>External factors such as political considerations may skew estimates.</a:t>
            </a:r>
          </a:p>
          <a:p>
            <a:endParaRPr lang="en-IN" sz="1800" dirty="0"/>
          </a:p>
        </p:txBody>
      </p:sp>
    </p:spTree>
    <p:extLst>
      <p:ext uri="{BB962C8B-B14F-4D97-AF65-F5344CB8AC3E}">
        <p14:creationId xmlns:p14="http://schemas.microsoft.com/office/powerpoint/2010/main" val="69297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E7A67-BAEC-4DE4-690A-0AB634300BBE}"/>
              </a:ext>
            </a:extLst>
          </p:cNvPr>
          <p:cNvSpPr>
            <a:spLocks noGrp="1"/>
          </p:cNvSpPr>
          <p:nvPr>
            <p:ph idx="1"/>
          </p:nvPr>
        </p:nvSpPr>
        <p:spPr>
          <a:xfrm>
            <a:off x="838200" y="351130"/>
            <a:ext cx="10844174" cy="6188659"/>
          </a:xfrm>
        </p:spPr>
        <p:txBody>
          <a:bodyPr>
            <a:normAutofit/>
          </a:bodyPr>
          <a:lstStyle/>
          <a:p>
            <a:pPr marL="0" indent="0">
              <a:lnSpc>
                <a:spcPct val="150000"/>
              </a:lnSpc>
              <a:buNone/>
            </a:pPr>
            <a:r>
              <a:rPr lang="en-US" sz="1800" b="1" dirty="0">
                <a:solidFill>
                  <a:srgbClr val="FFFF00"/>
                </a:solidFill>
              </a:rPr>
              <a:t>Delphi Cost Estimation Method</a:t>
            </a:r>
          </a:p>
          <a:p>
            <a:pPr marL="0" indent="0">
              <a:lnSpc>
                <a:spcPct val="150000"/>
              </a:lnSpc>
              <a:buNone/>
            </a:pPr>
            <a:r>
              <a:rPr lang="en-US" sz="1800" b="1" dirty="0">
                <a:solidFill>
                  <a:srgbClr val="00B050"/>
                </a:solidFill>
              </a:rPr>
              <a:t>Overview</a:t>
            </a:r>
          </a:p>
          <a:p>
            <a:pPr marL="0" indent="0">
              <a:lnSpc>
                <a:spcPct val="150000"/>
              </a:lnSpc>
              <a:buNone/>
            </a:pPr>
            <a:r>
              <a:rPr lang="en-US" sz="1800" dirty="0"/>
              <a:t>Aims to address limitations of the expert judgment approach using a structured, anonymous method.</a:t>
            </a:r>
          </a:p>
          <a:p>
            <a:pPr marL="0" indent="0">
              <a:lnSpc>
                <a:spcPct val="150000"/>
              </a:lnSpc>
              <a:buNone/>
            </a:pPr>
            <a:r>
              <a:rPr lang="en-US" sz="1800" b="1" dirty="0">
                <a:solidFill>
                  <a:srgbClr val="00B050"/>
                </a:solidFill>
              </a:rPr>
              <a:t>Participants</a:t>
            </a:r>
          </a:p>
          <a:p>
            <a:pPr marL="0" indent="0">
              <a:lnSpc>
                <a:spcPct val="150000"/>
              </a:lnSpc>
              <a:buNone/>
            </a:pPr>
            <a:r>
              <a:rPr lang="en-US" sz="1800" dirty="0"/>
              <a:t>Involves a group of experts and a coordinator.</a:t>
            </a:r>
          </a:p>
          <a:p>
            <a:pPr marL="0" indent="0">
              <a:lnSpc>
                <a:spcPct val="150000"/>
              </a:lnSpc>
              <a:buNone/>
            </a:pPr>
            <a:r>
              <a:rPr lang="en-US" sz="1800" b="1" dirty="0">
                <a:solidFill>
                  <a:srgbClr val="00B050"/>
                </a:solidFill>
              </a:rPr>
              <a:t>Process Initiation</a:t>
            </a:r>
            <a:endParaRPr lang="en-US" sz="1800" dirty="0">
              <a:solidFill>
                <a:srgbClr val="00B050"/>
              </a:solidFill>
            </a:endParaRPr>
          </a:p>
          <a:p>
            <a:pPr marL="742950" lvl="1" indent="-285750">
              <a:lnSpc>
                <a:spcPct val="150000"/>
              </a:lnSpc>
              <a:buFont typeface="+mj-lt"/>
              <a:buAutoNum type="arabicPeriod"/>
            </a:pPr>
            <a:r>
              <a:rPr lang="en-US" sz="1800" dirty="0"/>
              <a:t>The coordinator provides each expert with the software requirements specification (SRS) document.</a:t>
            </a:r>
          </a:p>
          <a:p>
            <a:pPr marL="742950" lvl="1" indent="-285750">
              <a:lnSpc>
                <a:spcPct val="150000"/>
              </a:lnSpc>
              <a:buFont typeface="+mj-lt"/>
              <a:buAutoNum type="arabicPeriod"/>
            </a:pPr>
            <a:r>
              <a:rPr lang="en-US" sz="1800" dirty="0"/>
              <a:t>Each expert also receives a form to record their cost estimate.</a:t>
            </a:r>
          </a:p>
          <a:p>
            <a:pPr marL="0" indent="0">
              <a:lnSpc>
                <a:spcPct val="150000"/>
              </a:lnSpc>
              <a:buNone/>
            </a:pPr>
            <a:r>
              <a:rPr lang="en-US" sz="1800" b="1" dirty="0">
                <a:solidFill>
                  <a:srgbClr val="00B050"/>
                </a:solidFill>
              </a:rPr>
              <a:t>Anonymity and Independence</a:t>
            </a:r>
            <a:endParaRPr lang="en-US" sz="1800" dirty="0">
              <a:solidFill>
                <a:srgbClr val="00B050"/>
              </a:solidFill>
            </a:endParaRPr>
          </a:p>
          <a:p>
            <a:pPr marL="742950" lvl="1" indent="-285750">
              <a:lnSpc>
                <a:spcPct val="150000"/>
              </a:lnSpc>
              <a:buFont typeface="+mj-lt"/>
              <a:buAutoNum type="arabicPeriod"/>
            </a:pPr>
            <a:r>
              <a:rPr lang="en-US" sz="1800" dirty="0"/>
              <a:t>Experts complete their cost estimates anonymously to prevent influence from others.</a:t>
            </a:r>
          </a:p>
          <a:p>
            <a:pPr marL="742950" lvl="1" indent="-285750">
              <a:lnSpc>
                <a:spcPct val="150000"/>
              </a:lnSpc>
              <a:buFont typeface="+mj-lt"/>
              <a:buAutoNum type="arabicPeriod"/>
            </a:pPr>
            <a:r>
              <a:rPr lang="en-US" sz="1800" dirty="0"/>
              <a:t>They note any unusual product characteristics that influenced their estimates.</a:t>
            </a:r>
          </a:p>
          <a:p>
            <a:pPr>
              <a:lnSpc>
                <a:spcPct val="150000"/>
              </a:lnSpc>
            </a:pPr>
            <a:endParaRPr lang="en-IN" sz="1800" dirty="0"/>
          </a:p>
        </p:txBody>
      </p:sp>
    </p:spTree>
    <p:extLst>
      <p:ext uri="{BB962C8B-B14F-4D97-AF65-F5344CB8AC3E}">
        <p14:creationId xmlns:p14="http://schemas.microsoft.com/office/powerpoint/2010/main" val="279634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F17D0A-0EFF-44FC-C0DB-4C4E7DB88B9F}"/>
              </a:ext>
            </a:extLst>
          </p:cNvPr>
          <p:cNvSpPr>
            <a:spLocks noGrp="1"/>
          </p:cNvSpPr>
          <p:nvPr>
            <p:ph idx="1"/>
          </p:nvPr>
        </p:nvSpPr>
        <p:spPr>
          <a:xfrm>
            <a:off x="838199" y="299923"/>
            <a:ext cx="11078261" cy="5877040"/>
          </a:xfrm>
        </p:spPr>
        <p:txBody>
          <a:bodyPr/>
          <a:lstStyle/>
          <a:p>
            <a:pPr marL="0" indent="0">
              <a:buNone/>
            </a:pPr>
            <a:r>
              <a:rPr lang="en-US" b="1" dirty="0">
                <a:solidFill>
                  <a:srgbClr val="FFFF00"/>
                </a:solidFill>
              </a:rPr>
              <a:t>Breaking It Down:</a:t>
            </a:r>
          </a:p>
          <a:p>
            <a:pPr marL="0" indent="0" algn="just">
              <a:lnSpc>
                <a:spcPct val="150000"/>
              </a:lnSpc>
              <a:buNone/>
            </a:pPr>
            <a:r>
              <a:rPr lang="en-US" b="1" dirty="0">
                <a:solidFill>
                  <a:srgbClr val="00B050"/>
                </a:solidFill>
              </a:rPr>
              <a:t>1. Attributes of Software</a:t>
            </a:r>
            <a:r>
              <a:rPr lang="en-US" dirty="0">
                <a:solidFill>
                  <a:srgbClr val="00B050"/>
                </a:solidFill>
              </a:rPr>
              <a:t>: </a:t>
            </a:r>
            <a:r>
              <a:rPr lang="en-US" dirty="0"/>
              <a:t>Just like physical objects have attributes like length or weight, software has attributes too. These can include:</a:t>
            </a:r>
          </a:p>
          <a:p>
            <a:pPr marL="742950" lvl="1" indent="-285750">
              <a:lnSpc>
                <a:spcPct val="150000"/>
              </a:lnSpc>
              <a:buFont typeface="+mj-lt"/>
              <a:buAutoNum type="arabicPeriod"/>
            </a:pPr>
            <a:r>
              <a:rPr lang="en-US" b="1" dirty="0"/>
              <a:t>Size</a:t>
            </a:r>
            <a:r>
              <a:rPr lang="en-US" dirty="0"/>
              <a:t>: How big is the software?</a:t>
            </a:r>
          </a:p>
          <a:p>
            <a:pPr marL="742950" lvl="1" indent="-285750">
              <a:lnSpc>
                <a:spcPct val="150000"/>
              </a:lnSpc>
              <a:buFont typeface="+mj-lt"/>
              <a:buAutoNum type="arabicPeriod"/>
            </a:pPr>
            <a:r>
              <a:rPr lang="en-US" b="1" dirty="0"/>
              <a:t>Complexity</a:t>
            </a:r>
            <a:r>
              <a:rPr lang="en-US" dirty="0"/>
              <a:t>: How complicated is the code?</a:t>
            </a:r>
          </a:p>
          <a:p>
            <a:pPr marL="742950" lvl="1" indent="-285750">
              <a:lnSpc>
                <a:spcPct val="150000"/>
              </a:lnSpc>
              <a:buFont typeface="+mj-lt"/>
              <a:buAutoNum type="arabicPeriod"/>
            </a:pPr>
            <a:r>
              <a:rPr lang="en-US" b="1" dirty="0"/>
              <a:t>Quality</a:t>
            </a:r>
            <a:r>
              <a:rPr lang="en-US" dirty="0"/>
              <a:t>: How good is the software? Are there many bugs?</a:t>
            </a:r>
          </a:p>
          <a:p>
            <a:pPr marL="742950" lvl="1" indent="-285750">
              <a:lnSpc>
                <a:spcPct val="150000"/>
              </a:lnSpc>
              <a:buFont typeface="+mj-lt"/>
              <a:buAutoNum type="arabicPeriod"/>
            </a:pPr>
            <a:r>
              <a:rPr lang="en-US" b="1" dirty="0"/>
              <a:t>Performance</a:t>
            </a:r>
            <a:r>
              <a:rPr lang="en-US" dirty="0"/>
              <a:t>: How fast does the software run?</a:t>
            </a:r>
          </a:p>
          <a:p>
            <a:pPr marL="0" indent="0" algn="just">
              <a:lnSpc>
                <a:spcPct val="150000"/>
              </a:lnSpc>
              <a:buNone/>
            </a:pPr>
            <a:r>
              <a:rPr lang="en-US" b="1" dirty="0">
                <a:solidFill>
                  <a:srgbClr val="00B050"/>
                </a:solidFill>
              </a:rPr>
              <a:t>2. Measuring These Attributes</a:t>
            </a:r>
            <a:r>
              <a:rPr lang="en-US" dirty="0">
                <a:solidFill>
                  <a:srgbClr val="00B050"/>
                </a:solidFill>
              </a:rPr>
              <a:t>: </a:t>
            </a:r>
            <a:r>
              <a:rPr lang="en-US" dirty="0"/>
              <a:t>We use specific methods to measure these attributes. This helps us understand and improve the software.</a:t>
            </a:r>
          </a:p>
          <a:p>
            <a:endParaRPr lang="en-IN" dirty="0"/>
          </a:p>
        </p:txBody>
      </p:sp>
    </p:spTree>
    <p:extLst>
      <p:ext uri="{BB962C8B-B14F-4D97-AF65-F5344CB8AC3E}">
        <p14:creationId xmlns:p14="http://schemas.microsoft.com/office/powerpoint/2010/main" val="3227821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2A70-9C78-AE29-3E2E-B90F91D141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FDA79-279C-822A-80F1-284C50B92715}"/>
              </a:ext>
            </a:extLst>
          </p:cNvPr>
          <p:cNvSpPr>
            <a:spLocks noGrp="1"/>
          </p:cNvSpPr>
          <p:nvPr>
            <p:ph idx="1"/>
          </p:nvPr>
        </p:nvSpPr>
        <p:spPr>
          <a:xfrm>
            <a:off x="838200" y="351130"/>
            <a:ext cx="10844174" cy="6188659"/>
          </a:xfrm>
        </p:spPr>
        <p:txBody>
          <a:bodyPr>
            <a:normAutofit/>
          </a:bodyPr>
          <a:lstStyle/>
          <a:p>
            <a:pPr marL="0" indent="0">
              <a:lnSpc>
                <a:spcPct val="150000"/>
              </a:lnSpc>
              <a:buNone/>
            </a:pPr>
            <a:r>
              <a:rPr lang="en-US" sz="2000" b="1" dirty="0">
                <a:solidFill>
                  <a:srgbClr val="FFFF00"/>
                </a:solidFill>
              </a:rPr>
              <a:t>Delphi Cost Estimation Method..</a:t>
            </a:r>
            <a:endParaRPr lang="en-IN" sz="2000" dirty="0"/>
          </a:p>
          <a:p>
            <a:pPr marL="0" indent="0">
              <a:lnSpc>
                <a:spcPct val="150000"/>
              </a:lnSpc>
              <a:buNone/>
            </a:pPr>
            <a:r>
              <a:rPr lang="en-US" sz="1800" b="1" dirty="0">
                <a:solidFill>
                  <a:srgbClr val="00B050"/>
                </a:solidFill>
              </a:rPr>
              <a:t>Iteration of Estimates</a:t>
            </a:r>
            <a:endParaRPr lang="en-US" sz="1800" dirty="0">
              <a:solidFill>
                <a:srgbClr val="00B050"/>
              </a:solidFill>
            </a:endParaRPr>
          </a:p>
          <a:p>
            <a:pPr marL="742950" lvl="1" indent="-285750">
              <a:lnSpc>
                <a:spcPct val="150000"/>
              </a:lnSpc>
              <a:buFont typeface="Arial" panose="020B0604020202020204" pitchFamily="34" charset="0"/>
              <a:buChar char="•"/>
            </a:pPr>
            <a:r>
              <a:rPr lang="en-US" sz="1800" dirty="0"/>
              <a:t>Experts submit their initial estimates to the coordinator.</a:t>
            </a:r>
          </a:p>
          <a:p>
            <a:pPr marL="742950" lvl="1" indent="-285750">
              <a:lnSpc>
                <a:spcPct val="150000"/>
              </a:lnSpc>
              <a:buFont typeface="Arial" panose="020B0604020202020204" pitchFamily="34" charset="0"/>
              <a:buChar char="•"/>
            </a:pPr>
            <a:r>
              <a:rPr lang="en-US" sz="1800" dirty="0"/>
              <a:t>The coordinator summarizes all responses and circulates the summary, including any noted unusual rationales.</a:t>
            </a:r>
          </a:p>
          <a:p>
            <a:pPr marL="742950" lvl="1" indent="-285750">
              <a:lnSpc>
                <a:spcPct val="150000"/>
              </a:lnSpc>
              <a:buFont typeface="Arial" panose="020B0604020202020204" pitchFamily="34" charset="0"/>
              <a:buChar char="•"/>
            </a:pPr>
            <a:r>
              <a:rPr lang="en-US" sz="1800" dirty="0"/>
              <a:t>Experts use this summary to re-estimate, refining their figures based on broader insights.</a:t>
            </a:r>
          </a:p>
          <a:p>
            <a:pPr marL="0" indent="0">
              <a:lnSpc>
                <a:spcPct val="150000"/>
              </a:lnSpc>
              <a:buNone/>
            </a:pPr>
            <a:r>
              <a:rPr lang="en-US" sz="1800" b="1" dirty="0">
                <a:solidFill>
                  <a:srgbClr val="00B050"/>
                </a:solidFill>
              </a:rPr>
              <a:t>No Discussion Allowed</a:t>
            </a:r>
            <a:endParaRPr lang="en-US" sz="1800" dirty="0">
              <a:solidFill>
                <a:srgbClr val="00B050"/>
              </a:solidFill>
            </a:endParaRPr>
          </a:p>
          <a:p>
            <a:pPr marL="742950" lvl="1" indent="-285750">
              <a:lnSpc>
                <a:spcPct val="150000"/>
              </a:lnSpc>
              <a:buFont typeface="Arial" panose="020B0604020202020204" pitchFamily="34" charset="0"/>
              <a:buChar char="•"/>
            </a:pPr>
            <a:r>
              <a:rPr lang="en-US" sz="1800" dirty="0"/>
              <a:t>Throughout the estimation process, direct discussion among experts is prohibited.</a:t>
            </a:r>
          </a:p>
          <a:p>
            <a:pPr marL="742950" lvl="1" indent="-285750">
              <a:lnSpc>
                <a:spcPct val="150000"/>
              </a:lnSpc>
              <a:buFont typeface="Arial" panose="020B0604020202020204" pitchFamily="34" charset="0"/>
              <a:buChar char="•"/>
            </a:pPr>
            <a:r>
              <a:rPr lang="en-US" sz="1800" dirty="0"/>
              <a:t>This rule helps prevent bias or influence from more experienced or senior estimators.</a:t>
            </a:r>
          </a:p>
          <a:p>
            <a:pPr marL="0" indent="0">
              <a:lnSpc>
                <a:spcPct val="150000"/>
              </a:lnSpc>
              <a:buNone/>
            </a:pPr>
            <a:r>
              <a:rPr lang="en-US" sz="1800" b="1" dirty="0">
                <a:solidFill>
                  <a:srgbClr val="00B050"/>
                </a:solidFill>
              </a:rPr>
              <a:t>Final Estimation</a:t>
            </a:r>
            <a:endParaRPr lang="en-US" sz="1800" dirty="0">
              <a:solidFill>
                <a:srgbClr val="00B050"/>
              </a:solidFill>
            </a:endParaRPr>
          </a:p>
          <a:p>
            <a:pPr marL="742950" lvl="1" indent="-285750">
              <a:lnSpc>
                <a:spcPct val="150000"/>
              </a:lnSpc>
              <a:buFont typeface="Arial" panose="020B0604020202020204" pitchFamily="34" charset="0"/>
              <a:buChar char="•"/>
            </a:pPr>
            <a:r>
              <a:rPr lang="en-US" sz="1800" dirty="0"/>
              <a:t>The process is repeated through several rounds to refine the estimates.</a:t>
            </a:r>
          </a:p>
          <a:p>
            <a:pPr marL="742950" lvl="1" indent="-285750">
              <a:lnSpc>
                <a:spcPct val="150000"/>
              </a:lnSpc>
              <a:buFont typeface="Arial" panose="020B0604020202020204" pitchFamily="34" charset="0"/>
              <a:buChar char="•"/>
            </a:pPr>
            <a:r>
              <a:rPr lang="en-US" sz="1800" dirty="0"/>
              <a:t>After multiple iterations, the coordinator compiles all the data and prepares the final cost estimate.</a:t>
            </a:r>
          </a:p>
          <a:p>
            <a:pPr marL="0" indent="0">
              <a:lnSpc>
                <a:spcPct val="150000"/>
              </a:lnSpc>
              <a:buNone/>
            </a:pPr>
            <a:endParaRPr lang="en-IN" sz="2000" dirty="0"/>
          </a:p>
        </p:txBody>
      </p:sp>
    </p:spTree>
    <p:extLst>
      <p:ext uri="{BB962C8B-B14F-4D97-AF65-F5344CB8AC3E}">
        <p14:creationId xmlns:p14="http://schemas.microsoft.com/office/powerpoint/2010/main" val="319035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CC497-67E4-AED0-4814-0814D3D35723}"/>
              </a:ext>
            </a:extLst>
          </p:cNvPr>
          <p:cNvSpPr>
            <a:spLocks noGrp="1"/>
          </p:cNvSpPr>
          <p:nvPr>
            <p:ph idx="1"/>
          </p:nvPr>
        </p:nvSpPr>
        <p:spPr>
          <a:xfrm>
            <a:off x="838200" y="336499"/>
            <a:ext cx="10866120" cy="6203290"/>
          </a:xfrm>
        </p:spPr>
        <p:txBody>
          <a:bodyPr>
            <a:normAutofit/>
          </a:bodyPr>
          <a:lstStyle/>
          <a:p>
            <a:pPr marL="0" indent="0">
              <a:buNone/>
            </a:pPr>
            <a:r>
              <a:rPr lang="en-US" sz="2000" b="1" dirty="0">
                <a:solidFill>
                  <a:srgbClr val="FFFF00"/>
                </a:solidFill>
              </a:rPr>
              <a:t>An Example to Illustrate:</a:t>
            </a:r>
          </a:p>
          <a:p>
            <a:pPr marL="0" indent="0">
              <a:buNone/>
            </a:pPr>
            <a:r>
              <a:rPr lang="en-US" sz="2000" b="1" dirty="0">
                <a:solidFill>
                  <a:srgbClr val="00B050"/>
                </a:solidFill>
              </a:rPr>
              <a:t>Imagine You're Writing a Book:</a:t>
            </a:r>
            <a:endParaRPr lang="en-US" sz="2000" dirty="0">
              <a:solidFill>
                <a:srgbClr val="00B050"/>
              </a:solidFill>
            </a:endParaRPr>
          </a:p>
          <a:p>
            <a:pPr>
              <a:buFont typeface="Arial" panose="020B0604020202020204" pitchFamily="34" charset="0"/>
              <a:buChar char="•"/>
            </a:pPr>
            <a:r>
              <a:rPr lang="en-US" sz="2000" b="1" dirty="0"/>
              <a:t>Chapters and Pages</a:t>
            </a:r>
            <a:r>
              <a:rPr lang="en-US" sz="2000" dirty="0"/>
              <a:t>: You might measure the length of your book by counting the number of chapters or pages.</a:t>
            </a:r>
          </a:p>
          <a:p>
            <a:pPr>
              <a:buFont typeface="Arial" panose="020B0604020202020204" pitchFamily="34" charset="0"/>
              <a:buChar char="•"/>
            </a:pPr>
            <a:r>
              <a:rPr lang="en-US" sz="2000" b="1" dirty="0"/>
              <a:t>Words and Characters</a:t>
            </a:r>
            <a:r>
              <a:rPr lang="en-US" sz="2000" dirty="0"/>
              <a:t>: For a more detailed measurement, you could count the number of words or characters.</a:t>
            </a:r>
          </a:p>
          <a:p>
            <a:pPr>
              <a:buFont typeface="Arial" panose="020B0604020202020204" pitchFamily="34" charset="0"/>
              <a:buChar char="•"/>
            </a:pPr>
            <a:r>
              <a:rPr lang="en-US" sz="2000" b="1" dirty="0"/>
              <a:t>Readability</a:t>
            </a:r>
            <a:r>
              <a:rPr lang="en-US" sz="2000" dirty="0"/>
              <a:t>: You might assess how easy it is to read by using a readability score.</a:t>
            </a:r>
          </a:p>
          <a:p>
            <a:pPr marL="0" indent="0">
              <a:buNone/>
            </a:pPr>
            <a:r>
              <a:rPr lang="en-US" sz="2000" b="1" dirty="0">
                <a:solidFill>
                  <a:srgbClr val="00B050"/>
                </a:solidFill>
              </a:rPr>
              <a:t>Relating This to Software:</a:t>
            </a:r>
            <a:endParaRPr lang="en-US" sz="2000" dirty="0">
              <a:solidFill>
                <a:srgbClr val="00B050"/>
              </a:solidFill>
            </a:endParaRPr>
          </a:p>
          <a:p>
            <a:pPr>
              <a:buFont typeface="Arial" panose="020B0604020202020204" pitchFamily="34" charset="0"/>
              <a:buChar char="•"/>
            </a:pPr>
            <a:r>
              <a:rPr lang="en-US" sz="2000" b="1" dirty="0"/>
              <a:t>Lines of Code (LOC)</a:t>
            </a:r>
            <a:r>
              <a:rPr lang="en-US" sz="2000" dirty="0"/>
              <a:t>: Similar to counting pages in a book, we count the number of lines in the code to measure its size.</a:t>
            </a:r>
          </a:p>
          <a:p>
            <a:pPr marL="742950" lvl="1" indent="-285750">
              <a:buFont typeface="Arial" panose="020B0604020202020204" pitchFamily="34" charset="0"/>
              <a:buChar char="•"/>
            </a:pPr>
            <a:r>
              <a:rPr lang="en-US" sz="2000" b="1" dirty="0"/>
              <a:t>Example</a:t>
            </a:r>
            <a:r>
              <a:rPr lang="en-US" sz="2000" dirty="0"/>
              <a:t>: Your program has 2,000 lines of code.</a:t>
            </a:r>
          </a:p>
          <a:p>
            <a:pPr>
              <a:buFont typeface="Arial" panose="020B0604020202020204" pitchFamily="34" charset="0"/>
              <a:buChar char="•"/>
            </a:pPr>
            <a:r>
              <a:rPr lang="en-US" sz="2000" b="1" dirty="0"/>
              <a:t>Function Points</a:t>
            </a:r>
            <a:r>
              <a:rPr lang="en-US" sz="2000" dirty="0"/>
              <a:t>: A way to measure functionality provided to the user.</a:t>
            </a:r>
          </a:p>
          <a:p>
            <a:pPr marL="742950" lvl="1" indent="-285750">
              <a:buFont typeface="Arial" panose="020B0604020202020204" pitchFamily="34" charset="0"/>
              <a:buChar char="•"/>
            </a:pPr>
            <a:r>
              <a:rPr lang="en-US" sz="2000" b="1" dirty="0"/>
              <a:t>Example</a:t>
            </a:r>
            <a:r>
              <a:rPr lang="en-US" sz="2000" dirty="0"/>
              <a:t>: Your software has 10 distinct functions like login, search, and save.</a:t>
            </a:r>
          </a:p>
          <a:p>
            <a:pPr>
              <a:buFont typeface="Arial" panose="020B0604020202020204" pitchFamily="34" charset="0"/>
              <a:buChar char="•"/>
            </a:pPr>
            <a:r>
              <a:rPr lang="en-US" sz="2000" b="1" dirty="0"/>
              <a:t>Bug Counts</a:t>
            </a:r>
            <a:r>
              <a:rPr lang="en-US" sz="2000" dirty="0"/>
              <a:t>: Counting the number of errors or bugs found.</a:t>
            </a:r>
          </a:p>
          <a:p>
            <a:pPr marL="742950" lvl="1" indent="-285750">
              <a:buFont typeface="Arial" panose="020B0604020202020204" pitchFamily="34" charset="0"/>
              <a:buChar char="•"/>
            </a:pPr>
            <a:r>
              <a:rPr lang="en-US" sz="2000" b="1" dirty="0"/>
              <a:t>Example</a:t>
            </a:r>
            <a:r>
              <a:rPr lang="en-US" sz="2000" dirty="0"/>
              <a:t>: During testing, 5 bugs were found in your software.</a:t>
            </a:r>
          </a:p>
          <a:p>
            <a:pPr>
              <a:buFont typeface="Arial" panose="020B0604020202020204" pitchFamily="34" charset="0"/>
              <a:buChar char="•"/>
            </a:pPr>
            <a:r>
              <a:rPr lang="en-US" sz="2000" b="1" dirty="0"/>
              <a:t>Development Time</a:t>
            </a:r>
            <a:r>
              <a:rPr lang="en-US" sz="2000" dirty="0"/>
              <a:t>: Measuring how long it takes to develop the software.</a:t>
            </a:r>
          </a:p>
          <a:p>
            <a:pPr marL="742950" lvl="1" indent="-285750">
              <a:buFont typeface="Arial" panose="020B0604020202020204" pitchFamily="34" charset="0"/>
              <a:buChar char="•"/>
            </a:pPr>
            <a:r>
              <a:rPr lang="en-US" sz="2000" b="1" dirty="0"/>
              <a:t>Example</a:t>
            </a:r>
            <a:r>
              <a:rPr lang="en-US" sz="2000" dirty="0"/>
              <a:t>: It took 100 hours to complete the project.</a:t>
            </a:r>
          </a:p>
          <a:p>
            <a:pPr marL="0" indent="0">
              <a:buNone/>
            </a:pPr>
            <a:endParaRPr lang="en-IN" sz="2000" dirty="0"/>
          </a:p>
        </p:txBody>
      </p:sp>
    </p:spTree>
    <p:extLst>
      <p:ext uri="{BB962C8B-B14F-4D97-AF65-F5344CB8AC3E}">
        <p14:creationId xmlns:p14="http://schemas.microsoft.com/office/powerpoint/2010/main" val="333666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53915-1FD5-C8C8-9A9F-15BCA9F372BB}"/>
              </a:ext>
            </a:extLst>
          </p:cNvPr>
          <p:cNvSpPr>
            <a:spLocks noGrp="1"/>
          </p:cNvSpPr>
          <p:nvPr>
            <p:ph idx="1"/>
          </p:nvPr>
        </p:nvSpPr>
        <p:spPr>
          <a:xfrm>
            <a:off x="823569" y="826619"/>
            <a:ext cx="10975848" cy="4286708"/>
          </a:xfrm>
        </p:spPr>
        <p:txBody>
          <a:bodyPr/>
          <a:lstStyle/>
          <a:p>
            <a:pPr marL="0" indent="0">
              <a:lnSpc>
                <a:spcPct val="150000"/>
              </a:lnSpc>
              <a:buNone/>
            </a:pPr>
            <a:r>
              <a:rPr lang="en-US" sz="2400" b="1" dirty="0">
                <a:solidFill>
                  <a:srgbClr val="FFFF00"/>
                </a:solidFill>
              </a:rPr>
              <a:t>Why Do We Measure Software</a:t>
            </a:r>
            <a:r>
              <a:rPr lang="en-US" sz="2400" b="1" dirty="0"/>
              <a:t>?</a:t>
            </a:r>
          </a:p>
          <a:p>
            <a:pPr>
              <a:lnSpc>
                <a:spcPct val="150000"/>
              </a:lnSpc>
              <a:buFont typeface="Arial" panose="020B0604020202020204" pitchFamily="34" charset="0"/>
              <a:buChar char="•"/>
            </a:pPr>
            <a:r>
              <a:rPr lang="en-US" sz="2400" b="1" dirty="0"/>
              <a:t>Quality Control</a:t>
            </a:r>
            <a:r>
              <a:rPr lang="en-US" sz="2400" dirty="0"/>
              <a:t>: To ensure the software meets certain standards.</a:t>
            </a:r>
          </a:p>
          <a:p>
            <a:pPr>
              <a:lnSpc>
                <a:spcPct val="150000"/>
              </a:lnSpc>
              <a:buFont typeface="Arial" panose="020B0604020202020204" pitchFamily="34" charset="0"/>
              <a:buChar char="•"/>
            </a:pPr>
            <a:r>
              <a:rPr lang="en-US" sz="2400" b="1" dirty="0"/>
              <a:t>Improvement</a:t>
            </a:r>
            <a:r>
              <a:rPr lang="en-US" sz="2400" dirty="0"/>
              <a:t>: To identify areas where the software can be improved.</a:t>
            </a:r>
          </a:p>
          <a:p>
            <a:pPr>
              <a:lnSpc>
                <a:spcPct val="150000"/>
              </a:lnSpc>
              <a:buFont typeface="Arial" panose="020B0604020202020204" pitchFamily="34" charset="0"/>
              <a:buChar char="•"/>
            </a:pPr>
            <a:r>
              <a:rPr lang="en-US" sz="2400" b="1" dirty="0"/>
              <a:t>Planning and Estimation</a:t>
            </a:r>
            <a:r>
              <a:rPr lang="en-US" sz="2400" dirty="0"/>
              <a:t>: To estimate the time and resources needed for future projects.</a:t>
            </a:r>
          </a:p>
          <a:p>
            <a:pPr>
              <a:lnSpc>
                <a:spcPct val="150000"/>
              </a:lnSpc>
              <a:buFont typeface="Arial" panose="020B0604020202020204" pitchFamily="34" charset="0"/>
              <a:buChar char="•"/>
            </a:pPr>
            <a:r>
              <a:rPr lang="en-US" sz="2400" b="1" dirty="0"/>
              <a:t>Performance Tracking</a:t>
            </a:r>
            <a:r>
              <a:rPr lang="en-US" sz="2400" dirty="0"/>
              <a:t>: To track the efficiency of the development process.</a:t>
            </a:r>
          </a:p>
          <a:p>
            <a:pPr marL="0" indent="0">
              <a:buNone/>
            </a:pPr>
            <a:endParaRPr lang="en-IN" dirty="0"/>
          </a:p>
        </p:txBody>
      </p:sp>
    </p:spTree>
    <p:extLst>
      <p:ext uri="{BB962C8B-B14F-4D97-AF65-F5344CB8AC3E}">
        <p14:creationId xmlns:p14="http://schemas.microsoft.com/office/powerpoint/2010/main" val="269131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81E4AA2-C2C8-BB6F-520F-0BC2B6438987}"/>
              </a:ext>
            </a:extLst>
          </p:cNvPr>
          <p:cNvSpPr>
            <a:spLocks noGrp="1" noChangeArrowheads="1"/>
          </p:cNvSpPr>
          <p:nvPr>
            <p:ph idx="1"/>
          </p:nvPr>
        </p:nvSpPr>
        <p:spPr bwMode="auto">
          <a:xfrm>
            <a:off x="838200" y="456585"/>
            <a:ext cx="10588142" cy="556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rgbClr val="FFFF00"/>
                </a:solidFill>
                <a:effectLst/>
                <a:latin typeface="Arial" panose="020B0604020202020204" pitchFamily="34" charset="0"/>
              </a:rPr>
              <a:t>Measure</a:t>
            </a:r>
            <a:r>
              <a:rPr kumimoji="0" lang="en-US" altLang="en-US" sz="2400" b="0" i="0" u="none" strike="noStrike" cap="none" normalizeH="0" baseline="0" dirty="0">
                <a:ln>
                  <a:noFill/>
                </a:ln>
                <a:solidFill>
                  <a:srgbClr val="FFFF0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A quantitative value that can be directly observed.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Lines of Code (LOC).</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rgbClr val="FFFF00"/>
                </a:solidFill>
                <a:effectLst/>
                <a:latin typeface="Arial" panose="020B0604020202020204" pitchFamily="34" charset="0"/>
              </a:rPr>
              <a:t>Metric</a:t>
            </a:r>
            <a:r>
              <a:rPr kumimoji="0" lang="en-US" altLang="en-US" sz="2400" b="0" i="0" u="none" strike="noStrike" cap="none" normalizeH="0" baseline="0" dirty="0">
                <a:ln>
                  <a:noFill/>
                </a:ln>
                <a:solidFill>
                  <a:srgbClr val="FFFF0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A measure that provides a basis for making decisions.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Defect Density (defects per 1,000 LOC).</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rgbClr val="FFFF00"/>
                </a:solidFill>
                <a:effectLst/>
                <a:latin typeface="Arial" panose="020B0604020202020204" pitchFamily="34" charset="0"/>
              </a:rPr>
              <a:t>Indicator</a:t>
            </a:r>
            <a:r>
              <a:rPr kumimoji="0" lang="en-US" altLang="en-US" sz="2400" b="0" i="0" u="none" strike="noStrike" cap="none" normalizeH="0" baseline="0" dirty="0">
                <a:ln>
                  <a:noFill/>
                </a:ln>
                <a:solidFill>
                  <a:srgbClr val="FFFF0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A metric or combination of metrics that provide insight.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r>
              <a:rPr kumimoji="0" lang="en-US" altLang="en-US" sz="2400" b="0" i="0" u="none" strike="noStrike" cap="none" normalizeH="0" baseline="0" dirty="0">
                <a:ln>
                  <a:noFill/>
                </a:ln>
                <a:solidFill>
                  <a:schemeClr val="tx1"/>
                </a:solidFill>
                <a:effectLst/>
                <a:latin typeface="Arial" panose="020B0604020202020204" pitchFamily="34" charset="0"/>
              </a:rPr>
              <a:t>: Project's health status (on track, at risk, off track).</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57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0B086-2978-EDC3-4032-7B8CE3B32893}"/>
              </a:ext>
            </a:extLst>
          </p:cNvPr>
          <p:cNvSpPr>
            <a:spLocks noGrp="1"/>
          </p:cNvSpPr>
          <p:nvPr>
            <p:ph idx="1"/>
          </p:nvPr>
        </p:nvSpPr>
        <p:spPr>
          <a:xfrm>
            <a:off x="838200" y="277978"/>
            <a:ext cx="10990478" cy="6408115"/>
          </a:xfrm>
        </p:spPr>
        <p:txBody>
          <a:bodyPr>
            <a:normAutofit/>
          </a:bodyPr>
          <a:lstStyle/>
          <a:p>
            <a:pPr marL="0" indent="0">
              <a:buNone/>
            </a:pPr>
            <a:r>
              <a:rPr lang="en-US" sz="2400" b="1" dirty="0">
                <a:solidFill>
                  <a:srgbClr val="FFFF00"/>
                </a:solidFill>
              </a:rPr>
              <a:t>Example 1 – Lines of Code (LOC)</a:t>
            </a:r>
          </a:p>
          <a:p>
            <a:pPr>
              <a:buFont typeface="Arial" panose="020B0604020202020204" pitchFamily="34" charset="0"/>
              <a:buChar char="•"/>
            </a:pPr>
            <a:r>
              <a:rPr lang="en-US" sz="2400" b="1" dirty="0"/>
              <a:t>Measure</a:t>
            </a:r>
            <a:r>
              <a:rPr lang="en-US" sz="2400" dirty="0"/>
              <a:t>: Total number of lines written.</a:t>
            </a:r>
          </a:p>
          <a:p>
            <a:pPr>
              <a:buFont typeface="Arial" panose="020B0604020202020204" pitchFamily="34" charset="0"/>
              <a:buChar char="•"/>
            </a:pPr>
            <a:r>
              <a:rPr lang="en-US" sz="2400" b="1" dirty="0"/>
              <a:t>Metric</a:t>
            </a:r>
            <a:r>
              <a:rPr lang="en-US" sz="2400" dirty="0"/>
              <a:t>: LOC per developer per month.</a:t>
            </a:r>
          </a:p>
          <a:p>
            <a:pPr>
              <a:buFont typeface="Arial" panose="020B0604020202020204" pitchFamily="34" charset="0"/>
              <a:buChar char="•"/>
            </a:pPr>
            <a:r>
              <a:rPr lang="en-US" sz="2400" b="1" dirty="0"/>
              <a:t>Indicator</a:t>
            </a:r>
            <a:r>
              <a:rPr lang="en-US" sz="2400" dirty="0"/>
              <a:t>: Productivity of the development team.</a:t>
            </a:r>
          </a:p>
          <a:p>
            <a:pPr marL="0" indent="0">
              <a:buNone/>
            </a:pPr>
            <a:r>
              <a:rPr lang="en-US" sz="2400" b="1" dirty="0">
                <a:solidFill>
                  <a:srgbClr val="FFFF00"/>
                </a:solidFill>
              </a:rPr>
              <a:t>Example 2 – Defect Density</a:t>
            </a:r>
          </a:p>
          <a:p>
            <a:pPr>
              <a:buFont typeface="Arial" panose="020B0604020202020204" pitchFamily="34" charset="0"/>
              <a:buChar char="•"/>
            </a:pPr>
            <a:r>
              <a:rPr lang="en-US" sz="2400" b="1" dirty="0"/>
              <a:t>Measure</a:t>
            </a:r>
            <a:r>
              <a:rPr lang="en-US" sz="2400" dirty="0"/>
              <a:t>: Number of defects found.</a:t>
            </a:r>
          </a:p>
          <a:p>
            <a:pPr>
              <a:buFont typeface="Arial" panose="020B0604020202020204" pitchFamily="34" charset="0"/>
              <a:buChar char="•"/>
            </a:pPr>
            <a:r>
              <a:rPr lang="en-US" sz="2400" b="1" dirty="0"/>
              <a:t>Metric</a:t>
            </a:r>
            <a:r>
              <a:rPr lang="en-US" sz="2400" dirty="0"/>
              <a:t>: Defects per 1,000 LOC.</a:t>
            </a:r>
          </a:p>
          <a:p>
            <a:pPr>
              <a:buFont typeface="Arial" panose="020B0604020202020204" pitchFamily="34" charset="0"/>
              <a:buChar char="•"/>
            </a:pPr>
            <a:r>
              <a:rPr lang="en-US" sz="2400" b="1" dirty="0"/>
              <a:t>Indicator</a:t>
            </a:r>
            <a:r>
              <a:rPr lang="en-US" sz="2400" dirty="0"/>
              <a:t>: Software quality.</a:t>
            </a:r>
          </a:p>
          <a:p>
            <a:pPr marL="0" indent="0">
              <a:buNone/>
            </a:pPr>
            <a:r>
              <a:rPr lang="en-US" sz="2400" b="1" dirty="0">
                <a:solidFill>
                  <a:srgbClr val="FFFF00"/>
                </a:solidFill>
              </a:rPr>
              <a:t>Example 3 – Customer Satisfaction Index</a:t>
            </a:r>
          </a:p>
          <a:p>
            <a:pPr>
              <a:buFont typeface="Arial" panose="020B0604020202020204" pitchFamily="34" charset="0"/>
              <a:buChar char="•"/>
            </a:pPr>
            <a:r>
              <a:rPr lang="en-US" sz="2400" b="1" dirty="0"/>
              <a:t>Measure</a:t>
            </a:r>
            <a:r>
              <a:rPr lang="en-US" sz="2400" dirty="0"/>
              <a:t>: Survey scores from customers.</a:t>
            </a:r>
          </a:p>
          <a:p>
            <a:pPr>
              <a:buFont typeface="Arial" panose="020B0604020202020204" pitchFamily="34" charset="0"/>
              <a:buChar char="•"/>
            </a:pPr>
            <a:r>
              <a:rPr lang="en-US" sz="2400" b="1" dirty="0"/>
              <a:t>Metric</a:t>
            </a:r>
            <a:r>
              <a:rPr lang="en-US" sz="2400" dirty="0"/>
              <a:t>: Average satisfaction score.</a:t>
            </a:r>
          </a:p>
          <a:p>
            <a:pPr>
              <a:buFont typeface="Arial" panose="020B0604020202020204" pitchFamily="34" charset="0"/>
              <a:buChar char="•"/>
            </a:pPr>
            <a:r>
              <a:rPr lang="en-US" sz="2400" b="1" dirty="0"/>
              <a:t>Indicator</a:t>
            </a:r>
            <a:r>
              <a:rPr lang="en-US" sz="2400" dirty="0"/>
              <a:t>: Product success and acceptance</a:t>
            </a:r>
          </a:p>
          <a:p>
            <a:endParaRPr lang="en-IN" sz="2400" dirty="0"/>
          </a:p>
        </p:txBody>
      </p:sp>
    </p:spTree>
    <p:extLst>
      <p:ext uri="{BB962C8B-B14F-4D97-AF65-F5344CB8AC3E}">
        <p14:creationId xmlns:p14="http://schemas.microsoft.com/office/powerpoint/2010/main" val="282908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5948-C1C0-245E-8F52-DE895064BDEC}"/>
              </a:ext>
            </a:extLst>
          </p:cNvPr>
          <p:cNvSpPr>
            <a:spLocks noGrp="1"/>
          </p:cNvSpPr>
          <p:nvPr>
            <p:ph type="title"/>
          </p:nvPr>
        </p:nvSpPr>
        <p:spPr>
          <a:xfrm>
            <a:off x="838200" y="365125"/>
            <a:ext cx="10515600" cy="1002817"/>
          </a:xfrm>
        </p:spPr>
        <p:txBody>
          <a:bodyPr/>
          <a:lstStyle/>
          <a:p>
            <a:r>
              <a:rPr lang="en-IN" dirty="0">
                <a:solidFill>
                  <a:srgbClr val="FFFF00"/>
                </a:solidFill>
              </a:rPr>
              <a:t>Characteristics of software Metrics</a:t>
            </a:r>
          </a:p>
        </p:txBody>
      </p:sp>
      <p:sp>
        <p:nvSpPr>
          <p:cNvPr id="4" name="Rectangle 1">
            <a:extLst>
              <a:ext uri="{FF2B5EF4-FFF2-40B4-BE49-F238E27FC236}">
                <a16:creationId xmlns:a16="http://schemas.microsoft.com/office/drawing/2014/main" id="{FBF3CE74-DA3D-5F2E-B771-2333759D4723}"/>
              </a:ext>
            </a:extLst>
          </p:cNvPr>
          <p:cNvSpPr>
            <a:spLocks noGrp="1" noChangeArrowheads="1"/>
          </p:cNvSpPr>
          <p:nvPr>
            <p:ph idx="1"/>
          </p:nvPr>
        </p:nvSpPr>
        <p:spPr bwMode="auto">
          <a:xfrm>
            <a:off x="838200" y="1367942"/>
            <a:ext cx="9388450" cy="4409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Quantitative</a:t>
            </a:r>
            <a:r>
              <a:rPr kumimoji="0" lang="en-US" altLang="en-US" sz="2400" b="0" i="0" u="none" strike="noStrike" cap="none" normalizeH="0" baseline="0" dirty="0">
                <a:ln>
                  <a:noFill/>
                </a:ln>
                <a:solidFill>
                  <a:schemeClr val="tx1"/>
                </a:solidFill>
                <a:effectLst/>
                <a:latin typeface="Arial" panose="020B0604020202020204" pitchFamily="34" charset="0"/>
              </a:rPr>
              <a:t>: Can be measured in numbers.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Understandable</a:t>
            </a:r>
            <a:r>
              <a:rPr kumimoji="0" lang="en-US" altLang="en-US" sz="2400" b="0" i="0" u="none" strike="noStrike" cap="none" normalizeH="0" baseline="0" dirty="0">
                <a:ln>
                  <a:noFill/>
                </a:ln>
                <a:solidFill>
                  <a:schemeClr val="tx1"/>
                </a:solidFill>
                <a:effectLst/>
                <a:latin typeface="Arial" panose="020B0604020202020204" pitchFamily="34" charset="0"/>
              </a:rPr>
              <a:t>: Easy to grasp and compute.</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Applicable Early</a:t>
            </a:r>
            <a:r>
              <a:rPr kumimoji="0" lang="en-US" altLang="en-US" sz="2400" b="0" i="0" u="none" strike="noStrike" cap="none" normalizeH="0" baseline="0" dirty="0">
                <a:ln>
                  <a:noFill/>
                </a:ln>
                <a:solidFill>
                  <a:schemeClr val="tx1"/>
                </a:solidFill>
                <a:effectLst/>
                <a:latin typeface="Arial" panose="020B0604020202020204" pitchFamily="34" charset="0"/>
              </a:rPr>
              <a:t>: Useful from the beginning stages.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Consistent</a:t>
            </a:r>
            <a:r>
              <a:rPr kumimoji="0" lang="en-US" altLang="en-US" sz="2400" b="0" i="0" u="none" strike="noStrike" cap="none" normalizeH="0" baseline="0" dirty="0">
                <a:ln>
                  <a:noFill/>
                </a:ln>
                <a:solidFill>
                  <a:schemeClr val="tx1"/>
                </a:solidFill>
                <a:effectLst/>
                <a:latin typeface="Arial" panose="020B0604020202020204" pitchFamily="34" charset="0"/>
              </a:rPr>
              <a:t>: Same results upon repeated measurements.</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Cost-Effective</a:t>
            </a:r>
            <a:r>
              <a:rPr kumimoji="0" lang="en-US" altLang="en-US" sz="2400" b="0" i="0" u="none" strike="noStrike" cap="none" normalizeH="0" baseline="0" dirty="0">
                <a:ln>
                  <a:noFill/>
                </a:ln>
                <a:solidFill>
                  <a:schemeClr val="tx1"/>
                </a:solidFill>
                <a:effectLst/>
                <a:latin typeface="Arial" panose="020B0604020202020204" pitchFamily="34" charset="0"/>
              </a:rPr>
              <a:t>: Not expensive or time-consuming to calculate.</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Universal</a:t>
            </a:r>
            <a:r>
              <a:rPr kumimoji="0" lang="en-US" altLang="en-US" sz="2400" b="0" i="0" u="none" strike="noStrike" cap="none" normalizeH="0" baseline="0" dirty="0">
                <a:ln>
                  <a:noFill/>
                </a:ln>
                <a:solidFill>
                  <a:schemeClr val="tx1"/>
                </a:solidFill>
                <a:effectLst/>
                <a:latin typeface="Arial" panose="020B0604020202020204" pitchFamily="34" charset="0"/>
              </a:rPr>
              <a:t>: Works across all programming languages. </a:t>
            </a:r>
          </a:p>
        </p:txBody>
      </p:sp>
    </p:spTree>
    <p:extLst>
      <p:ext uri="{BB962C8B-B14F-4D97-AF65-F5344CB8AC3E}">
        <p14:creationId xmlns:p14="http://schemas.microsoft.com/office/powerpoint/2010/main" val="370519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56A1-7F5F-A6A6-5FE4-683E92C1A2BF}"/>
              </a:ext>
            </a:extLst>
          </p:cNvPr>
          <p:cNvSpPr>
            <a:spLocks noGrp="1"/>
          </p:cNvSpPr>
          <p:nvPr>
            <p:ph type="title"/>
          </p:nvPr>
        </p:nvSpPr>
        <p:spPr>
          <a:xfrm>
            <a:off x="838200" y="174930"/>
            <a:ext cx="10515600" cy="863829"/>
          </a:xfrm>
        </p:spPr>
        <p:txBody>
          <a:bodyPr>
            <a:normAutofit/>
          </a:bodyPr>
          <a:lstStyle/>
          <a:p>
            <a:r>
              <a:rPr lang="en-IN" sz="4000" b="1" i="0" dirty="0">
                <a:solidFill>
                  <a:srgbClr val="FFFF00"/>
                </a:solidFill>
                <a:effectLst/>
                <a:latin typeface="+mn-lt"/>
              </a:rPr>
              <a:t>Types of Software Metrics</a:t>
            </a:r>
            <a:endParaRPr lang="en-IN" sz="4000" dirty="0">
              <a:solidFill>
                <a:srgbClr val="FFFF00"/>
              </a:solidFill>
              <a:latin typeface="+mn-lt"/>
            </a:endParaRPr>
          </a:p>
        </p:txBody>
      </p:sp>
      <p:sp>
        <p:nvSpPr>
          <p:cNvPr id="4" name="Content Placeholder 3">
            <a:extLst>
              <a:ext uri="{FF2B5EF4-FFF2-40B4-BE49-F238E27FC236}">
                <a16:creationId xmlns:a16="http://schemas.microsoft.com/office/drawing/2014/main" id="{A49C49E7-B550-9C79-86D9-5C37FCD979F7}"/>
              </a:ext>
            </a:extLst>
          </p:cNvPr>
          <p:cNvSpPr>
            <a:spLocks noGrp="1"/>
          </p:cNvSpPr>
          <p:nvPr>
            <p:ph idx="1"/>
          </p:nvPr>
        </p:nvSpPr>
        <p:spPr>
          <a:xfrm>
            <a:off x="838200" y="1038759"/>
            <a:ext cx="10851490" cy="5398617"/>
          </a:xfrm>
        </p:spPr>
        <p:txBody>
          <a:bodyPr>
            <a:normAutofit fontScale="92500"/>
          </a:bodyPr>
          <a:lstStyle/>
          <a:p>
            <a:pPr marL="0" indent="0">
              <a:buNone/>
            </a:pPr>
            <a:r>
              <a:rPr lang="en-US" b="1" dirty="0">
                <a:solidFill>
                  <a:srgbClr val="FFFF00"/>
                </a:solidFill>
              </a:rPr>
              <a:t>1. Product Metrics</a:t>
            </a:r>
          </a:p>
          <a:p>
            <a:pPr marL="0" indent="0">
              <a:buNone/>
            </a:pPr>
            <a:r>
              <a:rPr lang="en-US" b="1" dirty="0">
                <a:solidFill>
                  <a:srgbClr val="FFC000"/>
                </a:solidFill>
              </a:rPr>
              <a:t>What They Are:</a:t>
            </a:r>
            <a:endParaRPr lang="en-US" dirty="0">
              <a:solidFill>
                <a:srgbClr val="FFC000"/>
              </a:solidFill>
            </a:endParaRPr>
          </a:p>
          <a:p>
            <a:pPr algn="just">
              <a:lnSpc>
                <a:spcPct val="150000"/>
              </a:lnSpc>
              <a:buFont typeface="Arial" panose="020B0604020202020204" pitchFamily="34" charset="0"/>
              <a:buChar char="•"/>
            </a:pPr>
            <a:r>
              <a:rPr lang="en-US" b="1" dirty="0"/>
              <a:t>Product metrics</a:t>
            </a:r>
            <a:r>
              <a:rPr lang="en-US" dirty="0"/>
              <a:t> measure the characteristics of the software product itself.</a:t>
            </a:r>
          </a:p>
          <a:p>
            <a:pPr marL="0" indent="0">
              <a:buNone/>
            </a:pPr>
            <a:r>
              <a:rPr lang="en-US" b="1" dirty="0">
                <a:solidFill>
                  <a:srgbClr val="FFC000"/>
                </a:solidFill>
              </a:rPr>
              <a:t>Why They Matter:</a:t>
            </a:r>
            <a:endParaRPr lang="en-US" dirty="0">
              <a:solidFill>
                <a:srgbClr val="FFC000"/>
              </a:solidFill>
            </a:endParaRPr>
          </a:p>
          <a:p>
            <a:pPr algn="just">
              <a:lnSpc>
                <a:spcPct val="150000"/>
              </a:lnSpc>
              <a:buFont typeface="Arial" panose="020B0604020202020204" pitchFamily="34" charset="0"/>
              <a:buChar char="•"/>
            </a:pPr>
            <a:r>
              <a:rPr lang="en-US" dirty="0"/>
              <a:t>They help us evaluate the quality of the software.</a:t>
            </a:r>
          </a:p>
          <a:p>
            <a:pPr algn="just">
              <a:lnSpc>
                <a:spcPct val="150000"/>
              </a:lnSpc>
              <a:buFont typeface="Arial" panose="020B0604020202020204" pitchFamily="34" charset="0"/>
              <a:buChar char="•"/>
            </a:pPr>
            <a:r>
              <a:rPr lang="en-US" dirty="0"/>
              <a:t>They identify risks and potential problem areas in the product.</a:t>
            </a:r>
          </a:p>
          <a:p>
            <a:pPr algn="just">
              <a:lnSpc>
                <a:spcPct val="150000"/>
              </a:lnSpc>
              <a:buFont typeface="Arial" panose="020B0604020202020204" pitchFamily="34" charset="0"/>
              <a:buChar char="•"/>
            </a:pPr>
            <a:r>
              <a:rPr lang="en-US" dirty="0"/>
              <a:t>They assess how well the team is controlling the quality of the product.</a:t>
            </a:r>
          </a:p>
          <a:p>
            <a:endParaRPr lang="en-IN" dirty="0"/>
          </a:p>
        </p:txBody>
      </p:sp>
      <p:pic>
        <p:nvPicPr>
          <p:cNvPr id="3076" name="Picture 4" descr="What is Software Testing Metrics ...">
            <a:extLst>
              <a:ext uri="{FF2B5EF4-FFF2-40B4-BE49-F238E27FC236}">
                <a16:creationId xmlns:a16="http://schemas.microsoft.com/office/drawing/2014/main" id="{A6113343-9F4D-24FF-5D86-31C3B544C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5981" y="0"/>
            <a:ext cx="4116019" cy="20775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5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DC7ABA8-7D6A-A618-DA71-C9D3EE87A510}"/>
              </a:ext>
            </a:extLst>
          </p:cNvPr>
          <p:cNvSpPr>
            <a:spLocks noGrp="1" noChangeArrowheads="1"/>
          </p:cNvSpPr>
          <p:nvPr>
            <p:ph idx="1"/>
          </p:nvPr>
        </p:nvSpPr>
        <p:spPr bwMode="auto">
          <a:xfrm>
            <a:off x="676431" y="538415"/>
            <a:ext cx="10839138" cy="556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rgbClr val="FFC000"/>
                </a:solidFill>
                <a:effectLst/>
                <a:latin typeface="Arial" panose="020B0604020202020204" pitchFamily="34" charset="0"/>
              </a:rPr>
              <a:t>Product Metrics Examples: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Lines of Code (LOC):</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Counting how many lines of code the software has.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Cyclomatic Complexity:</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How complicated the code is based on decision points like loops and conditionals.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Code Coverage:</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How much of the code is checked by tests to ensure it works properly.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Defect Density:</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The number of defects (bugs) per unit size of the code (e.g., per 1,000 lines of code).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Code Maintainability Index:</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A metric that indicates how easy it is to maintain and modify the code.</a:t>
            </a:r>
          </a:p>
        </p:txBody>
      </p:sp>
    </p:spTree>
    <p:extLst>
      <p:ext uri="{BB962C8B-B14F-4D97-AF65-F5344CB8AC3E}">
        <p14:creationId xmlns:p14="http://schemas.microsoft.com/office/powerpoint/2010/main" val="6372713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docProps/app.xml><?xml version="1.0" encoding="utf-8"?>
<Properties xmlns="http://schemas.openxmlformats.org/officeDocument/2006/extended-properties" xmlns:vt="http://schemas.openxmlformats.org/officeDocument/2006/docPropsVTypes">
  <Template>Office Theme</Template>
  <TotalTime>128</TotalTime>
  <Words>1743</Words>
  <Application>Microsoft Office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Characteristics of software Metrics</vt:lpstr>
      <vt:lpstr>Types of Software 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Estimation, Empirical Estimation Models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Komal Yadav</dc:creator>
  <cp:lastModifiedBy>Komal Yadav</cp:lastModifiedBy>
  <cp:revision>30</cp:revision>
  <dcterms:created xsi:type="dcterms:W3CDTF">2024-11-28T13:25:19Z</dcterms:created>
  <dcterms:modified xsi:type="dcterms:W3CDTF">2024-11-28T15:33:53Z</dcterms:modified>
</cp:coreProperties>
</file>