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09D2-1238-4306-9E5D-5258074F1F98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233D-DA3C-4A86-9DC4-DA58D856C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899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09D2-1238-4306-9E5D-5258074F1F98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233D-DA3C-4A86-9DC4-DA58D856C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457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09D2-1238-4306-9E5D-5258074F1F98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233D-DA3C-4A86-9DC4-DA58D856C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793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09D2-1238-4306-9E5D-5258074F1F98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233D-DA3C-4A86-9DC4-DA58D856C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795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09D2-1238-4306-9E5D-5258074F1F98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233D-DA3C-4A86-9DC4-DA58D856C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393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09D2-1238-4306-9E5D-5258074F1F98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233D-DA3C-4A86-9DC4-DA58D856C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76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09D2-1238-4306-9E5D-5258074F1F98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233D-DA3C-4A86-9DC4-DA58D856C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8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09D2-1238-4306-9E5D-5258074F1F98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233D-DA3C-4A86-9DC4-DA58D856C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05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09D2-1238-4306-9E5D-5258074F1F98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233D-DA3C-4A86-9DC4-DA58D856C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12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09D2-1238-4306-9E5D-5258074F1F98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233D-DA3C-4A86-9DC4-DA58D856C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897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09D2-1238-4306-9E5D-5258074F1F98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233D-DA3C-4A86-9DC4-DA58D856C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9528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99A09D2-1238-4306-9E5D-5258074F1F98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CE0233D-DA3C-4A86-9DC4-DA58D856C1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3601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8C5C-EC93-FFF2-D3BD-7B236143E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6981"/>
          </a:xfrm>
        </p:spPr>
        <p:txBody>
          <a:bodyPr>
            <a:normAutofit fontScale="90000"/>
          </a:bodyPr>
          <a:lstStyle/>
          <a:p>
            <a:r>
              <a:rPr lang="en-IN">
                <a:solidFill>
                  <a:srgbClr val="FFFF00"/>
                </a:solidFill>
              </a:rPr>
              <a:t>RAID Framework</a:t>
            </a:r>
            <a:br>
              <a:rPr lang="en-IN">
                <a:solidFill>
                  <a:srgbClr val="FFFF00"/>
                </a:solidFill>
              </a:rPr>
            </a:br>
            <a:r>
              <a:rPr lang="en-IN" sz="3600">
                <a:solidFill>
                  <a:srgbClr val="FFFF00"/>
                </a:solidFill>
              </a:rPr>
              <a:t>(Risk, Assumptions, Issues, Dependencies)</a:t>
            </a:r>
            <a:endParaRPr lang="en-IN" sz="36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3827B-14E6-950B-F56A-B4D6FA3C7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0552"/>
            <a:ext cx="10800283" cy="429402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/>
              <a:t>The </a:t>
            </a:r>
            <a:r>
              <a:rPr lang="en-US" sz="2400" b="1"/>
              <a:t>RAID</a:t>
            </a:r>
            <a:r>
              <a:rPr lang="en-US" sz="2400"/>
              <a:t> framework is a project management tool used to track and manage four key aspects of a project: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1"/>
              <a:t> Risks</a:t>
            </a:r>
            <a:endParaRPr lang="en-US" sz="2400"/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1"/>
              <a:t> Assumptions</a:t>
            </a:r>
            <a:endParaRPr lang="en-US" sz="2400"/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1"/>
              <a:t> Issues</a:t>
            </a:r>
            <a:endParaRPr lang="en-US" sz="2400"/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1"/>
              <a:t> Dependencies</a:t>
            </a:r>
            <a:endParaRPr lang="en-US" sz="2400"/>
          </a:p>
          <a:p>
            <a:pPr algn="just">
              <a:lnSpc>
                <a:spcPct val="15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70599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02C9B-C88F-CB14-7C95-B50A89BB6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678" y="994868"/>
            <a:ext cx="10931957" cy="455736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Application to RAID Components: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Risks:</a:t>
            </a:r>
            <a:r>
              <a:rPr lang="en-US" sz="2000" dirty="0"/>
              <a:t> Implementing risk avoidance, reduction, transfer, or acceptance strategies.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Assumptions:</a:t>
            </a:r>
            <a:r>
              <a:rPr lang="en-US" sz="2000" dirty="0"/>
              <a:t> Validating assumptions or creating contingency plans if they prove false.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Issues:</a:t>
            </a:r>
            <a:r>
              <a:rPr lang="en-US" sz="2000" dirty="0"/>
              <a:t> Resolving current problems through immediate action or escalation.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Dependencies:</a:t>
            </a:r>
            <a:r>
              <a:rPr lang="en-US" sz="2000" dirty="0"/>
              <a:t> Adjusting schedules or plans to minimize the impact of dependency delays.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264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C725D-D2AF-FD29-E44D-C67D0E7CA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09650"/>
            <a:ext cx="10858805" cy="6100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3. Monitoring</a:t>
            </a:r>
          </a:p>
          <a:p>
            <a:pPr marL="0" indent="0" algn="just">
              <a:buNone/>
            </a:pPr>
            <a:r>
              <a:rPr lang="en-US" sz="2200" b="1" dirty="0">
                <a:solidFill>
                  <a:srgbClr val="00B050"/>
                </a:solidFill>
              </a:rPr>
              <a:t>Definition:</a:t>
            </a:r>
            <a:endParaRPr lang="en-US" sz="2200" dirty="0">
              <a:solidFill>
                <a:srgbClr val="00B05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/>
              <a:t>Monitoring</a:t>
            </a:r>
            <a:r>
              <a:rPr lang="en-US" sz="2200" dirty="0"/>
              <a:t> is the ongoing process of tracking identified </a:t>
            </a:r>
            <a:r>
              <a:rPr lang="en-US" sz="2200" b="1" dirty="0"/>
              <a:t>Risks</a:t>
            </a:r>
            <a:r>
              <a:rPr lang="en-US" sz="2200" dirty="0"/>
              <a:t>, </a:t>
            </a:r>
            <a:r>
              <a:rPr lang="en-US" sz="2200" b="1" dirty="0"/>
              <a:t>Assumptions</a:t>
            </a:r>
            <a:r>
              <a:rPr lang="en-US" sz="2200" dirty="0"/>
              <a:t>, </a:t>
            </a:r>
            <a:r>
              <a:rPr lang="en-US" sz="2200" b="1" dirty="0"/>
              <a:t>Issues</a:t>
            </a:r>
            <a:r>
              <a:rPr lang="en-US" sz="2200" dirty="0"/>
              <a:t>, and </a:t>
            </a:r>
            <a:r>
              <a:rPr lang="en-US" sz="2200" b="1" dirty="0"/>
              <a:t>Dependencies</a:t>
            </a:r>
            <a:r>
              <a:rPr lang="en-US" sz="2200" dirty="0"/>
              <a:t> to observe any changes in their status or impact.</a:t>
            </a:r>
          </a:p>
          <a:p>
            <a:pPr marL="0" indent="0" algn="just">
              <a:buNone/>
            </a:pPr>
            <a:r>
              <a:rPr lang="en-US" sz="2200" b="1" dirty="0">
                <a:solidFill>
                  <a:srgbClr val="00B050"/>
                </a:solidFill>
              </a:rPr>
              <a:t>Purpose:</a:t>
            </a:r>
            <a:endParaRPr lang="en-US" sz="2200" dirty="0">
              <a:solidFill>
                <a:srgbClr val="00B05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dirty="0"/>
              <a:t>To stay informed about the current state of these elements and to detect any new developments promptly.</a:t>
            </a:r>
          </a:p>
          <a:p>
            <a:pPr marL="0" indent="0" algn="just">
              <a:buNone/>
            </a:pPr>
            <a:r>
              <a:rPr lang="en-US" sz="2200" b="1" dirty="0">
                <a:solidFill>
                  <a:srgbClr val="00B050"/>
                </a:solidFill>
              </a:rPr>
              <a:t>General Practices:</a:t>
            </a:r>
            <a:endParaRPr lang="en-US" sz="2200" dirty="0">
              <a:solidFill>
                <a:srgbClr val="00B05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/>
              <a:t>Regular Reviews:</a:t>
            </a:r>
            <a:r>
              <a:rPr lang="en-US" sz="2200" dirty="0"/>
              <a:t> Schedule periodic check-ins to assess the status of each element.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/>
              <a:t>Updates to Logs:</a:t>
            </a:r>
            <a:r>
              <a:rPr lang="en-US" sz="2200" dirty="0"/>
              <a:t> Keep the RAID log current with any changes or new information.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/>
              <a:t>Communication:</a:t>
            </a:r>
            <a:r>
              <a:rPr lang="en-US" sz="2200" dirty="0"/>
              <a:t> Maintain open lines of communication with team members and stakeholders for timely updates.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/>
              <a:t>Performance Indicators:</a:t>
            </a:r>
            <a:r>
              <a:rPr lang="en-US" sz="2200" dirty="0"/>
              <a:t> Use Key Performance Indicators (KPIs) to measure and monitor impact levels.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7833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3D6C-54E0-B1F2-9DBE-C0A9B1B53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840" y="672998"/>
            <a:ext cx="10946587" cy="5106009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>
                <a:solidFill>
                  <a:srgbClr val="FFFF00"/>
                </a:solidFill>
              </a:rPr>
              <a:t>Application to RAID Components:</a:t>
            </a:r>
            <a:endParaRPr lang="en-US" dirty="0">
              <a:solidFill>
                <a:srgbClr val="FFFF00"/>
              </a:solidFill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Risks:</a:t>
            </a:r>
            <a:r>
              <a:rPr lang="en-US" sz="2400" dirty="0"/>
              <a:t> Tracking risk triggers and updating risk assessments.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Assumptions:</a:t>
            </a:r>
            <a:r>
              <a:rPr lang="en-US" sz="2400" dirty="0"/>
              <a:t> Re-evaluating assumptions as the project progresses to ensure they remain valid.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Issues:</a:t>
            </a:r>
            <a:r>
              <a:rPr lang="en-US" sz="2400" dirty="0"/>
              <a:t> Monitoring the resolution progress of ongoing issues.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Dependencies:</a:t>
            </a:r>
            <a:r>
              <a:rPr lang="en-US" sz="2400" dirty="0"/>
              <a:t> Keeping an eye on dependent tasks to ensure they are on schedule.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3735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98F93-1088-FCD5-82AC-0C6F7CC42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826"/>
            <a:ext cx="11173358" cy="6653174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rgbClr val="FFFF00"/>
                </a:solidFill>
              </a:rPr>
              <a:t>Management </a:t>
            </a:r>
          </a:p>
          <a:p>
            <a:pPr marL="0" indent="0" algn="just">
              <a:buNone/>
            </a:pPr>
            <a:r>
              <a:rPr lang="en-US" sz="2000" dirty="0"/>
              <a:t>It means taking care of </a:t>
            </a:r>
            <a:r>
              <a:rPr lang="en-US" sz="2000" b="1" dirty="0"/>
              <a:t>Risks</a:t>
            </a:r>
            <a:r>
              <a:rPr lang="en-US" sz="2000" dirty="0"/>
              <a:t>, </a:t>
            </a:r>
            <a:r>
              <a:rPr lang="en-US" sz="2000" b="1" dirty="0"/>
              <a:t>Assumptions</a:t>
            </a:r>
            <a:r>
              <a:rPr lang="en-US" sz="2000" dirty="0"/>
              <a:t>, </a:t>
            </a:r>
            <a:r>
              <a:rPr lang="en-US" sz="2000" b="1" dirty="0"/>
              <a:t>Issues</a:t>
            </a:r>
            <a:r>
              <a:rPr lang="en-US" sz="2000" dirty="0"/>
              <a:t>, and </a:t>
            </a:r>
            <a:r>
              <a:rPr lang="en-US" sz="2000" b="1" dirty="0"/>
              <a:t>Dependencies</a:t>
            </a:r>
            <a:r>
              <a:rPr lang="en-US" sz="2000" dirty="0"/>
              <a:t> throughout the entire project. It includes all the activities needed to keep these elements under control and ensure the project stays on track.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00B050"/>
                </a:solidFill>
              </a:rPr>
              <a:t>Purpose:</a:t>
            </a:r>
            <a:endParaRPr lang="en-US" sz="2000" dirty="0">
              <a:solidFill>
                <a:srgbClr val="00B05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To ensure these elements are controlled in a way that minimizes negative impacts and enhances the likelihood of project success.</a:t>
            </a:r>
          </a:p>
          <a:p>
            <a:pPr marL="0" indent="0" algn="just">
              <a:buNone/>
            </a:pPr>
            <a:r>
              <a:rPr lang="en-US" sz="2000" b="1" dirty="0">
                <a:solidFill>
                  <a:srgbClr val="00B050"/>
                </a:solidFill>
              </a:rPr>
              <a:t>Key Management Activities:</a:t>
            </a:r>
            <a:endParaRPr lang="en-US" sz="2000" dirty="0">
              <a:solidFill>
                <a:srgbClr val="00B05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/>
              <a:t>Planning:</a:t>
            </a:r>
            <a:r>
              <a:rPr lang="en-US" sz="2000" dirty="0"/>
              <a:t> Establish procedures and policies for managing RAID components.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/>
              <a:t>Decision-Making:</a:t>
            </a:r>
            <a:r>
              <a:rPr lang="en-US" sz="2000" dirty="0"/>
              <a:t> Make informed decisions based on the current status and potential impact of each element.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/>
              <a:t>Responsibility Assignment:</a:t>
            </a:r>
            <a:r>
              <a:rPr lang="en-US" sz="2000" dirty="0"/>
              <a:t> Designate owners for managing specific risks, assumptions, issues, or dependencies.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/>
              <a:t>Adjustments:</a:t>
            </a:r>
            <a:r>
              <a:rPr lang="en-US" sz="2000" dirty="0"/>
              <a:t> Modify project plans as necessary to respond to changes in RAID elements.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/>
              <a:t>Reporting:</a:t>
            </a:r>
            <a:r>
              <a:rPr lang="en-US" sz="2000" dirty="0"/>
              <a:t> Provide regular updates to stakeholders on the status and management of RAID components.</a:t>
            </a:r>
          </a:p>
          <a:p>
            <a:pPr marL="0" indent="0" algn="just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76007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A6067-C671-2A30-BA35-8CF8D436E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03" y="352958"/>
            <a:ext cx="10997794" cy="5821071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Application to RAID Components:</a:t>
            </a:r>
            <a:endParaRPr lang="en-US" dirty="0">
              <a:solidFill>
                <a:srgbClr val="FFFF00"/>
              </a:solidFill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Risks:</a:t>
            </a:r>
            <a:r>
              <a:rPr lang="en-US" sz="2400" dirty="0"/>
              <a:t> Implementing a risk management plan that includes identification, analysis, response planning, and control.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Assumptions:</a:t>
            </a:r>
            <a:r>
              <a:rPr lang="en-US" sz="2400" dirty="0"/>
              <a:t> Managing assumptions by continuously validating them and adjusting plans accordingly.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Issues:</a:t>
            </a:r>
            <a:r>
              <a:rPr lang="en-US" sz="2400" dirty="0"/>
              <a:t> Establishing an issue management process for prompt resolution.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Dependencies:</a:t>
            </a:r>
            <a:r>
              <a:rPr lang="en-US" sz="2400" dirty="0"/>
              <a:t> Coordinating and aligning tasks and schedules to effectively manage dependencies.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8891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633A9-F813-39CA-1D03-5797CC231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157" y="197511"/>
            <a:ext cx="10975848" cy="620328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b="1" dirty="0">
                <a:solidFill>
                  <a:srgbClr val="FFFF00"/>
                </a:solidFill>
              </a:rPr>
              <a:t>1. Risks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What are Risks?</a:t>
            </a:r>
            <a:endParaRPr lang="en-US" sz="2400" dirty="0"/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Potential events or conditions that could negatively impact the project's success if they occur.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Examples:</a:t>
            </a:r>
            <a:endParaRPr lang="en-US" sz="2400" dirty="0"/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Technical Challenges:</a:t>
            </a:r>
            <a:r>
              <a:rPr lang="en-US" dirty="0"/>
              <a:t> The chosen technology might not perform as expected.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Resource Constraints:</a:t>
            </a:r>
            <a:r>
              <a:rPr lang="en-US" dirty="0"/>
              <a:t> Limited availability of team members or budget cuts.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Scope Changes:</a:t>
            </a:r>
            <a:r>
              <a:rPr lang="en-US" dirty="0"/>
              <a:t> Client requests additional features mid-project, affecting timelines.</a:t>
            </a:r>
          </a:p>
          <a:p>
            <a:pPr algn="just">
              <a:lnSpc>
                <a:spcPct val="15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79998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431DD-B395-215B-8B03-19FABD6A9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731" y="177393"/>
            <a:ext cx="11616538" cy="634227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>
                <a:solidFill>
                  <a:srgbClr val="FFFF00"/>
                </a:solidFill>
              </a:rPr>
              <a:t>2. Assumptions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What are Assumptions?</a:t>
            </a:r>
            <a:endParaRPr lang="en-US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Things considered true without definitive proof, forming the basis for project planning.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Examples:</a:t>
            </a:r>
            <a:endParaRPr lang="en-US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Resource Availability:</a:t>
            </a:r>
            <a:r>
              <a:rPr lang="en-US" dirty="0"/>
              <a:t> Assuming key team members will be available throughout the project.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Stakeholder Participation:</a:t>
            </a:r>
            <a:r>
              <a:rPr lang="en-US" dirty="0"/>
              <a:t> Believing that stakeholders will provide timely feedback.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Market Conditions:</a:t>
            </a:r>
            <a:r>
              <a:rPr lang="en-US" dirty="0"/>
              <a:t> Expecting that market trends will remain stable.</a:t>
            </a:r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31230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B2C42-1ADC-2D8B-50E0-96BC5284C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48" y="453543"/>
            <a:ext cx="10902696" cy="544982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3. Issues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What are Issues?</a:t>
            </a:r>
            <a:endParaRPr lang="en-US" sz="2400" dirty="0"/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Problems that have already occurred and need immediate attention.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Examples:</a:t>
            </a:r>
            <a:endParaRPr lang="en-US" sz="2400" dirty="0"/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Technical Glitches:</a:t>
            </a:r>
            <a:r>
              <a:rPr lang="en-US" dirty="0"/>
              <a:t> Software bugs causing delays.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Team Conflicts:</a:t>
            </a:r>
            <a:r>
              <a:rPr lang="en-US" dirty="0"/>
              <a:t> Disagreements impacting collaboration.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Vendor Delays:</a:t>
            </a:r>
            <a:r>
              <a:rPr lang="en-US" dirty="0"/>
              <a:t> Third-party suppliers failing to deliver on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4334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AA499-3B34-B6E4-7DD8-E3648F585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3813"/>
            <a:ext cx="10515600" cy="588873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4. Dependencies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What are Dependencies?</a:t>
            </a:r>
            <a:endParaRPr lang="en-US" sz="2400" dirty="0"/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Tasks or activities that rely on the completion of others.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Examples:</a:t>
            </a:r>
            <a:endParaRPr lang="en-US" sz="2400" dirty="0"/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Task Sequencing:</a:t>
            </a:r>
            <a:r>
              <a:rPr lang="en-US" dirty="0"/>
              <a:t> Design must be approved before development starts.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External Deliverables:</a:t>
            </a:r>
            <a:r>
              <a:rPr lang="en-US" dirty="0"/>
              <a:t> Waiting on a client's data to proceed.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Resource Sharing:</a:t>
            </a:r>
            <a:r>
              <a:rPr lang="en-US" dirty="0"/>
              <a:t> Two projects needing the same specialized equipment.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6022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B0248-27BD-CD73-483F-0851F6F44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4749"/>
            <a:ext cx="10888066" cy="607161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>The RAID framework is a structured approach in project management to systematically handle </a:t>
            </a:r>
            <a:r>
              <a:rPr lang="en-US" sz="2400" b="1" dirty="0"/>
              <a:t>Risks</a:t>
            </a:r>
            <a:r>
              <a:rPr lang="en-US" sz="2400" dirty="0"/>
              <a:t>, </a:t>
            </a:r>
            <a:r>
              <a:rPr lang="en-US" sz="2400" b="1" dirty="0"/>
              <a:t>Assumptions</a:t>
            </a:r>
            <a:r>
              <a:rPr lang="en-US" sz="2400" dirty="0"/>
              <a:t>, </a:t>
            </a:r>
            <a:r>
              <a:rPr lang="en-US" sz="2400" b="1" dirty="0"/>
              <a:t>Issues</a:t>
            </a:r>
            <a:r>
              <a:rPr lang="en-US" sz="2400" dirty="0"/>
              <a:t>, and </a:t>
            </a:r>
            <a:r>
              <a:rPr lang="en-US" sz="2400" b="1" dirty="0"/>
              <a:t>Dependencies</a:t>
            </a:r>
            <a:r>
              <a:rPr lang="en-US" sz="2400" dirty="0"/>
              <a:t>. For each of these components, the following processes are applied: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FFFF00"/>
                </a:solidFill>
              </a:rPr>
              <a:t>Identification</a:t>
            </a:r>
            <a:endParaRPr lang="en-US" sz="2400" dirty="0">
              <a:solidFill>
                <a:srgbClr val="FFFF00"/>
              </a:solidFill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FFFF00"/>
                </a:solidFill>
              </a:rPr>
              <a:t>Mitigation</a:t>
            </a:r>
            <a:endParaRPr lang="en-US" sz="2400" dirty="0">
              <a:solidFill>
                <a:srgbClr val="FFFF00"/>
              </a:solidFill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FFFF00"/>
                </a:solidFill>
              </a:rPr>
              <a:t>Monitoring</a:t>
            </a:r>
            <a:endParaRPr lang="en-US" sz="2400" dirty="0">
              <a:solidFill>
                <a:srgbClr val="FFFF00"/>
              </a:solidFill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FFFF00"/>
                </a:solidFill>
              </a:rPr>
              <a:t>Management</a:t>
            </a:r>
            <a:endParaRPr lang="en-US" sz="2400" dirty="0">
              <a:solidFill>
                <a:srgbClr val="FFFF00"/>
              </a:solidFill>
            </a:endParaRPr>
          </a:p>
          <a:p>
            <a:pPr algn="just">
              <a:lnSpc>
                <a:spcPct val="15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30276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87923-FCFE-AC72-ADD8-85979A0C7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35" y="438912"/>
            <a:ext cx="4842662" cy="5837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rgbClr val="FFFF00"/>
                </a:solidFill>
              </a:rPr>
              <a:t>1. Identification</a:t>
            </a:r>
          </a:p>
          <a:p>
            <a:pPr marL="0" indent="0" algn="just">
              <a:buNone/>
            </a:pPr>
            <a:r>
              <a:rPr lang="en-US" sz="1600" b="1" dirty="0">
                <a:solidFill>
                  <a:srgbClr val="00B050"/>
                </a:solidFill>
              </a:rPr>
              <a:t>Definition:</a:t>
            </a:r>
            <a:endParaRPr lang="en-US" sz="1600" dirty="0">
              <a:solidFill>
                <a:srgbClr val="00B05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/>
              <a:t>Identification</a:t>
            </a:r>
            <a:r>
              <a:rPr lang="en-US" sz="1600" dirty="0"/>
              <a:t> is the process of discovering and documenting all potential </a:t>
            </a:r>
            <a:r>
              <a:rPr lang="en-US" sz="1600" b="1" dirty="0"/>
              <a:t>Risks</a:t>
            </a:r>
            <a:r>
              <a:rPr lang="en-US" sz="1600" dirty="0"/>
              <a:t>, </a:t>
            </a:r>
            <a:r>
              <a:rPr lang="en-US" sz="1600" b="1" dirty="0"/>
              <a:t>Assumptions</a:t>
            </a:r>
            <a:r>
              <a:rPr lang="en-US" sz="1600" dirty="0"/>
              <a:t>, </a:t>
            </a:r>
            <a:r>
              <a:rPr lang="en-US" sz="1600" b="1" dirty="0"/>
              <a:t>Issues</a:t>
            </a:r>
            <a:r>
              <a:rPr lang="en-US" sz="1600" dirty="0"/>
              <a:t>, and </a:t>
            </a:r>
            <a:r>
              <a:rPr lang="en-US" sz="1600" b="1" dirty="0"/>
              <a:t>Dependencies</a:t>
            </a:r>
            <a:r>
              <a:rPr lang="en-US" sz="1600" dirty="0"/>
              <a:t> that could affect the project.</a:t>
            </a:r>
          </a:p>
          <a:p>
            <a:pPr marL="0" indent="0" algn="just">
              <a:buNone/>
            </a:pPr>
            <a:r>
              <a:rPr lang="en-US" sz="1600" b="1" dirty="0">
                <a:solidFill>
                  <a:srgbClr val="00B050"/>
                </a:solidFill>
              </a:rPr>
              <a:t>Purpose:</a:t>
            </a:r>
            <a:endParaRPr lang="en-US" sz="1600" dirty="0">
              <a:solidFill>
                <a:srgbClr val="00B05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/>
              <a:t>To have a comprehensive understanding of all factors that might influence the project's success or pose challenges during its execution.</a:t>
            </a:r>
          </a:p>
          <a:p>
            <a:pPr marL="0" indent="0" algn="just">
              <a:buNone/>
            </a:pPr>
            <a:r>
              <a:rPr lang="en-US" sz="1600" b="1" dirty="0">
                <a:solidFill>
                  <a:srgbClr val="00B050"/>
                </a:solidFill>
              </a:rPr>
              <a:t>General Steps:</a:t>
            </a:r>
            <a:endParaRPr lang="en-US" sz="1600" dirty="0">
              <a:solidFill>
                <a:srgbClr val="00B05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/>
              <a:t>Data Gathering:</a:t>
            </a:r>
            <a:r>
              <a:rPr lang="en-US" sz="1600" dirty="0"/>
              <a:t> Collect information from various sources such as team brainstorming sessions, stakeholder interviews, and historical data from past projects.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/>
              <a:t>Documentation:</a:t>
            </a:r>
            <a:r>
              <a:rPr lang="en-US" sz="1600" dirty="0"/>
              <a:t> Record all identified elements in a structured format, like a RAID log or register.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/>
              <a:t>Analysis:</a:t>
            </a:r>
            <a:r>
              <a:rPr lang="en-US" sz="1600" dirty="0"/>
              <a:t> Assess the nature and context of each element to understand its potential impact on the project.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9A1F13-AFCD-309F-A9E6-D4E73F7A1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097" y="270662"/>
            <a:ext cx="6788505" cy="46744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5918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DBF7F-0EFA-85FD-5992-1371D456D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6499"/>
            <a:ext cx="10866120" cy="555223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Application to RAID Components: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Risks:</a:t>
            </a:r>
            <a:r>
              <a:rPr lang="en-US" sz="2400" dirty="0"/>
              <a:t> Identifying potential future events that could negatively affect the project.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Assumptions:</a:t>
            </a:r>
            <a:r>
              <a:rPr lang="en-US" sz="2400" dirty="0"/>
              <a:t> Recognizing statements taken to be true without proof, which underlie the project plan.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Issues:</a:t>
            </a:r>
            <a:r>
              <a:rPr lang="en-US" sz="2400" dirty="0"/>
              <a:t> Pinpointing current problems that need immediate attention.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Dependencies:</a:t>
            </a:r>
            <a:r>
              <a:rPr lang="en-US" sz="2400" dirty="0"/>
              <a:t> Identifying tasks or external factors that the project relies 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7423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BF09D-FC34-1F06-B23D-62838A2B5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3814"/>
            <a:ext cx="11100206" cy="6313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FF00"/>
                </a:solidFill>
              </a:rPr>
              <a:t>2. Mitigation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B050"/>
                </a:solidFill>
              </a:rPr>
              <a:t>Definition:</a:t>
            </a:r>
            <a:endParaRPr lang="en-US" sz="2400" dirty="0">
              <a:solidFill>
                <a:srgbClr val="00B05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/>
              <a:t>Mitigation</a:t>
            </a:r>
            <a:r>
              <a:rPr lang="en-US" sz="2400" dirty="0"/>
              <a:t> involves developing strategies and actions to reduce or eliminate the negative impact of identified </a:t>
            </a:r>
            <a:r>
              <a:rPr lang="en-US" sz="2400" b="1" dirty="0"/>
              <a:t>Risks</a:t>
            </a:r>
            <a:r>
              <a:rPr lang="en-US" sz="2400" dirty="0"/>
              <a:t>, </a:t>
            </a:r>
            <a:r>
              <a:rPr lang="en-US" sz="2400" b="1" dirty="0"/>
              <a:t>Assumptions</a:t>
            </a:r>
            <a:r>
              <a:rPr lang="en-US" sz="2400" dirty="0"/>
              <a:t>, </a:t>
            </a:r>
            <a:r>
              <a:rPr lang="en-US" sz="2400" b="1" dirty="0"/>
              <a:t>Issues</a:t>
            </a:r>
            <a:r>
              <a:rPr lang="en-US" sz="2400" dirty="0"/>
              <a:t>, and </a:t>
            </a:r>
            <a:r>
              <a:rPr lang="en-US" sz="2400" b="1" dirty="0"/>
              <a:t>Dependencies</a:t>
            </a:r>
            <a:r>
              <a:rPr lang="en-US" sz="2400" dirty="0"/>
              <a:t>.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B050"/>
                </a:solidFill>
              </a:rPr>
              <a:t>Purpose:</a:t>
            </a:r>
            <a:endParaRPr lang="en-US" sz="2400" dirty="0">
              <a:solidFill>
                <a:srgbClr val="00B05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To proactively address potential challenges, thereby minimizing their adverse effects on the project.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00B050"/>
                </a:solidFill>
              </a:rPr>
              <a:t>General Strategies:</a:t>
            </a:r>
            <a:endParaRPr lang="en-US" sz="2400" dirty="0">
              <a:solidFill>
                <a:srgbClr val="00B05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/>
              <a:t>Prioritization:</a:t>
            </a:r>
            <a:r>
              <a:rPr lang="en-US" sz="2400" dirty="0"/>
              <a:t> Determine which elements have the highest potential impact and address them first.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/>
              <a:t>Action Planning:</a:t>
            </a:r>
            <a:r>
              <a:rPr lang="en-US" sz="2400" dirty="0"/>
              <a:t> Develop specific actions to reduce the likelihood or impact of negative events.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/>
              <a:t>Resource Allocation:</a:t>
            </a:r>
            <a:r>
              <a:rPr lang="en-US" sz="2400" dirty="0"/>
              <a:t> Assign necessary resources (time, budget, personnel) to implement mitigation strategies.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2778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998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RAID Framework (Risk, Assumptions, Issues, Dependencies)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Komal Yadav</dc:creator>
  <cp:lastModifiedBy>Komal Yadav</cp:lastModifiedBy>
  <cp:revision>16</cp:revision>
  <dcterms:created xsi:type="dcterms:W3CDTF">2024-12-01T13:56:55Z</dcterms:created>
  <dcterms:modified xsi:type="dcterms:W3CDTF">2024-12-01T14:54:26Z</dcterms:modified>
</cp:coreProperties>
</file>