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1" r:id="rId11"/>
    <p:sldId id="262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0379-F64B-4663-B056-7F6A42B2F58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50B-D1EC-446D-B1D4-5894AD88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59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0379-F64B-4663-B056-7F6A42B2F58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50B-D1EC-446D-B1D4-5894AD88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58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0379-F64B-4663-B056-7F6A42B2F58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50B-D1EC-446D-B1D4-5894AD88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1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0379-F64B-4663-B056-7F6A42B2F58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50B-D1EC-446D-B1D4-5894AD88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2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0379-F64B-4663-B056-7F6A42B2F58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50B-D1EC-446D-B1D4-5894AD88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2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0379-F64B-4663-B056-7F6A42B2F58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50B-D1EC-446D-B1D4-5894AD88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1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0379-F64B-4663-B056-7F6A42B2F58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50B-D1EC-446D-B1D4-5894AD88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5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0379-F64B-4663-B056-7F6A42B2F58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50B-D1EC-446D-B1D4-5894AD88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0379-F64B-4663-B056-7F6A42B2F58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50B-D1EC-446D-B1D4-5894AD88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56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0379-F64B-4663-B056-7F6A42B2F58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50B-D1EC-446D-B1D4-5894AD88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52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0379-F64B-4663-B056-7F6A42B2F58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9250B-D1EC-446D-B1D4-5894AD88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AE90379-F64B-4663-B056-7F6A42B2F58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CE9250B-D1EC-446D-B1D4-5894AD88D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823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eksforgeeks.org/software-engineering-agile-software-development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DCAA-A90E-7AD4-A18F-4A853316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701" y="142646"/>
            <a:ext cx="6825081" cy="574243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Aspect Oriented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95A61-63BD-C00C-514A-E0C6B8BA4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283" y="1097280"/>
            <a:ext cx="10187635" cy="513526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Enhancing Modularity and Managing Cross-Cutting Concerns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Software systems often face </a:t>
            </a:r>
            <a:r>
              <a:rPr lang="en-US" b="1" dirty="0"/>
              <a:t>cross-cutting concerns</a:t>
            </a:r>
            <a:r>
              <a:rPr lang="en-US" dirty="0"/>
              <a:t> that affect multiple components.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Logging, Security, Error Handling, etc.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Traditional approaches like OOP struggle to modularize these concerns effectively.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AOSE</a:t>
            </a:r>
            <a:r>
              <a:rPr lang="en-US" dirty="0"/>
              <a:t> offers a solution by modularizing cross-cutting concerns into </a:t>
            </a:r>
            <a:r>
              <a:rPr lang="en-US" b="1" dirty="0"/>
              <a:t>aspects</a:t>
            </a:r>
            <a:r>
              <a:rPr lang="en-US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08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38465-7E2C-FD81-D081-4B8DA3579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290A-681D-9C5E-29C5-A99B7B54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701" y="142646"/>
            <a:ext cx="6825081" cy="574243"/>
          </a:xfrm>
        </p:spPr>
        <p:txBody>
          <a:bodyPr>
            <a:noAutofit/>
          </a:bodyPr>
          <a:lstStyle/>
          <a:p>
            <a:pPr algn="l" fontAlgn="base"/>
            <a:r>
              <a:rPr lang="en-IN" sz="2400" b="1" i="0" dirty="0">
                <a:solidFill>
                  <a:srgbClr val="FFFF00"/>
                </a:solidFill>
                <a:effectLst/>
                <a:latin typeface="Nunito" pitchFamily="2" charset="0"/>
              </a:rPr>
              <a:t>Extreme Programming (XP)?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30922-6CE6-A187-0BF2-433F0D207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475" y="899771"/>
            <a:ext cx="11141050" cy="201167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Extreme Programming (XP) is an </a:t>
            </a:r>
            <a:r>
              <a:rPr lang="en-US" sz="2000" dirty="0">
                <a:hlinkClick r:id="rId2"/>
              </a:rPr>
              <a:t>Agile software development</a:t>
            </a:r>
            <a:r>
              <a:rPr lang="en-US" sz="2000" dirty="0"/>
              <a:t> methodology that focuses on delivering high-quality software through frequent and continuous feedback, collaboration, and adaptation. XP emphasizes a close working relationship between the development team, the customer, and stakeholders, with an emphasis on rapid, iterative development and deployment.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04909CF1-4730-3FAC-D5EE-A1AA8B5FE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12" y="2820010"/>
            <a:ext cx="6627842" cy="38953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69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8167C93C-29F2-01AD-CA06-9AB00D55D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00" y="301625"/>
            <a:ext cx="9575596" cy="6254750"/>
          </a:xfrm>
        </p:spPr>
      </p:pic>
    </p:spTree>
    <p:extLst>
      <p:ext uri="{BB962C8B-B14F-4D97-AF65-F5344CB8AC3E}">
        <p14:creationId xmlns:p14="http://schemas.microsoft.com/office/powerpoint/2010/main" val="67752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01E5EB5C-2553-5456-F373-BF78567FF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63" y="202919"/>
            <a:ext cx="9363260" cy="60752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348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C4670A2D-835C-8B01-1BE3-B9CA64C2F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5" y="477147"/>
            <a:ext cx="11374670" cy="5923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31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CEDF491-F484-A149-C3EF-41C5ED00C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2" y="71323"/>
            <a:ext cx="10263225" cy="662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9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10862-C5A7-BA82-0593-BA1B485B3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6C5B-BAB9-ED95-21F0-CB066A7F9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701" y="142646"/>
            <a:ext cx="6825081" cy="574243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Key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9FB39-4D41-7BEA-6D21-DC587E87E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475" y="899772"/>
            <a:ext cx="11141050" cy="5398616"/>
          </a:xfrm>
        </p:spPr>
        <p:txBody>
          <a:bodyPr>
            <a:noAutofit/>
          </a:bodyPr>
          <a:lstStyle/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Aspect</a:t>
            </a:r>
            <a:r>
              <a:rPr lang="en-US" sz="2000" dirty="0"/>
              <a:t>: A module that encapsulates a cross-cutting concern.</a:t>
            </a:r>
          </a:p>
          <a:p>
            <a:pPr marL="1143000" lvl="2" indent="-228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Cross-Cutting Concerns</a:t>
            </a:r>
            <a:r>
              <a:rPr lang="en-US" sz="2000" dirty="0"/>
              <a:t>: Functionalities that affect multiple modules, such as logging, security, or error handling.</a:t>
            </a:r>
          </a:p>
          <a:p>
            <a:pPr marL="1143000" lvl="2" indent="-228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Join Point</a:t>
            </a:r>
            <a:r>
              <a:rPr lang="en-US" sz="2000" dirty="0"/>
              <a:t>: Specific points in the program flow where aspects can be applied (e.g., method calls, object instantiations).</a:t>
            </a:r>
          </a:p>
          <a:p>
            <a:pPr marL="1143000" lvl="2" indent="-228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Advice</a:t>
            </a:r>
            <a:r>
              <a:rPr lang="en-US" sz="2000" dirty="0"/>
              <a:t>: The action executed at a join point, such as "before," "after," or "around" a method's execution.</a:t>
            </a:r>
          </a:p>
          <a:p>
            <a:pPr marL="1143000" lvl="2" indent="-228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Pointcut</a:t>
            </a:r>
            <a:r>
              <a:rPr lang="en-US" sz="2000" dirty="0"/>
              <a:t>: A rule or specification that defines where (join points) an aspect’s advice should be applied.</a:t>
            </a:r>
          </a:p>
          <a:p>
            <a:pPr marL="1143000" lvl="2" indent="-2286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Weaving</a:t>
            </a:r>
            <a:r>
              <a:rPr lang="en-US" sz="2000" dirty="0"/>
              <a:t>: The process of integrating aspects into the main program, which can occur at compile-time, load-time, or runtime.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09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7F932-21B5-67E6-BD97-1C8C7F4A7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07DC-E472-47D4-B32B-E13B1430C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701" y="142646"/>
            <a:ext cx="6825081" cy="574243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Why AOSE?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4E37D-14C4-9C5F-76E9-80112818D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475" y="899772"/>
            <a:ext cx="11141050" cy="31455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Separation of Concerns</a:t>
            </a:r>
            <a:r>
              <a:rPr lang="en-US" dirty="0"/>
              <a:t>: Centralizes cross-cutting concerns for better modularity.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Improved Maintainability</a:t>
            </a:r>
            <a:r>
              <a:rPr lang="en-US" dirty="0"/>
              <a:t>: Changes to concerns are made in one place (aspect).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Code Reusability</a:t>
            </a:r>
            <a:r>
              <a:rPr lang="en-US" dirty="0"/>
              <a:t>: Avoids duplication of code across modules.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 Makes complex systems easier to extend and manage.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45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B84DF-D165-8569-BD30-9572EF105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3CC3-7FDF-5E4E-F47E-B71D7D41A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701" y="142646"/>
            <a:ext cx="6825081" cy="574243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AOSE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B6A5E-1530-9339-A722-D2A45FF43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476" y="899771"/>
            <a:ext cx="5487618" cy="35259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Identify cross-cutting concerns (e.g., logging, security).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Define </a:t>
            </a:r>
            <a:r>
              <a:rPr lang="en-US" sz="2000" b="1" dirty="0"/>
              <a:t>aspects</a:t>
            </a:r>
            <a:r>
              <a:rPr lang="en-US" sz="2000" dirty="0"/>
              <a:t> for each concern.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Specify </a:t>
            </a:r>
            <a:r>
              <a:rPr lang="en-US" sz="2000" b="1" dirty="0"/>
              <a:t>pointcuts</a:t>
            </a:r>
            <a:r>
              <a:rPr lang="en-US" sz="2000" dirty="0"/>
              <a:t> (where the aspect applies).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Implement </a:t>
            </a:r>
            <a:r>
              <a:rPr lang="en-US" sz="2000" b="1" dirty="0"/>
              <a:t>advice</a:t>
            </a:r>
            <a:r>
              <a:rPr lang="en-US" sz="2000" dirty="0"/>
              <a:t> (actions to be taken).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Weave</a:t>
            </a:r>
            <a:r>
              <a:rPr lang="en-US" sz="2000" dirty="0"/>
              <a:t> aspects into the main program.</a:t>
            </a:r>
          </a:p>
        </p:txBody>
      </p:sp>
      <p:pic>
        <p:nvPicPr>
          <p:cNvPr id="3075" name="Picture 3" descr="Aspect-Oriented Programming PowerPoint Presentation Slides - PPT Template">
            <a:extLst>
              <a:ext uri="{FF2B5EF4-FFF2-40B4-BE49-F238E27FC236}">
                <a16:creationId xmlns:a16="http://schemas.microsoft.com/office/drawing/2014/main" id="{B7EFE662-0F8E-2ED6-5182-1246DDE1B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9771"/>
            <a:ext cx="5922874" cy="5143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14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E9472-9B91-30CC-B347-62317EF38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4971-DD64-A0A2-5242-FD6F9ECAE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701" y="142646"/>
            <a:ext cx="6825081" cy="574243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Real-World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23198-B183-1339-DA51-8210211B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475" y="899771"/>
            <a:ext cx="11141050" cy="360639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Logging</a:t>
            </a:r>
            <a:r>
              <a:rPr lang="en-US" dirty="0"/>
              <a:t>: Centralized logging for system-wide events.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Security</a:t>
            </a:r>
            <a:r>
              <a:rPr lang="en-US" dirty="0"/>
              <a:t>: Authentication and authorization across multiple modules.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Error Handling</a:t>
            </a:r>
            <a:r>
              <a:rPr lang="en-US" dirty="0"/>
              <a:t>: Unified error management strategy.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Performance Monitoring</a:t>
            </a:r>
            <a:r>
              <a:rPr lang="en-US" dirty="0"/>
              <a:t>: Collecting metrics from various parts of the system.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6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AC47-2EA7-D9F9-4CAA-5928C084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What is Agile?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E2B4F-ECCF-56BB-8CFF-83A760CA7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378"/>
            <a:ext cx="10990478" cy="43671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Agile is a </a:t>
            </a:r>
            <a:r>
              <a:rPr lang="en-US" b="1" dirty="0"/>
              <a:t>project management approach</a:t>
            </a:r>
            <a:r>
              <a:rPr lang="en-US" dirty="0"/>
              <a:t> emphasizing: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Flexibility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Collaboration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Continuous Improvement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Customer-Centric Development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Focuses on delivering </a:t>
            </a:r>
            <a:r>
              <a:rPr lang="en-US" b="1" dirty="0"/>
              <a:t>value incrementally</a:t>
            </a:r>
            <a:r>
              <a:rPr lang="en-US" dirty="0"/>
              <a:t> through iterative processes.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75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59254-75B2-00E5-C254-6D361FD16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16ED-E224-76F8-D145-937CD131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What is APM?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1CAE-F31E-04CB-56F6-02202F59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377"/>
            <a:ext cx="10990478" cy="44695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A methodology that applies </a:t>
            </a:r>
            <a:r>
              <a:rPr lang="en-US" b="1" dirty="0"/>
              <a:t>Agile principles</a:t>
            </a:r>
            <a:r>
              <a:rPr lang="en-US" dirty="0"/>
              <a:t> to manage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Characteristics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Iterative and Incremental Delivery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Collaboration</a:t>
            </a:r>
            <a:r>
              <a:rPr lang="en-US" dirty="0"/>
              <a:t> between teams and stakeholders.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Adaptability</a:t>
            </a:r>
            <a:r>
              <a:rPr lang="en-US" dirty="0"/>
              <a:t> to changing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Focus on Delivering Value</a:t>
            </a:r>
            <a:r>
              <a:rPr lang="en-US" dirty="0"/>
              <a:t> to the customer</a:t>
            </a:r>
          </a:p>
        </p:txBody>
      </p:sp>
    </p:spTree>
    <p:extLst>
      <p:ext uri="{BB962C8B-B14F-4D97-AF65-F5344CB8AC3E}">
        <p14:creationId xmlns:p14="http://schemas.microsoft.com/office/powerpoint/2010/main" val="99369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65A31-32B6-3576-7D45-13FEAEC03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A5B7-05FC-1A73-60C3-56DBA828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Scaling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06DE-7AF6-6F0E-E6FF-54C2601C9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0369"/>
            <a:ext cx="10990478" cy="32918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Agile works well for small teams, but scaling is required for: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organizations.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Distributed teams.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Complex projects with multiple interdependent teams.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8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FD827-008B-2977-2CA7-3D98B9006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01DE-8B8A-13E1-2B53-65C47DA2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Scaling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5B7E-E430-357C-B460-F3BF48C22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215"/>
            <a:ext cx="10990478" cy="50767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SAFe</a:t>
            </a:r>
            <a:r>
              <a:rPr lang="en-IN" b="1" dirty="0"/>
              <a:t> (Scaled Agile Framework)</a:t>
            </a:r>
            <a:r>
              <a:rPr lang="en-IN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Combines Lean, Agile, and DevOps.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Aligns teams, programs, and portfolios for enterprise agility.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LeSS</a:t>
            </a:r>
            <a:r>
              <a:rPr lang="en-IN" b="1" dirty="0"/>
              <a:t> (Large-Scale Scrum)</a:t>
            </a:r>
            <a:r>
              <a:rPr lang="en-IN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Extends Scrum for multiple teams.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Focuses on simplicity and coordination.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Scrum@Scale</a:t>
            </a:r>
            <a:r>
              <a:rPr lang="en-IN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Flexible scaling framework using interconnected Scrum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Disciplined Agile (DA)</a:t>
            </a:r>
            <a:r>
              <a:rPr lang="en-IN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 toolkit providing multiple Agile practices tailored to organizational needs.</a:t>
            </a:r>
          </a:p>
        </p:txBody>
      </p:sp>
    </p:spTree>
    <p:extLst>
      <p:ext uri="{BB962C8B-B14F-4D97-AF65-F5344CB8AC3E}">
        <p14:creationId xmlns:p14="http://schemas.microsoft.com/office/powerpoint/2010/main" val="287212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541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Nunito</vt:lpstr>
      <vt:lpstr>Wingdings</vt:lpstr>
      <vt:lpstr>Office Theme</vt:lpstr>
      <vt:lpstr>Aspect Oriented Software Engineering</vt:lpstr>
      <vt:lpstr>Key Concepts</vt:lpstr>
      <vt:lpstr>Why AOSE?</vt:lpstr>
      <vt:lpstr>AOSE Workflow</vt:lpstr>
      <vt:lpstr>Real-World Use Cases</vt:lpstr>
      <vt:lpstr>What is Agile?</vt:lpstr>
      <vt:lpstr>What is APM?</vt:lpstr>
      <vt:lpstr>Scaling Agile</vt:lpstr>
      <vt:lpstr>Scaling Frameworks</vt:lpstr>
      <vt:lpstr>Extreme Programming (XP)?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Yadav</dc:creator>
  <cp:lastModifiedBy>Komal Yadav</cp:lastModifiedBy>
  <cp:revision>22</cp:revision>
  <dcterms:created xsi:type="dcterms:W3CDTF">2024-12-12T18:23:00Z</dcterms:created>
  <dcterms:modified xsi:type="dcterms:W3CDTF">2024-12-13T00:36:58Z</dcterms:modified>
</cp:coreProperties>
</file>