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77" r:id="rId12"/>
    <p:sldId id="271" r:id="rId13"/>
    <p:sldId id="272" r:id="rId14"/>
    <p:sldId id="273" r:id="rId15"/>
    <p:sldId id="274" r:id="rId16"/>
    <p:sldId id="278" r:id="rId17"/>
    <p:sldId id="282" r:id="rId18"/>
    <p:sldId id="279" r:id="rId19"/>
    <p:sldId id="280" r:id="rId20"/>
    <p:sldId id="281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274" autoAdjust="0"/>
  </p:normalViewPr>
  <p:slideViewPr>
    <p:cSldViewPr snapToGrid="0">
      <p:cViewPr>
        <p:scale>
          <a:sx n="66" d="100"/>
          <a:sy n="66" d="100"/>
        </p:scale>
        <p:origin x="1344" y="418"/>
      </p:cViewPr>
      <p:guideLst/>
    </p:cSldViewPr>
  </p:slideViewPr>
  <p:outlineViewPr>
    <p:cViewPr>
      <p:scale>
        <a:sx n="33" d="100"/>
        <a:sy n="33" d="100"/>
      </p:scale>
      <p:origin x="0" y="-198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602A5-2F76-4AA9-90C2-35F6710B25F5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5870C9-0023-49D4-923F-9EA3C61C7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7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FEE4-E0E7-441D-8B76-0A10B93F899E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5418-7E5C-4138-A87C-E0D229770A06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0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6F02-E720-449D-A06F-8313320AC953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6EC2-2E65-4271-A7EE-DCEB6DF915A7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EEDF-6F70-49B8-BD48-80D816FF487A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8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0F41C-F550-4792-B4A8-6A969C4A143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7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50E3-AA24-4307-87AA-732C5550D88B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3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78B75-570B-4039-87AF-CA1069978916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7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1616C-B1E6-46BD-BCC7-1716F47867CE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4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7F60-E6C6-4811-B3EF-7910FB558005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6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519BA-11D7-4F32-990C-5B415EEEB4EF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0EFEE-2C0C-455F-9BB4-68AC1D814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EDEE-F066-4B4E-BE98-FF6F46D9F388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0EFEE-2C0C-455F-9BB4-68AC1D814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6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708659"/>
            <a:ext cx="9144000" cy="1617851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b="1" dirty="0">
                <a:latin typeface="+mn-lt"/>
              </a:rPr>
              <a:t/>
            </a:r>
            <a:br>
              <a:rPr lang="en-US" sz="2400" b="1" dirty="0">
                <a:latin typeface="+mn-lt"/>
              </a:rPr>
            </a:br>
            <a:r>
              <a:rPr lang="en-US" sz="2400" b="1" dirty="0" smtClean="0">
                <a:latin typeface="+mn-lt"/>
              </a:rPr>
              <a:t> </a:t>
            </a:r>
            <a:r>
              <a:rPr lang="en-US" sz="2700" b="1" dirty="0" smtClean="0">
                <a:latin typeface="+mn-lt"/>
              </a:rPr>
              <a:t>Proposal </a:t>
            </a:r>
            <a:r>
              <a:rPr lang="en-US" sz="2700" b="1" dirty="0">
                <a:latin typeface="+mn-lt"/>
              </a:rPr>
              <a:t>on</a:t>
            </a:r>
            <a:br>
              <a:rPr lang="en-US" sz="2700" b="1" dirty="0">
                <a:latin typeface="+mn-lt"/>
              </a:rPr>
            </a:br>
            <a:r>
              <a:rPr lang="en-US" sz="2700" b="1" dirty="0">
                <a:latin typeface="+mn-lt"/>
              </a:rPr>
              <a:t>  </a:t>
            </a:r>
            <a:r>
              <a:rPr lang="en-US" sz="2700" b="1" dirty="0" smtClean="0">
                <a:latin typeface="+mn-lt"/>
              </a:rPr>
              <a:t>Analysis </a:t>
            </a:r>
            <a:r>
              <a:rPr lang="en-US" sz="2700" b="1" dirty="0">
                <a:latin typeface="+mn-lt"/>
              </a:rPr>
              <a:t>of Social Media Trends Among University </a:t>
            </a:r>
            <a:r>
              <a:rPr lang="en-US" sz="2700" b="1" dirty="0" smtClean="0">
                <a:latin typeface="+mn-lt"/>
              </a:rPr>
              <a:t>Students</a:t>
            </a:r>
            <a:endParaRPr lang="en-US" sz="24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935" y="2696901"/>
            <a:ext cx="9144000" cy="4024574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endParaRPr lang="en-US" sz="1800" dirty="0"/>
          </a:p>
          <a:p>
            <a:r>
              <a:rPr lang="en-US" sz="1800" dirty="0" err="1"/>
              <a:t>Khushi</a:t>
            </a:r>
            <a:r>
              <a:rPr lang="en-US" sz="1800" dirty="0"/>
              <a:t> Rana </a:t>
            </a:r>
          </a:p>
          <a:p>
            <a:r>
              <a:rPr lang="en-US" sz="1800" dirty="0"/>
              <a:t>Shraddha </a:t>
            </a:r>
            <a:r>
              <a:rPr lang="en-US" sz="1800" dirty="0" smtClean="0"/>
              <a:t>Shrestha</a:t>
            </a:r>
          </a:p>
          <a:p>
            <a:r>
              <a:rPr lang="en-US" sz="1800" dirty="0" err="1" smtClean="0"/>
              <a:t>Spandan</a:t>
            </a:r>
            <a:r>
              <a:rPr lang="en-US" sz="1800" dirty="0" smtClean="0"/>
              <a:t> </a:t>
            </a:r>
            <a:r>
              <a:rPr lang="en-US" sz="1800" dirty="0" err="1" smtClean="0"/>
              <a:t>Gurung</a:t>
            </a:r>
            <a:endParaRPr lang="en-US" sz="1800" dirty="0"/>
          </a:p>
          <a:p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2000" b="1" dirty="0" err="1" smtClean="0"/>
              <a:t>Pokhara</a:t>
            </a:r>
            <a:r>
              <a:rPr lang="en-US" sz="2000" b="1" dirty="0" smtClean="0"/>
              <a:t> </a:t>
            </a:r>
            <a:r>
              <a:rPr lang="en-US" sz="2000" b="1" dirty="0"/>
              <a:t>engineering college</a:t>
            </a:r>
          </a:p>
          <a:p>
            <a:r>
              <a:rPr lang="en-US" sz="2000" b="1" dirty="0"/>
              <a:t>Be </a:t>
            </a:r>
            <a:r>
              <a:rPr lang="en-US" sz="2000" b="1" dirty="0" smtClean="0"/>
              <a:t>computer</a:t>
            </a:r>
            <a:endParaRPr lang="en-US" sz="2000" b="1" dirty="0"/>
          </a:p>
          <a:p>
            <a:r>
              <a:rPr lang="en-US" sz="1800" dirty="0"/>
              <a:t> </a:t>
            </a:r>
          </a:p>
          <a:p>
            <a:pPr algn="l"/>
            <a:r>
              <a:rPr lang="en-US" sz="1800" dirty="0"/>
              <a:t>                        </a:t>
            </a:r>
            <a:r>
              <a:rPr lang="en-US" sz="1800" dirty="0" smtClean="0"/>
              <a:t>                                                  </a:t>
            </a:r>
            <a:r>
              <a:rPr lang="en-US" sz="1800" b="1" dirty="0"/>
              <a:t>June </a:t>
            </a:r>
            <a:r>
              <a:rPr lang="en-US" sz="1800" b="1" dirty="0" smtClean="0"/>
              <a:t>7 </a:t>
            </a:r>
            <a:r>
              <a:rPr lang="en-US" sz="1800" b="1" dirty="0"/>
              <a:t>,</a:t>
            </a:r>
            <a:r>
              <a:rPr lang="en-US" sz="1800" b="1" dirty="0" smtClean="0"/>
              <a:t>2024</a:t>
            </a:r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668" y="375595"/>
            <a:ext cx="960463" cy="10117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Contd.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5535"/>
            <a:ext cx="10515600" cy="45814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iii. </a:t>
            </a:r>
            <a:r>
              <a:rPr lang="en-US" sz="3000" b="1" dirty="0"/>
              <a:t>Privacy and Security</a:t>
            </a:r>
          </a:p>
          <a:p>
            <a:pPr lvl="0"/>
            <a:r>
              <a:rPr lang="en-US" sz="2600" b="1" dirty="0"/>
              <a:t>Data Privacy Concerns</a:t>
            </a:r>
            <a:r>
              <a:rPr lang="en-US" sz="2600" b="1" dirty="0" smtClean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>
                <a:latin typeface="+mj-lt"/>
              </a:rPr>
              <a:t>Students may inadvertently share personal information on social media, leading to privacy breaches and identity theft.</a:t>
            </a:r>
          </a:p>
          <a:p>
            <a:pPr marL="0" indent="0">
              <a:buNone/>
            </a:pPr>
            <a:r>
              <a:rPr lang="en-US" b="1" dirty="0"/>
              <a:t>iv. </a:t>
            </a:r>
            <a:r>
              <a:rPr lang="en-US" sz="3000" b="1" dirty="0"/>
              <a:t>Time Management</a:t>
            </a:r>
          </a:p>
          <a:p>
            <a:pPr lvl="0"/>
            <a:r>
              <a:rPr lang="en-US" sz="2600" b="1" dirty="0"/>
              <a:t>Inefficient Use of Time</a:t>
            </a:r>
            <a:r>
              <a:rPr lang="en-US" sz="2600" dirty="0" smtClean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600" dirty="0">
                <a:latin typeface="+mj-lt"/>
              </a:rPr>
              <a:t>Excessive time spent on social media can result in poor time management, leaving less time for academic pursuits, physical activities, and other essential tasks.</a:t>
            </a:r>
          </a:p>
          <a:p>
            <a:r>
              <a:rPr lang="en-US" sz="2600" b="1" dirty="0"/>
              <a:t>Opportunity Cost</a:t>
            </a:r>
            <a:r>
              <a:rPr lang="en-US" sz="2600" dirty="0"/>
              <a:t>: 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Time </a:t>
            </a:r>
            <a:r>
              <a:rPr lang="en-US" sz="2600" dirty="0">
                <a:latin typeface="+mj-lt"/>
              </a:rPr>
              <a:t>spent on social media is time not spent on potentially more productive activities such as studying, exercising, or engaging in hobbies</a:t>
            </a:r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9127"/>
            <a:ext cx="10515600" cy="9815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2.   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065"/>
            <a:ext cx="10515600" cy="41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The main objective  of this research study is to analyze the social media trends among the university students. However, the specific purpose/objectives of the study are as listed below</a:t>
            </a:r>
            <a:r>
              <a:rPr lang="en-US" sz="2400" dirty="0" smtClean="0">
                <a:latin typeface="+mj-lt"/>
              </a:rPr>
              <a:t>: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find out the use of social networking sites by college students.</a:t>
            </a:r>
          </a:p>
          <a:p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identify the most popular social networking sites among college students.</a:t>
            </a:r>
          </a:p>
          <a:p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examine the time of using social networking sites on a daily basis.</a:t>
            </a:r>
          </a:p>
          <a:p>
            <a:r>
              <a:rPr lang="en-US" sz="2400" dirty="0" smtClean="0">
                <a:latin typeface="+mj-lt"/>
              </a:rPr>
              <a:t>To </a:t>
            </a:r>
            <a:r>
              <a:rPr lang="en-US" sz="2400" dirty="0">
                <a:latin typeface="+mj-lt"/>
              </a:rPr>
              <a:t>find the purposes of using networking sites.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9795"/>
            <a:ext cx="10515600" cy="120364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+mn-lt"/>
              </a:rPr>
              <a:t>3. Significance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2816"/>
            <a:ext cx="10515600" cy="44041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+mj-lt"/>
              </a:rPr>
              <a:t>This study will help to analyze the uses of Social Networking Sites and identify the most popular Social Networking Sites among the college students. </a:t>
            </a:r>
          </a:p>
          <a:p>
            <a:r>
              <a:rPr lang="en-US" sz="2400" dirty="0">
                <a:latin typeface="+mj-lt"/>
              </a:rPr>
              <a:t>It might help the college to know about the student’s behavior and attitude towards the uses of Social Networking Sites.</a:t>
            </a:r>
          </a:p>
          <a:p>
            <a:r>
              <a:rPr lang="en-US" sz="2400" dirty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t </a:t>
            </a:r>
            <a:r>
              <a:rPr lang="en-US" sz="2400" dirty="0">
                <a:latin typeface="+mj-lt"/>
              </a:rPr>
              <a:t>might be beneficial for the college itself in giving better ideas on how to communicate and connect with their students outside the college.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>
                <a:latin typeface="+mn-lt"/>
              </a:rPr>
              <a:t>4</a:t>
            </a:r>
            <a:r>
              <a:rPr lang="en-US" dirty="0" smtClean="0">
                <a:latin typeface="+mn-lt"/>
              </a:rPr>
              <a:t>. </a:t>
            </a:r>
            <a:r>
              <a:rPr lang="en-US" dirty="0">
                <a:latin typeface="+mn-lt"/>
              </a:rPr>
              <a:t>L</a:t>
            </a:r>
            <a:r>
              <a:rPr lang="en-US" dirty="0" smtClean="0">
                <a:latin typeface="+mn-lt"/>
              </a:rPr>
              <a:t>imitation </a:t>
            </a:r>
            <a:r>
              <a:rPr lang="en-US" dirty="0">
                <a:latin typeface="+mn-lt"/>
              </a:rPr>
              <a:t>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Although this research will be carefully prepared, there are still some limitations. The following factors are considered as the limitation of this study:</a:t>
            </a:r>
          </a:p>
          <a:p>
            <a:r>
              <a:rPr lang="en-US" sz="2400" dirty="0" smtClean="0">
                <a:latin typeface="+mj-lt"/>
              </a:rPr>
              <a:t>Only </a:t>
            </a:r>
            <a:r>
              <a:rPr lang="en-US" sz="2400" dirty="0">
                <a:latin typeface="+mj-lt"/>
              </a:rPr>
              <a:t>student of </a:t>
            </a:r>
            <a:r>
              <a:rPr lang="en-US" sz="2400" dirty="0" err="1">
                <a:latin typeface="+mj-lt"/>
              </a:rPr>
              <a:t>Pokhara</a:t>
            </a:r>
            <a:r>
              <a:rPr lang="en-US" sz="2400" dirty="0">
                <a:latin typeface="+mj-lt"/>
              </a:rPr>
              <a:t> Engineering College will be taken as sample.</a:t>
            </a:r>
          </a:p>
          <a:p>
            <a:r>
              <a:rPr lang="en-US" sz="2400" dirty="0" smtClean="0">
                <a:latin typeface="+mj-lt"/>
              </a:rPr>
              <a:t>This </a:t>
            </a:r>
            <a:r>
              <a:rPr lang="en-US" sz="2400" dirty="0">
                <a:latin typeface="+mj-lt"/>
              </a:rPr>
              <a:t>study will not focus other behavior except use of trendy social media among PEC students.</a:t>
            </a: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accuracy of data depends on information provided by the </a:t>
            </a:r>
            <a:r>
              <a:rPr lang="en-US" sz="2400" dirty="0" smtClean="0">
                <a:latin typeface="+mj-lt"/>
              </a:rPr>
              <a:t>0 respondent</a:t>
            </a:r>
            <a:r>
              <a:rPr lang="en-US" sz="2400" dirty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Because </a:t>
            </a:r>
            <a:r>
              <a:rPr lang="en-US" sz="2400" dirty="0">
                <a:latin typeface="+mj-lt"/>
              </a:rPr>
              <a:t>of the tight task schedule, limited time and resources the research is not a vast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8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5. 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5.1 Nature and source of data</a:t>
            </a:r>
          </a:p>
          <a:p>
            <a:r>
              <a:rPr lang="en-US" sz="2400" dirty="0">
                <a:latin typeface="+mj-lt"/>
              </a:rPr>
              <a:t>Data are both quantitative and qualitative in nature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In this research, primary data and secondary data has been used to collect information </a:t>
            </a:r>
            <a:r>
              <a:rPr lang="en-US" sz="2400" dirty="0" smtClean="0">
                <a:latin typeface="+mj-lt"/>
              </a:rPr>
              <a:t>.</a:t>
            </a:r>
          </a:p>
          <a:p>
            <a:r>
              <a:rPr lang="en-US" sz="2400" dirty="0" smtClean="0">
                <a:latin typeface="+mj-lt"/>
              </a:rPr>
              <a:t>As </a:t>
            </a:r>
            <a:r>
              <a:rPr lang="en-US" sz="2400" dirty="0">
                <a:latin typeface="+mj-lt"/>
              </a:rPr>
              <a:t>the research has been carried out to know which social media is on trend among students , data are collected through structured questionnaires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5.2 </a:t>
            </a:r>
            <a:r>
              <a:rPr lang="en-US" b="1" dirty="0"/>
              <a:t>P</a:t>
            </a:r>
            <a:r>
              <a:rPr lang="en-US" b="1" dirty="0" smtClean="0"/>
              <a:t>opulation </a:t>
            </a:r>
            <a:r>
              <a:rPr lang="en-US" b="1" dirty="0"/>
              <a:t>and Sample size</a:t>
            </a:r>
          </a:p>
          <a:p>
            <a:r>
              <a:rPr lang="en-US" sz="2400" dirty="0">
                <a:latin typeface="+mj-lt"/>
              </a:rPr>
              <a:t>The students of PEC are the population for this study. Purposive sampling has been used in the research study. Here in this study, the sample size is 25 respondents.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Contd.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433"/>
            <a:ext cx="10515600" cy="46375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/>
              <a:t>5.3 Questionnaire Design</a:t>
            </a:r>
          </a:p>
          <a:p>
            <a:r>
              <a:rPr lang="en-US" sz="2600" dirty="0">
                <a:latin typeface="+mj-lt"/>
              </a:rPr>
              <a:t>A structured questionnaire with 5 point scale was developed  in order to find out the impact of social media on students .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A </a:t>
            </a:r>
            <a:r>
              <a:rPr lang="en-US" sz="2600" dirty="0">
                <a:latin typeface="+mj-lt"/>
              </a:rPr>
              <a:t>five point scale ranging from 1 to 5 where 1 indicates strongly Highly dissatisfied and 5 indicates Highly satisfied in the questionnaire . </a:t>
            </a:r>
            <a:endParaRPr lang="en-US" sz="2600" dirty="0" smtClean="0">
              <a:latin typeface="+mj-lt"/>
            </a:endParaRPr>
          </a:p>
          <a:p>
            <a:r>
              <a:rPr lang="en-US" sz="2600" dirty="0" smtClean="0">
                <a:latin typeface="+mj-lt"/>
              </a:rPr>
              <a:t>Altogether </a:t>
            </a:r>
            <a:r>
              <a:rPr lang="en-US" sz="2600" dirty="0">
                <a:latin typeface="+mj-lt"/>
              </a:rPr>
              <a:t>25 responses were collected through the questionnaire.</a:t>
            </a:r>
          </a:p>
          <a:p>
            <a:pPr marL="0" indent="0">
              <a:buNone/>
            </a:pPr>
            <a:r>
              <a:rPr lang="en-US" sz="3000" b="1" dirty="0"/>
              <a:t>5.4 Method of data collection</a:t>
            </a:r>
          </a:p>
          <a:p>
            <a:r>
              <a:rPr lang="en-US" sz="2600" dirty="0">
                <a:latin typeface="+mj-lt"/>
              </a:rPr>
              <a:t>The research study has been heavily based on primary data</a:t>
            </a:r>
            <a:r>
              <a:rPr lang="en-US" sz="2600" dirty="0" smtClean="0">
                <a:latin typeface="+mj-lt"/>
              </a:rPr>
              <a:t>.</a:t>
            </a:r>
          </a:p>
          <a:p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So, the main instrument that has been adopted for the primary data collection is the structured questionnaire through distributing questionnaires to an individual </a:t>
            </a:r>
            <a:r>
              <a:rPr lang="en-US" sz="2600" dirty="0" smtClean="0">
                <a:latin typeface="+mj-lt"/>
              </a:rPr>
              <a:t>.</a:t>
            </a:r>
          </a:p>
          <a:p>
            <a:r>
              <a:rPr lang="en-US" sz="2600" dirty="0" smtClean="0">
                <a:latin typeface="+mj-lt"/>
              </a:rPr>
              <a:t> </a:t>
            </a:r>
            <a:r>
              <a:rPr lang="en-US" sz="2600" dirty="0">
                <a:latin typeface="+mj-lt"/>
              </a:rPr>
              <a:t>The use of the internet was primarily done for collecting data.</a:t>
            </a:r>
          </a:p>
          <a:p>
            <a:endParaRPr lang="en-US" sz="2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Contd.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5.5 </a:t>
            </a:r>
            <a:r>
              <a:rPr lang="en-US" b="1" dirty="0"/>
              <a:t>Theoretical framework of study</a:t>
            </a:r>
          </a:p>
          <a:p>
            <a:r>
              <a:rPr lang="en-US" sz="2400" dirty="0">
                <a:latin typeface="+mj-lt"/>
              </a:rPr>
              <a:t>The theoretical  framework is the structure that can hold a theory of a research study.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college students are the main concern of this research report.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Here</a:t>
            </a:r>
            <a:r>
              <a:rPr lang="en-US" sz="2400" dirty="0">
                <a:latin typeface="+mj-lt"/>
              </a:rPr>
              <a:t>, college students are the dependent variable and social Networking sites like </a:t>
            </a:r>
            <a:r>
              <a:rPr lang="en-US" sz="2400" dirty="0" err="1">
                <a:latin typeface="+mj-lt"/>
              </a:rPr>
              <a:t>facebook</a:t>
            </a:r>
            <a:r>
              <a:rPr lang="en-US" sz="2400" dirty="0">
                <a:latin typeface="+mj-lt"/>
              </a:rPr>
              <a:t>, twitter, Instagram, </a:t>
            </a:r>
            <a:r>
              <a:rPr lang="en-US" sz="2400" dirty="0" err="1">
                <a:latin typeface="+mj-lt"/>
              </a:rPr>
              <a:t>viber</a:t>
            </a:r>
            <a:r>
              <a:rPr lang="en-US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These </a:t>
            </a:r>
            <a:r>
              <a:rPr lang="en-US" sz="2400" dirty="0">
                <a:latin typeface="+mj-lt"/>
              </a:rPr>
              <a:t>independent variables are the most influencing factor for the college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32806" y="6356350"/>
            <a:ext cx="2778889" cy="365125"/>
          </a:xfrm>
        </p:spPr>
        <p:txBody>
          <a:bodyPr/>
          <a:lstStyle/>
          <a:p>
            <a:r>
              <a:rPr lang="en-US" dirty="0" smtClean="0"/>
              <a:t>17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1" y="237679"/>
            <a:ext cx="9769032" cy="64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8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6. Expected Outcomes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Platform Popularity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Identification of the most and least popular social media platforms among students</a:t>
            </a:r>
            <a:r>
              <a:rPr lang="en-US" dirty="0" smtClean="0"/>
              <a:t>.</a:t>
            </a:r>
          </a:p>
          <a:p>
            <a:r>
              <a:rPr lang="en-US" sz="2600" b="1" dirty="0" smtClean="0"/>
              <a:t>Usage Patterns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Insights into how often and for how long students use social media</a:t>
            </a:r>
            <a:r>
              <a:rPr lang="en-US" dirty="0" smtClean="0"/>
              <a:t>.</a:t>
            </a:r>
          </a:p>
          <a:p>
            <a:r>
              <a:rPr lang="en-US" sz="2600" b="1" dirty="0" smtClean="0"/>
              <a:t>Impact Assessment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Understanding the correlation between social media usage and academic performance, mental health, and social relationships.</a:t>
            </a:r>
          </a:p>
          <a:p>
            <a:r>
              <a:rPr lang="en-US" sz="2600" b="1" dirty="0" smtClean="0"/>
              <a:t>Trend Analysis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Discovery of new and emerging social media trends and platforms gaining attraction among students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6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7. Conclusion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the Study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This study aims to provide a comprehensive analysis of social media trends among students, offering valuable insights for educators, mental health professionals, and policymakers. </a:t>
            </a:r>
          </a:p>
          <a:p>
            <a:r>
              <a:rPr lang="en-US" sz="2400" dirty="0" smtClean="0">
                <a:latin typeface="+mj-lt"/>
              </a:rPr>
              <a:t>Understanding these trends will help in developing strategies to mitigate negative impacts and harness the benefits of social media for students growth and well being.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Page|19</a:t>
            </a:r>
          </a:p>
        </p:txBody>
      </p:sp>
    </p:spTree>
    <p:extLst>
      <p:ext uri="{BB962C8B-B14F-4D97-AF65-F5344CB8AC3E}">
        <p14:creationId xmlns:p14="http://schemas.microsoft.com/office/powerpoint/2010/main" val="389650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653"/>
            <a:ext cx="6096851" cy="34294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>
                <a:latin typeface="+mn-lt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Introduction………………………………………………………………………5-10</a:t>
            </a:r>
          </a:p>
          <a:p>
            <a:pPr marL="0" indent="0">
              <a:buNone/>
            </a:pPr>
            <a:r>
              <a:rPr lang="en-US" dirty="0" smtClean="0"/>
              <a:t>     1.1 </a:t>
            </a:r>
            <a:r>
              <a:rPr lang="en-US" dirty="0"/>
              <a:t>Background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1.2 </a:t>
            </a:r>
            <a:r>
              <a:rPr lang="en-US" dirty="0"/>
              <a:t>Assets of social media in university  students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smtClean="0"/>
              <a:t>1.3 </a:t>
            </a:r>
            <a:r>
              <a:rPr lang="en-US" dirty="0"/>
              <a:t>drawback of social media in university students</a:t>
            </a:r>
          </a:p>
          <a:p>
            <a:pPr marL="0" indent="0">
              <a:buNone/>
            </a:pPr>
            <a:r>
              <a:rPr lang="en-US" dirty="0" smtClean="0"/>
              <a:t>2. Objective </a:t>
            </a:r>
            <a:r>
              <a:rPr lang="en-US" dirty="0"/>
              <a:t>of the study</a:t>
            </a:r>
            <a:r>
              <a:rPr lang="en-US" dirty="0" smtClean="0"/>
              <a:t>………………………………………………………..11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3. Significance </a:t>
            </a:r>
            <a:r>
              <a:rPr lang="en-US" dirty="0"/>
              <a:t>of the study</a:t>
            </a:r>
            <a:r>
              <a:rPr lang="en-US" dirty="0" smtClean="0"/>
              <a:t>……………………………………………………12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Limitation …………………………………………………………………….13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5. Research </a:t>
            </a:r>
            <a:r>
              <a:rPr lang="en-US" dirty="0"/>
              <a:t>methodology…………………………………………………….. </a:t>
            </a:r>
            <a:r>
              <a:rPr lang="en-US" dirty="0" smtClean="0"/>
              <a:t>14-17</a:t>
            </a:r>
          </a:p>
          <a:p>
            <a:pPr marL="0" indent="0">
              <a:buNone/>
            </a:pPr>
            <a:r>
              <a:rPr lang="en-US" dirty="0" smtClean="0"/>
              <a:t>6. Expected outcomes……………………………………………………………18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Conclusion </a:t>
            </a:r>
            <a:r>
              <a:rPr lang="en-US" dirty="0"/>
              <a:t>of the study…………………………………………………………</a:t>
            </a:r>
            <a:r>
              <a:rPr lang="en-US" dirty="0" smtClean="0"/>
              <a:t>19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8. Reference………………………………………………………………………..20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1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8. References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Boyd</a:t>
            </a:r>
            <a:r>
              <a:rPr lang="en-US" dirty="0">
                <a:latin typeface="+mj-lt"/>
              </a:rPr>
              <a:t>, D. (2006). Friends, fraudsters, and Myspace Top 8</a:t>
            </a:r>
            <a:r>
              <a:rPr lang="en-US" i="1" dirty="0">
                <a:latin typeface="+mj-lt"/>
              </a:rPr>
              <a:t>: Writing community into being on social networking sites. </a:t>
            </a:r>
            <a:r>
              <a:rPr lang="en-US" dirty="0">
                <a:latin typeface="+mj-lt"/>
              </a:rPr>
              <a:t>First Monday, 11 (12).</a:t>
            </a:r>
          </a:p>
          <a:p>
            <a:r>
              <a:rPr lang="en-US" dirty="0" smtClean="0">
                <a:latin typeface="+mj-lt"/>
              </a:rPr>
              <a:t> </a:t>
            </a:r>
            <a:r>
              <a:rPr lang="en-US" dirty="0" err="1">
                <a:latin typeface="+mj-lt"/>
              </a:rPr>
              <a:t>Keol</a:t>
            </a:r>
            <a:r>
              <a:rPr lang="en-US" dirty="0">
                <a:latin typeface="+mj-lt"/>
              </a:rPr>
              <a:t>, L., &amp; Ellen, B. M. (2012). International Student’s Use of Social Network Services in the New Culture: A Case Study with Korean Youths in the United States. Asia pacific education review,13(38),113-120.</a:t>
            </a:r>
          </a:p>
          <a:p>
            <a:r>
              <a:rPr lang="en-US" dirty="0" smtClean="0">
                <a:latin typeface="+mj-lt"/>
              </a:rPr>
              <a:t>Won</a:t>
            </a:r>
            <a:r>
              <a:rPr lang="en-US" dirty="0">
                <a:latin typeface="+mj-lt"/>
              </a:rPr>
              <a:t>, K., &amp; Sang, L. (2009). On Social Websites. Information Systems,35(2),215-236.</a:t>
            </a:r>
          </a:p>
          <a:p>
            <a:r>
              <a:rPr lang="en-US" dirty="0" smtClean="0">
                <a:latin typeface="+mj-lt"/>
              </a:rPr>
              <a:t>Hu</a:t>
            </a:r>
            <a:r>
              <a:rPr lang="en-US" dirty="0">
                <a:latin typeface="+mj-lt"/>
              </a:rPr>
              <a:t>, N., Liu, L., &amp; Zhang, J. (2008). Do Online Reviews Affect Product Sales? The Role of Reviewer Characteristics &amp; Temporal Effects. </a:t>
            </a:r>
            <a:r>
              <a:rPr lang="en-US" i="1" dirty="0">
                <a:latin typeface="+mj-lt"/>
              </a:rPr>
              <a:t>Information Technology and management 9(3).</a:t>
            </a:r>
            <a:endParaRPr lang="en-US" dirty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Malesky</a:t>
            </a:r>
            <a:r>
              <a:rPr lang="en-US" dirty="0">
                <a:latin typeface="+mj-lt"/>
              </a:rPr>
              <a:t>, G., &amp; </a:t>
            </a:r>
            <a:r>
              <a:rPr lang="en-US" dirty="0" smtClean="0">
                <a:latin typeface="+mj-lt"/>
              </a:rPr>
              <a:t>Peterson</a:t>
            </a:r>
            <a:r>
              <a:rPr lang="en-US" dirty="0">
                <a:latin typeface="+mj-lt"/>
              </a:rPr>
              <a:t>, M. (2011). </a:t>
            </a:r>
            <a:r>
              <a:rPr lang="en-US" i="1" dirty="0">
                <a:latin typeface="+mj-lt"/>
              </a:rPr>
              <a:t>The Impact of Social Networking Websites on the Education of </a:t>
            </a:r>
            <a:r>
              <a:rPr lang="en-US" i="1" dirty="0" smtClean="0">
                <a:latin typeface="+mj-lt"/>
              </a:rPr>
              <a:t>youth</a:t>
            </a:r>
            <a:r>
              <a:rPr lang="en-US" i="1" dirty="0">
                <a:latin typeface="+mj-lt"/>
              </a:rPr>
              <a:t>, </a:t>
            </a:r>
            <a:r>
              <a:rPr lang="en-US" dirty="0">
                <a:latin typeface="+mj-lt"/>
              </a:rPr>
              <a:t>Volume 2, Issue 1, page 13.</a:t>
            </a:r>
          </a:p>
          <a:p>
            <a:r>
              <a:rPr lang="en-US" dirty="0" smtClean="0">
                <a:latin typeface="+mj-lt"/>
              </a:rPr>
              <a:t>Coyle</a:t>
            </a:r>
            <a:r>
              <a:rPr lang="en-US" dirty="0">
                <a:latin typeface="+mj-lt"/>
              </a:rPr>
              <a:t>, L., &amp; Vaughn, H. (2008). Social Networking: Communication Revolution or Evolution.</a:t>
            </a:r>
            <a:r>
              <a:rPr lang="en-US" i="1" dirty="0">
                <a:latin typeface="+mj-lt"/>
              </a:rPr>
              <a:t> Bell Labs Technical Journals. 13</a:t>
            </a:r>
            <a:r>
              <a:rPr lang="en-US" dirty="0">
                <a:latin typeface="+mj-lt"/>
              </a:rPr>
              <a:t>, 13-18.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</a:t>
            </a:r>
            <a:r>
              <a:rPr lang="en-US" sz="3600" dirty="0" smtClean="0"/>
              <a:t>** THANK YOU…..**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7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403" y="417418"/>
            <a:ext cx="10515600" cy="1192248"/>
          </a:xfrm>
        </p:spPr>
        <p:txBody>
          <a:bodyPr/>
          <a:lstStyle/>
          <a:p>
            <a:r>
              <a:rPr lang="en-US" dirty="0">
                <a:latin typeface="+mn-lt"/>
              </a:rPr>
              <a:t>Table of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conceptual frame work</a:t>
            </a:r>
            <a:r>
              <a:rPr lang="en-US" dirty="0" smtClean="0"/>
              <a:t>…………………………………………………….17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5907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600" dirty="0" smtClean="0">
                <a:latin typeface="+mj-lt"/>
              </a:rPr>
              <a:t>This </a:t>
            </a:r>
            <a:r>
              <a:rPr lang="en-US" sz="2600" dirty="0">
                <a:latin typeface="+mj-lt"/>
              </a:rPr>
              <a:t>abstract presents a proposal for analyzing social media trends among university students, aiming to provide comprehensive insights into their behaviors and preferences within digital platforms. </a:t>
            </a:r>
          </a:p>
          <a:p>
            <a:pPr algn="just"/>
            <a:r>
              <a:rPr lang="en-US" sz="2600" dirty="0" smtClean="0">
                <a:latin typeface="+mj-lt"/>
              </a:rPr>
              <a:t>The </a:t>
            </a:r>
            <a:r>
              <a:rPr lang="en-US" sz="2600" dirty="0">
                <a:latin typeface="+mj-lt"/>
              </a:rPr>
              <a:t>study's objectives encompass identifying popular social media platforms, understanding usage frequency and duration, exploring purposes behind usage, investigating impacts on academic performance and mental health, and discerning emerging trends</a:t>
            </a:r>
          </a:p>
          <a:p>
            <a:pPr algn="just"/>
            <a:r>
              <a:rPr lang="en-US" sz="2600" dirty="0" smtClean="0">
                <a:latin typeface="+mj-lt"/>
              </a:rPr>
              <a:t>Methodologically</a:t>
            </a:r>
            <a:r>
              <a:rPr lang="en-US" sz="2600" dirty="0">
                <a:latin typeface="+mj-lt"/>
              </a:rPr>
              <a:t>, a structured questionnaire will be developed for data collection, utilizing statistical and qualitative analyses to interpret the findings.</a:t>
            </a:r>
          </a:p>
          <a:p>
            <a:pPr algn="just"/>
            <a:r>
              <a:rPr lang="en-US" sz="2600" dirty="0" smtClean="0">
                <a:latin typeface="+mj-lt"/>
              </a:rPr>
              <a:t>Expected </a:t>
            </a:r>
            <a:r>
              <a:rPr lang="en-US" sz="2600" dirty="0">
                <a:latin typeface="+mj-lt"/>
              </a:rPr>
              <a:t>outcomes include insights into platform preferences, usage patterns, impacts on academic performance, and recommendations for stakeholders. </a:t>
            </a:r>
          </a:p>
          <a:p>
            <a:pPr algn="just"/>
            <a:r>
              <a:rPr lang="en-US" sz="2600" dirty="0" smtClean="0">
                <a:latin typeface="+mj-lt"/>
              </a:rPr>
              <a:t>This </a:t>
            </a:r>
            <a:r>
              <a:rPr lang="en-US" sz="2600" dirty="0">
                <a:latin typeface="+mj-lt"/>
              </a:rPr>
              <a:t>proposal aims to investigate the current landscape of social media trends  among university students and its implications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Introduction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+mj-lt"/>
              </a:rPr>
              <a:t>1.1Background</a:t>
            </a:r>
          </a:p>
          <a:p>
            <a:pPr algn="just"/>
            <a:r>
              <a:rPr lang="en-US" dirty="0"/>
              <a:t> </a:t>
            </a:r>
            <a:r>
              <a:rPr lang="en-US" sz="2400" dirty="0">
                <a:latin typeface="+mj-lt"/>
              </a:rPr>
              <a:t>Social media has become an integral part </a:t>
            </a:r>
            <a:endParaRPr lang="en-US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of </a:t>
            </a:r>
            <a:r>
              <a:rPr lang="en-US" sz="2400" dirty="0">
                <a:latin typeface="+mj-lt"/>
              </a:rPr>
              <a:t>the daily lives of university students</a:t>
            </a:r>
            <a:r>
              <a:rPr lang="en-US" sz="2400" dirty="0" smtClean="0">
                <a:latin typeface="+mj-lt"/>
              </a:rPr>
              <a:t>,</a:t>
            </a: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en-US" sz="2400" dirty="0">
                <a:latin typeface="+mj-lt"/>
              </a:rPr>
              <a:t>impacting various aspects of their academic, </a:t>
            </a:r>
            <a:endParaRPr lang="en-US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social</a:t>
            </a:r>
            <a:r>
              <a:rPr lang="en-US" sz="2400" dirty="0">
                <a:latin typeface="+mj-lt"/>
              </a:rPr>
              <a:t>, and personal spheres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algn="just"/>
            <a:r>
              <a:rPr lang="en-US" sz="2400" dirty="0" smtClean="0">
                <a:latin typeface="+mj-lt"/>
              </a:rPr>
              <a:t>The </a:t>
            </a:r>
            <a:r>
              <a:rPr lang="en-US" sz="2400" dirty="0">
                <a:latin typeface="+mj-lt"/>
              </a:rPr>
              <a:t>platforms created by the internet, also </a:t>
            </a:r>
            <a:endParaRPr lang="en-US" sz="2400" dirty="0" smtClean="0">
              <a:latin typeface="+mj-lt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+mj-lt"/>
              </a:rPr>
              <a:t>    known </a:t>
            </a:r>
            <a:r>
              <a:rPr lang="en-US" sz="2400" dirty="0">
                <a:latin typeface="+mj-lt"/>
              </a:rPr>
              <a:t>as social media including Facebook</a:t>
            </a:r>
            <a:r>
              <a:rPr lang="en-US" sz="2400" dirty="0" smtClean="0">
                <a:latin typeface="+mj-lt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</a:t>
            </a:r>
            <a:r>
              <a:rPr lang="en-US" sz="2400" dirty="0">
                <a:latin typeface="+mj-lt"/>
              </a:rPr>
              <a:t>Twitter, Instagram</a:t>
            </a:r>
            <a:r>
              <a:rPr lang="en-US" sz="2400" dirty="0" smtClean="0">
                <a:latin typeface="+mj-lt"/>
              </a:rPr>
              <a:t>, snapchats, YouTube</a:t>
            </a:r>
            <a:r>
              <a:rPr lang="en-US" sz="2400" dirty="0">
                <a:latin typeface="+mj-lt"/>
              </a:rPr>
              <a:t>, and many others, have become a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powerful  tool </a:t>
            </a:r>
            <a:r>
              <a:rPr lang="en-US" sz="2400" dirty="0">
                <a:latin typeface="+mj-lt"/>
              </a:rPr>
              <a:t>in the 21st century as they are used for multitude of </a:t>
            </a:r>
            <a:r>
              <a:rPr lang="en-US" sz="2400" dirty="0" smtClean="0">
                <a:latin typeface="+mj-lt"/>
              </a:rPr>
              <a:t>activities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   where individuals create</a:t>
            </a:r>
            <a:r>
              <a:rPr lang="en-US" sz="2400" dirty="0">
                <a:latin typeface="+mj-lt"/>
              </a:rPr>
              <a:t>, share and deliberate on different available </a:t>
            </a:r>
            <a:r>
              <a:rPr lang="en-US" sz="2400" dirty="0" smtClean="0">
                <a:latin typeface="+mj-lt"/>
              </a:rPr>
              <a:t>contents.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1" y="1744824"/>
            <a:ext cx="4422710" cy="26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286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Contd.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380"/>
            <a:ext cx="10515600" cy="404958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While </a:t>
            </a:r>
            <a:r>
              <a:rPr lang="en-US" sz="2400" dirty="0">
                <a:latin typeface="+mj-lt"/>
              </a:rPr>
              <a:t>social media offers numerous benefits such as enhancing communication, providing educational resources, and fostering a sense of community, it also presents several assets and drawbacks of social media among university students</a:t>
            </a:r>
            <a:r>
              <a:rPr lang="en-US" sz="2400" dirty="0" smtClean="0">
                <a:latin typeface="+mj-lt"/>
              </a:rPr>
              <a:t>. Below </a:t>
            </a:r>
            <a:r>
              <a:rPr lang="en-US" sz="2400" dirty="0">
                <a:latin typeface="+mj-lt"/>
              </a:rPr>
              <a:t>are some of the key assets and drawback of social media use among university </a:t>
            </a:r>
            <a:r>
              <a:rPr lang="en-US" sz="2400" dirty="0" smtClean="0">
                <a:latin typeface="+mj-lt"/>
              </a:rPr>
              <a:t>students.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9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3894"/>
            <a:ext cx="10515600" cy="1457423"/>
          </a:xfrm>
        </p:spPr>
        <p:txBody>
          <a:bodyPr/>
          <a:lstStyle/>
          <a:p>
            <a:r>
              <a:rPr lang="en-US" dirty="0">
                <a:latin typeface="+mn-lt"/>
              </a:rPr>
              <a:t>1.2 Assets of social media among university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453" y="1990845"/>
            <a:ext cx="10515600" cy="4487561"/>
          </a:xfrm>
        </p:spPr>
        <p:txBody>
          <a:bodyPr/>
          <a:lstStyle/>
          <a:p>
            <a:pPr lvl="0"/>
            <a:r>
              <a:rPr lang="en-US" b="1" dirty="0"/>
              <a:t>Information Sharing and Collaboration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Social </a:t>
            </a:r>
            <a:r>
              <a:rPr lang="en-US" sz="2400" dirty="0">
                <a:latin typeface="+mj-lt"/>
              </a:rPr>
              <a:t>media platforms serve as hubs for sharing academic resources, organizing study groups, and collaborating on projects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Platforms like Facebook Groups, WhatsApp, and Discord are commonly used for this purpose</a:t>
            </a:r>
            <a:r>
              <a:rPr lang="en-US" dirty="0">
                <a:latin typeface="+mj-lt"/>
              </a:rPr>
              <a:t>.</a:t>
            </a:r>
          </a:p>
          <a:p>
            <a:pPr lvl="0"/>
            <a:r>
              <a:rPr lang="en-US" b="1" dirty="0"/>
              <a:t>Academic Support and Resources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Students </a:t>
            </a:r>
            <a:r>
              <a:rPr lang="en-US" sz="2400" dirty="0">
                <a:latin typeface="+mj-lt"/>
              </a:rPr>
              <a:t>can utilize social media to seek academic support, ask questions, and find resources related to their courses or research topics.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Contd.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9429"/>
            <a:ext cx="10515600" cy="4217534"/>
          </a:xfrm>
        </p:spPr>
        <p:txBody>
          <a:bodyPr/>
          <a:lstStyle/>
          <a:p>
            <a:r>
              <a:rPr lang="en-US" b="1" dirty="0" smtClean="0">
                <a:cs typeface="Arial" panose="020B0604020202020204" pitchFamily="34" charset="0"/>
              </a:rPr>
              <a:t>Career </a:t>
            </a:r>
            <a:r>
              <a:rPr lang="en-US" b="1" dirty="0">
                <a:cs typeface="Arial" panose="020B0604020202020204" pitchFamily="34" charset="0"/>
              </a:rPr>
              <a:t>Development</a:t>
            </a:r>
            <a:r>
              <a:rPr lang="en-US" dirty="0"/>
              <a:t>: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Social </a:t>
            </a:r>
            <a:r>
              <a:rPr lang="en-US" sz="2400" dirty="0">
                <a:latin typeface="+mj-lt"/>
              </a:rPr>
              <a:t>media offers students avenues for professional development and career exploration. </a:t>
            </a:r>
          </a:p>
          <a:p>
            <a:r>
              <a:rPr lang="en-US" b="1" dirty="0" smtClean="0"/>
              <a:t>Entertainment </a:t>
            </a:r>
            <a:r>
              <a:rPr lang="en-US" b="1" dirty="0"/>
              <a:t>and Relaxation</a:t>
            </a:r>
            <a:r>
              <a:rPr lang="en-US" dirty="0">
                <a:latin typeface="+mj-lt"/>
              </a:rPr>
              <a:t>: </a:t>
            </a:r>
            <a:endParaRPr lang="en-US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j-lt"/>
              </a:rPr>
              <a:t>Social </a:t>
            </a:r>
            <a:r>
              <a:rPr lang="en-US" sz="2400" dirty="0">
                <a:latin typeface="+mj-lt"/>
              </a:rPr>
              <a:t>media serves as a source of entertainment and relaxation for students, offering access to a wide range of content such as memes, videos, music, and games.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+mj-lt"/>
              </a:rPr>
              <a:t>It provides a platform for leisure activities and socializing with friends online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686291" cy="345392"/>
          </a:xfrm>
        </p:spPr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23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1.3 Drawback of social media in university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/>
              <a:t>i</a:t>
            </a:r>
            <a:r>
              <a:rPr lang="en-US" b="1" dirty="0" smtClean="0"/>
              <a:t>.  </a:t>
            </a:r>
            <a:r>
              <a:rPr lang="en-US" sz="3000" b="1" dirty="0" smtClean="0"/>
              <a:t>Academic Performance.</a:t>
            </a:r>
            <a:endParaRPr lang="en-US" sz="3000" b="1" dirty="0"/>
          </a:p>
          <a:p>
            <a:pPr lvl="0"/>
            <a:r>
              <a:rPr lang="en-US" sz="2600" b="1" dirty="0" smtClean="0"/>
              <a:t>Distraction </a:t>
            </a:r>
            <a:r>
              <a:rPr lang="en-US" sz="2600" b="1" dirty="0"/>
              <a:t>and Procrastination</a:t>
            </a:r>
            <a:r>
              <a:rPr lang="en-US" sz="2600" dirty="0">
                <a:latin typeface="+mj-lt"/>
              </a:rPr>
              <a:t>: </a:t>
            </a:r>
            <a:endParaRPr lang="en-US" sz="2600" dirty="0" smtClean="0">
              <a:latin typeface="+mj-lt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Social </a:t>
            </a:r>
            <a:r>
              <a:rPr lang="en-US" sz="2600" dirty="0">
                <a:latin typeface="+mj-lt"/>
              </a:rPr>
              <a:t>media can significantly distract students from their academic responsibilities, leading to procrastination and reduced study time.</a:t>
            </a:r>
          </a:p>
          <a:p>
            <a:pPr marL="0" indent="0">
              <a:buNone/>
            </a:pPr>
            <a:r>
              <a:rPr lang="en-US" b="1" dirty="0"/>
              <a:t>ii. </a:t>
            </a:r>
            <a:r>
              <a:rPr lang="en-US" sz="3000" b="1" dirty="0"/>
              <a:t>Mental </a:t>
            </a:r>
            <a:r>
              <a:rPr lang="en-US" sz="3000" b="1" dirty="0" smtClean="0"/>
              <a:t>Health.</a:t>
            </a:r>
            <a:endParaRPr lang="en-US" sz="3000" b="1" dirty="0"/>
          </a:p>
          <a:p>
            <a:pPr lvl="0"/>
            <a:r>
              <a:rPr lang="en-US" sz="2600" b="1" dirty="0"/>
              <a:t>Anxiety and Stress</a:t>
            </a:r>
            <a:r>
              <a:rPr lang="en-US" sz="2600" dirty="0"/>
              <a:t>: </a:t>
            </a:r>
            <a:endParaRPr lang="en-US" sz="26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Social </a:t>
            </a:r>
            <a:r>
              <a:rPr lang="en-US" sz="2600" dirty="0">
                <a:latin typeface="+mj-lt"/>
              </a:rPr>
              <a:t>media usage can increase feelings of anxiety and stress due to the pressure to constantly stay updated and present an idealized version of oneself.</a:t>
            </a:r>
          </a:p>
          <a:p>
            <a:pPr lvl="0"/>
            <a:r>
              <a:rPr lang="en-US" sz="2600" b="1" dirty="0"/>
              <a:t>Depression</a:t>
            </a:r>
            <a:r>
              <a:rPr lang="en-US" sz="2600" dirty="0"/>
              <a:t>: </a:t>
            </a:r>
            <a:endParaRPr lang="en-US" sz="2600" dirty="0" smtClean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+mj-lt"/>
              </a:rPr>
              <a:t>Exposure </a:t>
            </a:r>
            <a:r>
              <a:rPr lang="en-US" sz="2600" dirty="0">
                <a:latin typeface="+mj-lt"/>
              </a:rPr>
              <a:t>to negative content, cyberbullying, and social comparison can contribute to feelings of inadequacy and depression among students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Page|</a:t>
            </a:r>
            <a:fld id="{10C0EFEE-2C0C-455F-9BB4-68AC1D814CD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4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1605</Words>
  <Application>Microsoft Office PowerPoint</Application>
  <PresentationFormat>Widescreen</PresentationFormat>
  <Paragraphs>157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             Proposal on   Analysis of Social Media Trends Among University Students</vt:lpstr>
      <vt:lpstr> Table of contents</vt:lpstr>
      <vt:lpstr>Table of figure</vt:lpstr>
      <vt:lpstr>Abstract:</vt:lpstr>
      <vt:lpstr>Introduction</vt:lpstr>
      <vt:lpstr>Contd.</vt:lpstr>
      <vt:lpstr>1.2 Assets of social media among university students</vt:lpstr>
      <vt:lpstr>Contd.</vt:lpstr>
      <vt:lpstr>1.3 Drawback of social media in university students</vt:lpstr>
      <vt:lpstr>Contd.</vt:lpstr>
      <vt:lpstr>2.   Objectives of the Study</vt:lpstr>
      <vt:lpstr> 3. Significance of the study</vt:lpstr>
      <vt:lpstr> 4. Limitation of the study</vt:lpstr>
      <vt:lpstr>5. Research Methodology</vt:lpstr>
      <vt:lpstr>Contd.</vt:lpstr>
      <vt:lpstr>Contd.</vt:lpstr>
      <vt:lpstr>PowerPoint Presentation</vt:lpstr>
      <vt:lpstr>6. Expected Outcomes</vt:lpstr>
      <vt:lpstr>7. Conclusion of the Study</vt:lpstr>
      <vt:lpstr>8.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on   Analysis of Social Media Trends Among University Students</dc:title>
  <dc:creator>ACER</dc:creator>
  <cp:lastModifiedBy>ACER</cp:lastModifiedBy>
  <cp:revision>20</cp:revision>
  <dcterms:created xsi:type="dcterms:W3CDTF">2024-06-11T00:57:46Z</dcterms:created>
  <dcterms:modified xsi:type="dcterms:W3CDTF">2024-06-11T19:17:41Z</dcterms:modified>
</cp:coreProperties>
</file>