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PT Sans Narrow"/>
      <p:regular r:id="rId31"/>
      <p:bold r:id="rId32"/>
    </p:embeddedFont>
    <p:embeddedFont>
      <p:font typeface="Open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2517D0-FAA1-42E7-A3CF-C9C0AAA5A7EC}">
  <a:tblStyle styleId="{812517D0-FAA1-42E7-A3CF-C9C0AAA5A7E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PTSansNarrow-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penSans-regular.fntdata"/><Relationship Id="rId10" Type="http://schemas.openxmlformats.org/officeDocument/2006/relationships/slide" Target="slides/slide4.xml"/><Relationship Id="rId32" Type="http://schemas.openxmlformats.org/officeDocument/2006/relationships/font" Target="fonts/PTSansNarrow-bold.fntdata"/><Relationship Id="rId13" Type="http://schemas.openxmlformats.org/officeDocument/2006/relationships/slide" Target="slides/slide7.xml"/><Relationship Id="rId35" Type="http://schemas.openxmlformats.org/officeDocument/2006/relationships/font" Target="fonts/OpenSans-italic.fntdata"/><Relationship Id="rId12" Type="http://schemas.openxmlformats.org/officeDocument/2006/relationships/slide" Target="slides/slide6.xml"/><Relationship Id="rId34" Type="http://schemas.openxmlformats.org/officeDocument/2006/relationships/font" Target="fonts/Open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Open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dc057442a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dc057442a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dc057442aa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dc057442aa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dba9175ba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dba9175ba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dbc3e0623b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dbc3e0623b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dbc3e0623b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dbc3e0623b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dbc3e0623b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dbc3e0623b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dba9175ba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dba9175ba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dba9175ba8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dba9175ba8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dbc3e0623b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g2dbc3e0623b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dbc3e0623b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2dbc3e0623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dba9175ba8_0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dba9175ba8_0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dbc3e0623b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g2dbc3e0623b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dbc3e0623b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2dbc3e0623b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dbc3e0623b_0_16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g2dbc3e0623b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dbc3e0623b_0_30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2dbc3e0623b_0_3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dbc3e062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dbc3e062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ba9175ba8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ba9175ba8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dba9175ba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dba9175ba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dc057442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dc057442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dc057442a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dc057442a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dc057442a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dc057442a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dc057442a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dc057442a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dc057442a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dc057442a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64" name="Google Shape;64;p1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5" name="Google Shape;65;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Building Components using Swing and JavaFX</a:t>
            </a:r>
            <a:endParaRPr/>
          </a:p>
        </p:txBody>
      </p:sp>
      <p:sp>
        <p:nvSpPr>
          <p:cNvPr id="73" name="Google Shape;73;p14"/>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en"/>
              <a:t>Prativa Nyaupane</a:t>
            </a:r>
            <a:endParaRPr/>
          </a:p>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Handling Contd..</a:t>
            </a:r>
            <a:endParaRPr/>
          </a:p>
        </p:txBody>
      </p:sp>
      <p:sp>
        <p:nvSpPr>
          <p:cNvPr id="127" name="Google Shape;127;p23"/>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Java uses Event Delegation Model to handle the events. </a:t>
            </a:r>
            <a:endParaRPr/>
          </a:p>
          <a:p>
            <a:pPr indent="-342900" lvl="0" marL="457200" rtl="0" algn="l">
              <a:spcBef>
                <a:spcPts val="0"/>
              </a:spcBef>
              <a:spcAft>
                <a:spcPts val="0"/>
              </a:spcAft>
              <a:buSzPts val="1800"/>
              <a:buChar char="-"/>
            </a:pPr>
            <a:r>
              <a:rPr lang="en"/>
              <a:t>This model defines the standard mechanism to generate and handle the events.</a:t>
            </a:r>
            <a:endParaRPr/>
          </a:p>
          <a:p>
            <a:pPr indent="-342900" lvl="0" marL="457200" rtl="0" algn="l">
              <a:spcBef>
                <a:spcPts val="0"/>
              </a:spcBef>
              <a:spcAft>
                <a:spcPts val="0"/>
              </a:spcAft>
              <a:buSzPts val="1800"/>
              <a:buChar char="-"/>
            </a:pPr>
            <a:r>
              <a:rPr lang="en"/>
              <a:t>A source generates an event and sends it to one or more listeners.</a:t>
            </a:r>
            <a:endParaRPr/>
          </a:p>
          <a:p>
            <a:pPr indent="-342900" lvl="0" marL="457200" rtl="0" algn="l">
              <a:spcBef>
                <a:spcPts val="0"/>
              </a:spcBef>
              <a:spcAft>
                <a:spcPts val="0"/>
              </a:spcAft>
              <a:buSzPts val="1800"/>
              <a:buChar char="-"/>
            </a:pPr>
            <a:r>
              <a:rPr lang="en"/>
              <a:t>Source can be a button, text field or any GUI component.</a:t>
            </a:r>
            <a:endParaRPr/>
          </a:p>
          <a:p>
            <a:pPr indent="-342900" lvl="0" marL="457200" rtl="0" algn="l">
              <a:spcBef>
                <a:spcPts val="0"/>
              </a:spcBef>
              <a:spcAft>
                <a:spcPts val="0"/>
              </a:spcAft>
              <a:buSzPts val="1800"/>
              <a:buChar char="-"/>
            </a:pPr>
            <a:r>
              <a:rPr lang="en"/>
              <a:t>Listener is an object that is </a:t>
            </a:r>
            <a:r>
              <a:rPr lang="en"/>
              <a:t>registered</a:t>
            </a:r>
            <a:r>
              <a:rPr lang="en"/>
              <a:t> to event source and is </a:t>
            </a:r>
            <a:r>
              <a:rPr lang="en"/>
              <a:t>responsible</a:t>
            </a:r>
            <a:r>
              <a:rPr lang="en"/>
              <a:t> for handling events that are generated by source.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Handling Contd…</a:t>
            </a:r>
            <a:endParaRPr/>
          </a:p>
        </p:txBody>
      </p:sp>
      <p:sp>
        <p:nvSpPr>
          <p:cNvPr id="133" name="Google Shape;133;p2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30200" lvl="0" marL="457200" rtl="0" algn="l">
              <a:lnSpc>
                <a:spcPct val="150000"/>
              </a:lnSpc>
              <a:spcBef>
                <a:spcPts val="1200"/>
              </a:spcBef>
              <a:spcAft>
                <a:spcPts val="0"/>
              </a:spcAft>
              <a:buClr>
                <a:schemeClr val="dk2"/>
              </a:buClr>
              <a:buSzPts val="1600"/>
              <a:buFont typeface="Open Sans"/>
              <a:buChar char="●"/>
            </a:pPr>
            <a:r>
              <a:rPr lang="en" sz="1600"/>
              <a:t>The User clicks the button and the event is generated.</a:t>
            </a:r>
            <a:endParaRPr sz="1600"/>
          </a:p>
          <a:p>
            <a:pPr indent="-330200" lvl="0" marL="457200" rtl="0" algn="l">
              <a:lnSpc>
                <a:spcPct val="150000"/>
              </a:lnSpc>
              <a:spcBef>
                <a:spcPts val="0"/>
              </a:spcBef>
              <a:spcAft>
                <a:spcPts val="0"/>
              </a:spcAft>
              <a:buClr>
                <a:schemeClr val="dk2"/>
              </a:buClr>
              <a:buSzPts val="1600"/>
              <a:buFont typeface="Open Sans"/>
              <a:buChar char="●"/>
            </a:pPr>
            <a:r>
              <a:rPr lang="en" sz="1600"/>
              <a:t>Now the object of concerned event class is created automatically and information about the source and the event get populated with in same object.</a:t>
            </a:r>
            <a:endParaRPr sz="1600"/>
          </a:p>
          <a:p>
            <a:pPr indent="-330200" lvl="0" marL="457200" rtl="0" algn="l">
              <a:lnSpc>
                <a:spcPct val="150000"/>
              </a:lnSpc>
              <a:spcBef>
                <a:spcPts val="0"/>
              </a:spcBef>
              <a:spcAft>
                <a:spcPts val="0"/>
              </a:spcAft>
              <a:buClr>
                <a:schemeClr val="dk2"/>
              </a:buClr>
              <a:buSzPts val="1600"/>
              <a:buFont typeface="Open Sans"/>
              <a:buChar char="●"/>
            </a:pPr>
            <a:r>
              <a:rPr lang="en" sz="1600"/>
              <a:t>Event object is forwarded to the method of registered listener class.</a:t>
            </a:r>
            <a:endParaRPr sz="1600"/>
          </a:p>
          <a:p>
            <a:pPr indent="-330200" lvl="0" marL="457200" rtl="0" algn="l">
              <a:lnSpc>
                <a:spcPct val="150000"/>
              </a:lnSpc>
              <a:spcBef>
                <a:spcPts val="0"/>
              </a:spcBef>
              <a:spcAft>
                <a:spcPts val="0"/>
              </a:spcAft>
              <a:buClr>
                <a:schemeClr val="dk2"/>
              </a:buClr>
              <a:buSzPts val="1600"/>
              <a:buFont typeface="Open Sans"/>
              <a:buChar char="●"/>
            </a:pPr>
            <a:r>
              <a:rPr lang="en" sz="1600"/>
              <a:t>The method executes and returns.</a:t>
            </a:r>
            <a:endParaRPr sz="1600"/>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in AWT/SWING</a:t>
            </a:r>
            <a:endParaRPr/>
          </a:p>
        </p:txBody>
      </p:sp>
      <p:sp>
        <p:nvSpPr>
          <p:cNvPr id="139" name="Google Shape;139;p2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To handle events, we need to implement event listeners or adapters. Some commonly used listener interfaces in AWT include:</a:t>
            </a:r>
            <a:endParaRPr/>
          </a:p>
          <a:p>
            <a:pPr indent="-317500" lvl="1" marL="914400" rtl="0" algn="l">
              <a:lnSpc>
                <a:spcPct val="150000"/>
              </a:lnSpc>
              <a:spcBef>
                <a:spcPts val="0"/>
              </a:spcBef>
              <a:spcAft>
                <a:spcPts val="0"/>
              </a:spcAft>
              <a:buSzPts val="1400"/>
              <a:buChar char="-"/>
            </a:pPr>
            <a:r>
              <a:rPr lang="en">
                <a:solidFill>
                  <a:schemeClr val="accent1"/>
                </a:solidFill>
              </a:rPr>
              <a:t>ActionListener: </a:t>
            </a:r>
            <a:r>
              <a:rPr lang="en"/>
              <a:t>Handles action events.</a:t>
            </a:r>
            <a:endParaRPr/>
          </a:p>
          <a:p>
            <a:pPr indent="-317500" lvl="1" marL="914400" rtl="0" algn="l">
              <a:lnSpc>
                <a:spcPct val="150000"/>
              </a:lnSpc>
              <a:spcBef>
                <a:spcPts val="0"/>
              </a:spcBef>
              <a:spcAft>
                <a:spcPts val="0"/>
              </a:spcAft>
              <a:buSzPts val="1400"/>
              <a:buChar char="-"/>
            </a:pPr>
            <a:r>
              <a:rPr lang="en">
                <a:solidFill>
                  <a:schemeClr val="accent1"/>
                </a:solidFill>
              </a:rPr>
              <a:t>MouseListener:</a:t>
            </a:r>
            <a:r>
              <a:rPr lang="en"/>
              <a:t> Handles mouse-related events.</a:t>
            </a:r>
            <a:endParaRPr/>
          </a:p>
          <a:p>
            <a:pPr indent="-317500" lvl="1" marL="914400" rtl="0" algn="l">
              <a:lnSpc>
                <a:spcPct val="150000"/>
              </a:lnSpc>
              <a:spcBef>
                <a:spcPts val="0"/>
              </a:spcBef>
              <a:spcAft>
                <a:spcPts val="0"/>
              </a:spcAft>
              <a:buSzPts val="1400"/>
              <a:buChar char="-"/>
            </a:pPr>
            <a:r>
              <a:rPr lang="en">
                <a:solidFill>
                  <a:schemeClr val="accent1"/>
                </a:solidFill>
              </a:rPr>
              <a:t>KeyListener:</a:t>
            </a:r>
            <a:r>
              <a:rPr lang="en"/>
              <a:t> Handles keyboard-related events.</a:t>
            </a:r>
            <a:endParaRPr/>
          </a:p>
          <a:p>
            <a:pPr indent="-317500" lvl="1" marL="914400" rtl="0" algn="l">
              <a:lnSpc>
                <a:spcPct val="150000"/>
              </a:lnSpc>
              <a:spcBef>
                <a:spcPts val="0"/>
              </a:spcBef>
              <a:spcAft>
                <a:spcPts val="0"/>
              </a:spcAft>
              <a:buSzPts val="1400"/>
              <a:buChar char="-"/>
            </a:pPr>
            <a:r>
              <a:rPr lang="en">
                <a:solidFill>
                  <a:schemeClr val="accent1"/>
                </a:solidFill>
              </a:rPr>
              <a:t>WindowListener:</a:t>
            </a:r>
            <a:r>
              <a:rPr lang="en"/>
              <a:t> Handles window-related events.</a:t>
            </a:r>
            <a:endParaRPr/>
          </a:p>
          <a:p>
            <a:pPr indent="-342900" lvl="0" marL="457200" rtl="0" algn="l">
              <a:spcBef>
                <a:spcPts val="0"/>
              </a:spcBef>
              <a:spcAft>
                <a:spcPts val="0"/>
              </a:spcAft>
              <a:buSzPts val="1800"/>
              <a:buChar char="-"/>
            </a:pPr>
            <a:r>
              <a:rPr lang="en"/>
              <a:t>In AWT/Swing both adapters and event listeners are mechanisms for handling user inputs within GUI applications. However, they differ in implementation and usages.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247325" y="1016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Listeners vs Adapters</a:t>
            </a:r>
            <a:endParaRPr/>
          </a:p>
        </p:txBody>
      </p:sp>
      <p:graphicFrame>
        <p:nvGraphicFramePr>
          <p:cNvPr id="145" name="Google Shape;145;p26"/>
          <p:cNvGraphicFramePr/>
          <p:nvPr/>
        </p:nvGraphicFramePr>
        <p:xfrm>
          <a:off x="287250" y="673125"/>
          <a:ext cx="3000000" cy="3000000"/>
        </p:xfrm>
        <a:graphic>
          <a:graphicData uri="http://schemas.openxmlformats.org/drawingml/2006/table">
            <a:tbl>
              <a:tblPr>
                <a:noFill/>
                <a:tableStyleId>{812517D0-FAA1-42E7-A3CF-C9C0AAA5A7EC}</a:tableStyleId>
              </a:tblPr>
              <a:tblGrid>
                <a:gridCol w="4284750"/>
                <a:gridCol w="4367100"/>
              </a:tblGrid>
              <a:tr h="100000">
                <a:tc>
                  <a:txBody>
                    <a:bodyPr/>
                    <a:lstStyle/>
                    <a:p>
                      <a:pPr indent="0" lvl="0" marL="0" rtl="0" algn="l">
                        <a:spcBef>
                          <a:spcPts val="0"/>
                        </a:spcBef>
                        <a:spcAft>
                          <a:spcPts val="0"/>
                        </a:spcAft>
                        <a:buNone/>
                      </a:pPr>
                      <a:r>
                        <a:rPr lang="en">
                          <a:solidFill>
                            <a:schemeClr val="dk2"/>
                          </a:solidFill>
                          <a:highlight>
                            <a:schemeClr val="lt1"/>
                          </a:highlight>
                        </a:rPr>
                        <a:t>Event Listeners</a:t>
                      </a:r>
                      <a:endParaRPr>
                        <a:solidFill>
                          <a:schemeClr val="dk2"/>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2"/>
                          </a:solidFill>
                          <a:highlight>
                            <a:schemeClr val="lt1"/>
                          </a:highlight>
                        </a:rPr>
                        <a:t>Adapters</a:t>
                      </a:r>
                      <a:endParaRPr>
                        <a:solidFill>
                          <a:schemeClr val="dk2"/>
                        </a:solidFill>
                        <a:highlight>
                          <a:schemeClr val="lt1"/>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highlight>
                            <a:schemeClr val="lt1"/>
                          </a:highlight>
                        </a:rPr>
                        <a:t>They are interfaces that define methods for handling specific types of events.</a:t>
                      </a:r>
                      <a:endParaRPr>
                        <a:solidFill>
                          <a:schemeClr val="dk2"/>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2"/>
                          </a:solidFill>
                          <a:highlight>
                            <a:schemeClr val="lt1"/>
                          </a:highlight>
                        </a:rPr>
                        <a:t>Abstract classes that provide defaults implementations for all methods of an event listener interface.</a:t>
                      </a:r>
                      <a:endParaRPr>
                        <a:solidFill>
                          <a:schemeClr val="dk2"/>
                        </a:solidFill>
                        <a:highlight>
                          <a:schemeClr val="lt1"/>
                        </a:highlight>
                      </a:endParaRPr>
                    </a:p>
                  </a:txBody>
                  <a:tcPr marT="91425" marB="91425" marR="91425" marL="91425"/>
                </a:tc>
              </a:tr>
              <a:tr h="381000">
                <a:tc>
                  <a:txBody>
                    <a:bodyPr/>
                    <a:lstStyle/>
                    <a:p>
                      <a:pPr indent="0" lvl="0" marL="0" rtl="0" algn="l">
                        <a:spcBef>
                          <a:spcPts val="0"/>
                        </a:spcBef>
                        <a:spcAft>
                          <a:spcPts val="0"/>
                        </a:spcAft>
                        <a:buNone/>
                      </a:pPr>
                      <a:r>
                        <a:rPr lang="en">
                          <a:solidFill>
                            <a:schemeClr val="dk2"/>
                          </a:solidFill>
                          <a:highlight>
                            <a:schemeClr val="lt1"/>
                          </a:highlight>
                        </a:rPr>
                        <a:t>To handle an event using listeners, you need to implement the corresponding listener interface and provide an implementation for its methods.</a:t>
                      </a:r>
                      <a:endParaRPr>
                        <a:solidFill>
                          <a:schemeClr val="dk2"/>
                        </a:solidFill>
                        <a:highlight>
                          <a:schemeClr val="lt1"/>
                        </a:highlight>
                      </a:endParaRPr>
                    </a:p>
                  </a:txBody>
                  <a:tcPr marT="91425" marB="91425" marR="91425" marL="91425"/>
                </a:tc>
                <a:tc>
                  <a:txBody>
                    <a:bodyPr/>
                    <a:lstStyle/>
                    <a:p>
                      <a:pPr indent="0" lvl="0" marL="0" rtl="0" algn="l">
                        <a:spcBef>
                          <a:spcPts val="0"/>
                        </a:spcBef>
                        <a:spcAft>
                          <a:spcPts val="0"/>
                        </a:spcAft>
                        <a:buNone/>
                      </a:pPr>
                      <a:r>
                        <a:rPr lang="en">
                          <a:solidFill>
                            <a:schemeClr val="dk2"/>
                          </a:solidFill>
                          <a:highlight>
                            <a:schemeClr val="lt1"/>
                          </a:highlight>
                        </a:rPr>
                        <a:t>It allows us to create objects that selectively override only the methods for the events we are interested in handling, rather </a:t>
                      </a:r>
                      <a:r>
                        <a:rPr lang="en">
                          <a:solidFill>
                            <a:schemeClr val="dk2"/>
                          </a:solidFill>
                          <a:highlight>
                            <a:schemeClr val="lt1"/>
                          </a:highlight>
                        </a:rPr>
                        <a:t>than</a:t>
                      </a:r>
                      <a:r>
                        <a:rPr lang="en">
                          <a:solidFill>
                            <a:schemeClr val="dk2"/>
                          </a:solidFill>
                          <a:highlight>
                            <a:schemeClr val="lt1"/>
                          </a:highlight>
                        </a:rPr>
                        <a:t> implementing all methods of the interface.</a:t>
                      </a:r>
                      <a:endParaRPr>
                        <a:solidFill>
                          <a:schemeClr val="dk2"/>
                        </a:solidFill>
                        <a:highlight>
                          <a:schemeClr val="lt1"/>
                        </a:highlight>
                      </a:endParaRPr>
                    </a:p>
                  </a:txBody>
                  <a:tcPr marT="91425" marB="91425" marR="91425" marL="91425"/>
                </a:tc>
              </a:tr>
              <a:tr h="381000">
                <a:tc>
                  <a:txBody>
                    <a:bodyPr/>
                    <a:lstStyle/>
                    <a:p>
                      <a:pPr indent="0" lvl="0" marL="0" rtl="0" algn="l">
                        <a:lnSpc>
                          <a:spcPct val="100000"/>
                        </a:lnSpc>
                        <a:spcBef>
                          <a:spcPts val="1500"/>
                        </a:spcBef>
                        <a:spcAft>
                          <a:spcPts val="0"/>
                        </a:spcAft>
                        <a:buNone/>
                      </a:pPr>
                      <a:r>
                        <a:rPr lang="en">
                          <a:solidFill>
                            <a:schemeClr val="dk2"/>
                          </a:solidFill>
                          <a:highlight>
                            <a:schemeClr val="lt1"/>
                          </a:highlight>
                        </a:rPr>
                        <a:t>For example, to handle mouse clicks, you would implement the MouseListener interface and provide implementations for methods like mouseClicked, mousePressed, mouseReleased, etc.</a:t>
                      </a:r>
                      <a:endParaRPr>
                        <a:solidFill>
                          <a:schemeClr val="dk2"/>
                        </a:solidFill>
                        <a:highlight>
                          <a:schemeClr val="lt1"/>
                        </a:highlight>
                      </a:endParaRPr>
                    </a:p>
                    <a:p>
                      <a:pPr indent="0" lvl="0" marL="0" rtl="0" algn="l">
                        <a:spcBef>
                          <a:spcPts val="1500"/>
                        </a:spcBef>
                        <a:spcAft>
                          <a:spcPts val="0"/>
                        </a:spcAft>
                        <a:buNone/>
                      </a:pPr>
                      <a:r>
                        <a:t/>
                      </a:r>
                      <a:endParaRPr>
                        <a:solidFill>
                          <a:schemeClr val="dk2"/>
                        </a:solidFill>
                        <a:highlight>
                          <a:schemeClr val="lt1"/>
                        </a:highlight>
                      </a:endParaRPr>
                    </a:p>
                  </a:txBody>
                  <a:tcPr marT="91425" marB="91425" marR="91425" marL="91425"/>
                </a:tc>
                <a:tc>
                  <a:txBody>
                    <a:bodyPr/>
                    <a:lstStyle/>
                    <a:p>
                      <a:pPr indent="0" lvl="0" marL="0" rtl="0" algn="l">
                        <a:lnSpc>
                          <a:spcPct val="100000"/>
                        </a:lnSpc>
                        <a:spcBef>
                          <a:spcPts val="1500"/>
                        </a:spcBef>
                        <a:spcAft>
                          <a:spcPts val="0"/>
                        </a:spcAft>
                        <a:buNone/>
                      </a:pPr>
                      <a:r>
                        <a:rPr lang="en">
                          <a:solidFill>
                            <a:schemeClr val="dk2"/>
                          </a:solidFill>
                          <a:highlight>
                            <a:schemeClr val="lt1"/>
                          </a:highlight>
                        </a:rPr>
                        <a:t>For example, instead of implementing the MouseListener interface directly, you can extend the MouseAdapter class, which provides empty default implementations for all methods of MouseListener. Then, you only need to override the specific methods you want to handle.</a:t>
                      </a:r>
                      <a:endParaRPr>
                        <a:solidFill>
                          <a:schemeClr val="dk2"/>
                        </a:solidFill>
                        <a:highlight>
                          <a:schemeClr val="lt1"/>
                        </a:highlight>
                      </a:endParaRPr>
                    </a:p>
                    <a:p>
                      <a:pPr indent="0" lvl="0" marL="0" rtl="0" algn="l">
                        <a:spcBef>
                          <a:spcPts val="1500"/>
                        </a:spcBef>
                        <a:spcAft>
                          <a:spcPts val="0"/>
                        </a:spcAft>
                        <a:buNone/>
                      </a:pPr>
                      <a:r>
                        <a:t/>
                      </a:r>
                      <a:endParaRPr>
                        <a:solidFill>
                          <a:schemeClr val="dk2"/>
                        </a:solidFill>
                        <a:highlight>
                          <a:schemeClr val="lt1"/>
                        </a:highlight>
                      </a:endParaRPr>
                    </a:p>
                  </a:txBody>
                  <a:tcPr marT="91425" marB="91425" marR="91425" marL="91425"/>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Event Listeners:</a:t>
            </a:r>
            <a:endParaRPr/>
          </a:p>
        </p:txBody>
      </p:sp>
      <p:sp>
        <p:nvSpPr>
          <p:cNvPr id="151" name="Google Shape;151;p27"/>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t/>
            </a:r>
            <a:endParaRPr sz="1100"/>
          </a:p>
          <a:p>
            <a:pPr indent="0" lvl="0" marL="0" rtl="0" algn="l">
              <a:lnSpc>
                <a:spcPct val="100000"/>
              </a:lnSpc>
              <a:spcBef>
                <a:spcPts val="0"/>
              </a:spcBef>
              <a:spcAft>
                <a:spcPts val="0"/>
              </a:spcAft>
              <a:buNone/>
            </a:pPr>
            <a:r>
              <a:rPr lang="en" sz="1100">
                <a:solidFill>
                  <a:srgbClr val="0033B3"/>
                </a:solidFill>
                <a:highlight>
                  <a:srgbClr val="FFFFFF"/>
                </a:highlight>
                <a:latin typeface="Courier New"/>
                <a:ea typeface="Courier New"/>
                <a:cs typeface="Courier New"/>
                <a:sym typeface="Courier New"/>
              </a:rPr>
              <a:t>import </a:t>
            </a:r>
            <a:r>
              <a:rPr lang="en" sz="1100">
                <a:solidFill>
                  <a:srgbClr val="000000"/>
                </a:solidFill>
                <a:highlight>
                  <a:srgbClr val="FFFFFF"/>
                </a:highlight>
                <a:latin typeface="Courier New"/>
                <a:ea typeface="Courier New"/>
                <a:cs typeface="Courier New"/>
                <a:sym typeface="Courier New"/>
              </a:rPr>
              <a:t>java.awt.event.</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100">
                <a:solidFill>
                  <a:srgbClr val="8C8C8C"/>
                </a:solidFill>
                <a:highlight>
                  <a:srgbClr val="FFFFFF"/>
                </a:highlight>
                <a:latin typeface="Courier New"/>
                <a:ea typeface="Courier New"/>
                <a:cs typeface="Courier New"/>
                <a:sym typeface="Courier New"/>
              </a:rPr>
              <a:t>// Assuming you have a JButton named "button"</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100">
                <a:solidFill>
                  <a:srgbClr val="8C8C8C"/>
                </a:solidFill>
                <a:highlight>
                  <a:srgbClr val="FFFFFF"/>
                </a:highlight>
                <a:latin typeface="Courier New"/>
                <a:ea typeface="Courier New"/>
                <a:cs typeface="Courier New"/>
                <a:sym typeface="Courier New"/>
              </a:rPr>
              <a:t>       </a:t>
            </a:r>
            <a:r>
              <a:rPr lang="en" sz="1100">
                <a:solidFill>
                  <a:srgbClr val="080808"/>
                </a:solidFill>
                <a:highlight>
                  <a:srgbClr val="FFFFFF"/>
                </a:highlight>
                <a:latin typeface="Courier New"/>
                <a:ea typeface="Courier New"/>
                <a:cs typeface="Courier New"/>
                <a:sym typeface="Courier New"/>
              </a:rPr>
              <a:t>button.</a:t>
            </a:r>
            <a:r>
              <a:rPr lang="en" sz="1100">
                <a:solidFill>
                  <a:srgbClr val="00627A"/>
                </a:solidFill>
                <a:highlight>
                  <a:srgbClr val="FFFFFF"/>
                </a:highlight>
                <a:latin typeface="Courier New"/>
                <a:ea typeface="Courier New"/>
                <a:cs typeface="Courier New"/>
                <a:sym typeface="Courier New"/>
              </a:rPr>
              <a:t>addMouseListener</a:t>
            </a:r>
            <a:r>
              <a:rPr lang="en" sz="1100">
                <a:solidFill>
                  <a:srgbClr val="080808"/>
                </a:solidFill>
                <a:highlight>
                  <a:srgbClr val="FFFFFF"/>
                </a:highlight>
                <a:latin typeface="Courier New"/>
                <a:ea typeface="Courier New"/>
                <a:cs typeface="Courier New"/>
                <a:sym typeface="Courier New"/>
              </a:rPr>
              <a:t>(</a:t>
            </a:r>
            <a:r>
              <a:rPr lang="en" sz="1100">
                <a:solidFill>
                  <a:srgbClr val="0033B3"/>
                </a:solidFill>
                <a:highlight>
                  <a:srgbClr val="FFFFFF"/>
                </a:highlight>
                <a:latin typeface="Courier New"/>
                <a:ea typeface="Courier New"/>
                <a:cs typeface="Courier New"/>
                <a:sym typeface="Courier New"/>
              </a:rPr>
              <a:t>new </a:t>
            </a:r>
            <a:r>
              <a:rPr lang="en" sz="1100">
                <a:solidFill>
                  <a:srgbClr val="080808"/>
                </a:solidFill>
                <a:highlight>
                  <a:srgbClr val="FFFFFF"/>
                </a:highlight>
                <a:latin typeface="Courier New"/>
                <a:ea typeface="Courier New"/>
                <a:cs typeface="Courier New"/>
                <a:sym typeface="Courier New"/>
              </a:rPr>
              <a:t>MouseListener()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9E880D"/>
                </a:solidFill>
                <a:highlight>
                  <a:srgbClr val="FFFFFF"/>
                </a:highlight>
                <a:latin typeface="Courier New"/>
                <a:ea typeface="Courier New"/>
                <a:cs typeface="Courier New"/>
                <a:sym typeface="Courier New"/>
              </a:rPr>
              <a:t>@Override</a:t>
            </a:r>
            <a:endParaRPr sz="1100">
              <a:solidFill>
                <a:srgbClr val="9E880D"/>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9E880D"/>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public void </a:t>
            </a:r>
            <a:r>
              <a:rPr lang="en" sz="1100">
                <a:solidFill>
                  <a:srgbClr val="080808"/>
                </a:solidFill>
                <a:highlight>
                  <a:srgbClr val="FFFFFF"/>
                </a:highlight>
                <a:latin typeface="Courier New"/>
                <a:ea typeface="Courier New"/>
                <a:cs typeface="Courier New"/>
                <a:sym typeface="Courier New"/>
              </a:rPr>
              <a:t>mouseClicked(MouseEvent e)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i="1" lang="en" sz="1100">
                <a:solidFill>
                  <a:srgbClr val="8C8C8C"/>
                </a:solidFill>
                <a:highlight>
                  <a:srgbClr val="FFFFFF"/>
                </a:highlight>
                <a:latin typeface="Courier New"/>
                <a:ea typeface="Courier New"/>
                <a:cs typeface="Courier New"/>
                <a:sym typeface="Courier New"/>
              </a:rPr>
              <a:t>// Handle mouse click event here</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100">
                <a:solidFill>
                  <a:srgbClr val="8C8C8C"/>
                </a:solidFill>
                <a:highlight>
                  <a:srgbClr val="FFFFFF"/>
                </a:highlight>
                <a:latin typeface="Courier New"/>
                <a:ea typeface="Courier New"/>
                <a:cs typeface="Courier New"/>
                <a:sym typeface="Courier New"/>
              </a:rPr>
              <a:t>       </a:t>
            </a:r>
            <a:r>
              <a:rPr lang="en" sz="1100">
                <a:solidFill>
                  <a:srgbClr val="000000"/>
                </a:solidFill>
                <a:highlight>
                  <a:srgbClr val="FFFFFF"/>
                </a:highlight>
                <a:latin typeface="Courier New"/>
                <a:ea typeface="Courier New"/>
                <a:cs typeface="Courier New"/>
                <a:sym typeface="Courier New"/>
              </a:rPr>
              <a:t>System</a:t>
            </a:r>
            <a:r>
              <a:rPr lang="en" sz="1100">
                <a:solidFill>
                  <a:srgbClr val="080808"/>
                </a:solidFill>
                <a:highlight>
                  <a:srgbClr val="FFFFFF"/>
                </a:highlight>
                <a:latin typeface="Courier New"/>
                <a:ea typeface="Courier New"/>
                <a:cs typeface="Courier New"/>
                <a:sym typeface="Courier New"/>
              </a:rPr>
              <a:t>.</a:t>
            </a:r>
            <a:r>
              <a:rPr i="1" lang="en" sz="1100">
                <a:solidFill>
                  <a:srgbClr val="871094"/>
                </a:solidFill>
                <a:highlight>
                  <a:srgbClr val="FFFFFF"/>
                </a:highlight>
                <a:latin typeface="Courier New"/>
                <a:ea typeface="Courier New"/>
                <a:cs typeface="Courier New"/>
                <a:sym typeface="Courier New"/>
              </a:rPr>
              <a:t>out</a:t>
            </a:r>
            <a:r>
              <a:rPr lang="en" sz="1100">
                <a:solidFill>
                  <a:srgbClr val="080808"/>
                </a:solidFill>
                <a:highlight>
                  <a:srgbClr val="FFFFFF"/>
                </a:highlight>
                <a:latin typeface="Courier New"/>
                <a:ea typeface="Courier New"/>
                <a:cs typeface="Courier New"/>
                <a:sym typeface="Courier New"/>
              </a:rPr>
              <a:t>.println(</a:t>
            </a:r>
            <a:r>
              <a:rPr lang="en" sz="1100">
                <a:solidFill>
                  <a:srgbClr val="067D17"/>
                </a:solidFill>
                <a:highlight>
                  <a:srgbClr val="FFFFFF"/>
                </a:highlight>
                <a:latin typeface="Courier New"/>
                <a:ea typeface="Courier New"/>
                <a:cs typeface="Courier New"/>
                <a:sym typeface="Courier New"/>
              </a:rPr>
              <a:t>"Mouse clicked!"</a:t>
            </a: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i="1" lang="en" sz="1100">
                <a:solidFill>
                  <a:srgbClr val="8C8C8C"/>
                </a:solidFill>
                <a:highlight>
                  <a:srgbClr val="FFFFFF"/>
                </a:highlight>
                <a:latin typeface="Courier New"/>
                <a:ea typeface="Courier New"/>
                <a:cs typeface="Courier New"/>
                <a:sym typeface="Courier New"/>
              </a:rPr>
              <a:t>// Other methods of MouseListener interface that you must implement</a:t>
            </a:r>
            <a:endParaRPr i="1" sz="1100">
              <a:solidFill>
                <a:srgbClr val="8C8C8C"/>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i="1" lang="en" sz="1100">
                <a:solidFill>
                  <a:srgbClr val="8C8C8C"/>
                </a:solidFill>
                <a:highlight>
                  <a:srgbClr val="FFFFFF"/>
                </a:highlight>
                <a:latin typeface="Courier New"/>
                <a:ea typeface="Courier New"/>
                <a:cs typeface="Courier New"/>
                <a:sym typeface="Courier New"/>
              </a:rPr>
              <a:t>   </a:t>
            </a:r>
            <a:r>
              <a:rPr lang="en" sz="1100">
                <a:solidFill>
                  <a:srgbClr val="9E880D"/>
                </a:solidFill>
                <a:highlight>
                  <a:srgbClr val="FFFFFF"/>
                </a:highlight>
                <a:latin typeface="Courier New"/>
                <a:ea typeface="Courier New"/>
                <a:cs typeface="Courier New"/>
                <a:sym typeface="Courier New"/>
              </a:rPr>
              <a:t>@Override</a:t>
            </a:r>
            <a:endParaRPr sz="1100">
              <a:solidFill>
                <a:srgbClr val="9E880D"/>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9E880D"/>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public void </a:t>
            </a:r>
            <a:r>
              <a:rPr lang="en" sz="1100">
                <a:solidFill>
                  <a:srgbClr val="080808"/>
                </a:solidFill>
                <a:highlight>
                  <a:srgbClr val="FFFFFF"/>
                </a:highlight>
                <a:latin typeface="Courier New"/>
                <a:ea typeface="Courier New"/>
                <a:cs typeface="Courier New"/>
                <a:sym typeface="Courier New"/>
              </a:rPr>
              <a:t>mousePressed(MouseEvent e)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9E880D"/>
                </a:solidFill>
                <a:highlight>
                  <a:srgbClr val="FFFFFF"/>
                </a:highlight>
                <a:latin typeface="Courier New"/>
                <a:ea typeface="Courier New"/>
                <a:cs typeface="Courier New"/>
                <a:sym typeface="Courier New"/>
              </a:rPr>
              <a:t>@Override</a:t>
            </a:r>
            <a:endParaRPr sz="1100">
              <a:solidFill>
                <a:srgbClr val="9E880D"/>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9E880D"/>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public void </a:t>
            </a:r>
            <a:r>
              <a:rPr lang="en" sz="1100">
                <a:solidFill>
                  <a:srgbClr val="080808"/>
                </a:solidFill>
                <a:highlight>
                  <a:srgbClr val="FFFFFF"/>
                </a:highlight>
                <a:latin typeface="Courier New"/>
                <a:ea typeface="Courier New"/>
                <a:cs typeface="Courier New"/>
                <a:sym typeface="Courier New"/>
              </a:rPr>
              <a:t>mouseReleased(MouseEvent e)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9E880D"/>
                </a:solidFill>
                <a:highlight>
                  <a:srgbClr val="FFFFFF"/>
                </a:highlight>
                <a:latin typeface="Courier New"/>
                <a:ea typeface="Courier New"/>
                <a:cs typeface="Courier New"/>
                <a:sym typeface="Courier New"/>
              </a:rPr>
              <a:t>@Override</a:t>
            </a:r>
            <a:endParaRPr sz="1100">
              <a:solidFill>
                <a:srgbClr val="9E880D"/>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9E880D"/>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public void </a:t>
            </a:r>
            <a:r>
              <a:rPr lang="en" sz="1100">
                <a:solidFill>
                  <a:srgbClr val="080808"/>
                </a:solidFill>
                <a:highlight>
                  <a:srgbClr val="FFFFFF"/>
                </a:highlight>
                <a:latin typeface="Courier New"/>
                <a:ea typeface="Courier New"/>
                <a:cs typeface="Courier New"/>
                <a:sym typeface="Courier New"/>
              </a:rPr>
              <a:t>mouseEntered(MouseEvent e)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   </a:t>
            </a:r>
            <a:r>
              <a:rPr lang="en" sz="1100">
                <a:solidFill>
                  <a:srgbClr val="9E880D"/>
                </a:solidFill>
                <a:highlight>
                  <a:srgbClr val="FFFFFF"/>
                </a:highlight>
                <a:latin typeface="Courier New"/>
                <a:ea typeface="Courier New"/>
                <a:cs typeface="Courier New"/>
                <a:sym typeface="Courier New"/>
              </a:rPr>
              <a:t>@Override</a:t>
            </a:r>
            <a:endParaRPr sz="1100">
              <a:solidFill>
                <a:srgbClr val="9E880D"/>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9E880D"/>
                </a:solidFill>
                <a:highlight>
                  <a:srgbClr val="FFFFFF"/>
                </a:highlight>
                <a:latin typeface="Courier New"/>
                <a:ea typeface="Courier New"/>
                <a:cs typeface="Courier New"/>
                <a:sym typeface="Courier New"/>
              </a:rPr>
              <a:t>   </a:t>
            </a:r>
            <a:r>
              <a:rPr lang="en" sz="1100">
                <a:solidFill>
                  <a:srgbClr val="0033B3"/>
                </a:solidFill>
                <a:highlight>
                  <a:srgbClr val="FFFFFF"/>
                </a:highlight>
                <a:latin typeface="Courier New"/>
                <a:ea typeface="Courier New"/>
                <a:cs typeface="Courier New"/>
                <a:sym typeface="Courier New"/>
              </a:rPr>
              <a:t>public void </a:t>
            </a:r>
            <a:r>
              <a:rPr lang="en" sz="1100">
                <a:solidFill>
                  <a:srgbClr val="080808"/>
                </a:solidFill>
                <a:highlight>
                  <a:srgbClr val="FFFFFF"/>
                </a:highlight>
                <a:latin typeface="Courier New"/>
                <a:ea typeface="Courier New"/>
                <a:cs typeface="Courier New"/>
                <a:sym typeface="Courier New"/>
              </a:rPr>
              <a:t>mouseExited(MouseEvent e) {}</a:t>
            </a:r>
            <a:endParaRPr sz="1100">
              <a:solidFill>
                <a:srgbClr val="080808"/>
              </a:solidFill>
              <a:highlight>
                <a:srgbClr val="FFFFFF"/>
              </a:highlight>
              <a:latin typeface="Courier New"/>
              <a:ea typeface="Courier New"/>
              <a:cs typeface="Courier New"/>
              <a:sym typeface="Courier New"/>
            </a:endParaRPr>
          </a:p>
          <a:p>
            <a:pPr indent="0" lvl="0" marL="0" rtl="0" algn="l">
              <a:lnSpc>
                <a:spcPct val="100000"/>
              </a:lnSpc>
              <a:spcBef>
                <a:spcPts val="0"/>
              </a:spcBef>
              <a:spcAft>
                <a:spcPts val="0"/>
              </a:spcAft>
              <a:buNone/>
            </a:pPr>
            <a:r>
              <a:rPr lang="en" sz="1100">
                <a:solidFill>
                  <a:srgbClr val="080808"/>
                </a:solidFill>
                <a:highlight>
                  <a:srgbClr val="FFFFFF"/>
                </a:highlight>
                <a:latin typeface="Courier New"/>
                <a:ea typeface="Courier New"/>
                <a:cs typeface="Courier New"/>
                <a:sym typeface="Courier New"/>
              </a:rPr>
              <a:t>});</a:t>
            </a:r>
            <a:endParaRPr sz="110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Using Adapters</a:t>
            </a:r>
            <a:endParaRPr/>
          </a:p>
        </p:txBody>
      </p:sp>
      <p:sp>
        <p:nvSpPr>
          <p:cNvPr id="157" name="Google Shape;157;p2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50">
                <a:solidFill>
                  <a:srgbClr val="0033B3"/>
                </a:solidFill>
                <a:highlight>
                  <a:srgbClr val="FFFFFF"/>
                </a:highlight>
                <a:latin typeface="Courier New"/>
                <a:ea typeface="Courier New"/>
                <a:cs typeface="Courier New"/>
                <a:sym typeface="Courier New"/>
              </a:rPr>
              <a:t>import </a:t>
            </a:r>
            <a:r>
              <a:rPr lang="en" sz="1250">
                <a:solidFill>
                  <a:srgbClr val="000000"/>
                </a:solidFill>
                <a:highlight>
                  <a:srgbClr val="FFFFFF"/>
                </a:highlight>
                <a:latin typeface="Courier New"/>
                <a:ea typeface="Courier New"/>
                <a:cs typeface="Courier New"/>
                <a:sym typeface="Courier New"/>
              </a:rPr>
              <a:t>java.awt.event.</a:t>
            </a:r>
            <a:r>
              <a:rPr lang="en"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250">
                <a:solidFill>
                  <a:srgbClr val="8C8C8C"/>
                </a:solidFill>
                <a:highlight>
                  <a:srgbClr val="FFFFFF"/>
                </a:highlight>
                <a:latin typeface="Courier New"/>
                <a:ea typeface="Courier New"/>
                <a:cs typeface="Courier New"/>
                <a:sym typeface="Courier New"/>
              </a:rPr>
              <a:t>// Assuming you have a JButton named "button"</a:t>
            </a:r>
            <a:endParaRPr i="1" sz="125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250">
                <a:solidFill>
                  <a:srgbClr val="8C8C8C"/>
                </a:solidFill>
                <a:highlight>
                  <a:srgbClr val="FFFFFF"/>
                </a:highlight>
                <a:latin typeface="Courier New"/>
                <a:ea typeface="Courier New"/>
                <a:cs typeface="Courier New"/>
                <a:sym typeface="Courier New"/>
              </a:rPr>
              <a:t>       </a:t>
            </a:r>
            <a:r>
              <a:rPr lang="en" sz="1250">
                <a:solidFill>
                  <a:srgbClr val="080808"/>
                </a:solidFill>
                <a:highlight>
                  <a:srgbClr val="FFFFFF"/>
                </a:highlight>
                <a:latin typeface="Courier New"/>
                <a:ea typeface="Courier New"/>
                <a:cs typeface="Courier New"/>
                <a:sym typeface="Courier New"/>
              </a:rPr>
              <a:t>button.</a:t>
            </a:r>
            <a:r>
              <a:rPr lang="en" sz="1250">
                <a:solidFill>
                  <a:srgbClr val="00627A"/>
                </a:solidFill>
                <a:highlight>
                  <a:srgbClr val="FFFFFF"/>
                </a:highlight>
                <a:latin typeface="Courier New"/>
                <a:ea typeface="Courier New"/>
                <a:cs typeface="Courier New"/>
                <a:sym typeface="Courier New"/>
              </a:rPr>
              <a:t>addMouseListener</a:t>
            </a:r>
            <a:r>
              <a:rPr lang="en" sz="1250">
                <a:solidFill>
                  <a:srgbClr val="080808"/>
                </a:solidFill>
                <a:highlight>
                  <a:srgbClr val="FFFFFF"/>
                </a:highlight>
                <a:latin typeface="Courier New"/>
                <a:ea typeface="Courier New"/>
                <a:cs typeface="Courier New"/>
                <a:sym typeface="Courier New"/>
              </a:rPr>
              <a:t>(</a:t>
            </a:r>
            <a:r>
              <a:rPr lang="en" sz="1250">
                <a:solidFill>
                  <a:srgbClr val="0033B3"/>
                </a:solidFill>
                <a:highlight>
                  <a:srgbClr val="FFFFFF"/>
                </a:highlight>
                <a:latin typeface="Courier New"/>
                <a:ea typeface="Courier New"/>
                <a:cs typeface="Courier New"/>
                <a:sym typeface="Courier New"/>
              </a:rPr>
              <a:t>new </a:t>
            </a:r>
            <a:r>
              <a:rPr lang="en" sz="1250">
                <a:solidFill>
                  <a:srgbClr val="080808"/>
                </a:solidFill>
                <a:highlight>
                  <a:srgbClr val="FFFFFF"/>
                </a:highlight>
                <a:latin typeface="Courier New"/>
                <a:ea typeface="Courier New"/>
                <a:cs typeface="Courier New"/>
                <a:sym typeface="Courier New"/>
              </a:rPr>
              <a:t>MouseAdapter()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080808"/>
                </a:solidFill>
                <a:highlight>
                  <a:srgbClr val="FFFFFF"/>
                </a:highlight>
                <a:latin typeface="Courier New"/>
                <a:ea typeface="Courier New"/>
                <a:cs typeface="Courier New"/>
                <a:sym typeface="Courier New"/>
              </a:rPr>
              <a:t>   </a:t>
            </a:r>
            <a:r>
              <a:rPr lang="en" sz="1250">
                <a:solidFill>
                  <a:srgbClr val="9E880D"/>
                </a:solidFill>
                <a:highlight>
                  <a:srgbClr val="FFFFFF"/>
                </a:highlight>
                <a:latin typeface="Courier New"/>
                <a:ea typeface="Courier New"/>
                <a:cs typeface="Courier New"/>
                <a:sym typeface="Courier New"/>
              </a:rPr>
              <a:t>@Override</a:t>
            </a:r>
            <a:endParaRPr sz="1250">
              <a:solidFill>
                <a:srgbClr val="9E880D"/>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9E880D"/>
                </a:solidFill>
                <a:highlight>
                  <a:srgbClr val="FFFFFF"/>
                </a:highlight>
                <a:latin typeface="Courier New"/>
                <a:ea typeface="Courier New"/>
                <a:cs typeface="Courier New"/>
                <a:sym typeface="Courier New"/>
              </a:rPr>
              <a:t>   </a:t>
            </a:r>
            <a:r>
              <a:rPr lang="en" sz="1250">
                <a:solidFill>
                  <a:srgbClr val="0033B3"/>
                </a:solidFill>
                <a:highlight>
                  <a:srgbClr val="FFFFFF"/>
                </a:highlight>
                <a:latin typeface="Courier New"/>
                <a:ea typeface="Courier New"/>
                <a:cs typeface="Courier New"/>
                <a:sym typeface="Courier New"/>
              </a:rPr>
              <a:t>public void </a:t>
            </a:r>
            <a:r>
              <a:rPr lang="en" sz="1250">
                <a:solidFill>
                  <a:srgbClr val="080808"/>
                </a:solidFill>
                <a:highlight>
                  <a:srgbClr val="FFFFFF"/>
                </a:highlight>
                <a:latin typeface="Courier New"/>
                <a:ea typeface="Courier New"/>
                <a:cs typeface="Courier New"/>
                <a:sym typeface="Courier New"/>
              </a:rPr>
              <a:t>mouseClicked(MouseEvent e)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080808"/>
                </a:solidFill>
                <a:highlight>
                  <a:srgbClr val="FFFFFF"/>
                </a:highlight>
                <a:latin typeface="Courier New"/>
                <a:ea typeface="Courier New"/>
                <a:cs typeface="Courier New"/>
                <a:sym typeface="Courier New"/>
              </a:rPr>
              <a:t>       </a:t>
            </a:r>
            <a:r>
              <a:rPr i="1" lang="en" sz="1250">
                <a:solidFill>
                  <a:srgbClr val="8C8C8C"/>
                </a:solidFill>
                <a:highlight>
                  <a:srgbClr val="FFFFFF"/>
                </a:highlight>
                <a:latin typeface="Courier New"/>
                <a:ea typeface="Courier New"/>
                <a:cs typeface="Courier New"/>
                <a:sym typeface="Courier New"/>
              </a:rPr>
              <a:t>// Handle mouse click event here</a:t>
            </a:r>
            <a:endParaRPr i="1" sz="1250">
              <a:solidFill>
                <a:srgbClr val="8C8C8C"/>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i="1" lang="en" sz="1250">
                <a:solidFill>
                  <a:srgbClr val="8C8C8C"/>
                </a:solidFill>
                <a:highlight>
                  <a:srgbClr val="FFFFFF"/>
                </a:highlight>
                <a:latin typeface="Courier New"/>
                <a:ea typeface="Courier New"/>
                <a:cs typeface="Courier New"/>
                <a:sym typeface="Courier New"/>
              </a:rPr>
              <a:t>       </a:t>
            </a:r>
            <a:r>
              <a:rPr lang="en" sz="1250">
                <a:solidFill>
                  <a:srgbClr val="000000"/>
                </a:solidFill>
                <a:highlight>
                  <a:srgbClr val="FFFFFF"/>
                </a:highlight>
                <a:latin typeface="Courier New"/>
                <a:ea typeface="Courier New"/>
                <a:cs typeface="Courier New"/>
                <a:sym typeface="Courier New"/>
              </a:rPr>
              <a:t>System</a:t>
            </a:r>
            <a:r>
              <a:rPr lang="en" sz="1250">
                <a:solidFill>
                  <a:srgbClr val="080808"/>
                </a:solidFill>
                <a:highlight>
                  <a:srgbClr val="FFFFFF"/>
                </a:highlight>
                <a:latin typeface="Courier New"/>
                <a:ea typeface="Courier New"/>
                <a:cs typeface="Courier New"/>
                <a:sym typeface="Courier New"/>
              </a:rPr>
              <a:t>.</a:t>
            </a:r>
            <a:r>
              <a:rPr i="1" lang="en" sz="1250">
                <a:solidFill>
                  <a:srgbClr val="871094"/>
                </a:solidFill>
                <a:highlight>
                  <a:srgbClr val="FFFFFF"/>
                </a:highlight>
                <a:latin typeface="Courier New"/>
                <a:ea typeface="Courier New"/>
                <a:cs typeface="Courier New"/>
                <a:sym typeface="Courier New"/>
              </a:rPr>
              <a:t>out</a:t>
            </a:r>
            <a:r>
              <a:rPr lang="en" sz="1250">
                <a:solidFill>
                  <a:srgbClr val="080808"/>
                </a:solidFill>
                <a:highlight>
                  <a:srgbClr val="FFFFFF"/>
                </a:highlight>
                <a:latin typeface="Courier New"/>
                <a:ea typeface="Courier New"/>
                <a:cs typeface="Courier New"/>
                <a:sym typeface="Courier New"/>
              </a:rPr>
              <a:t>.println(</a:t>
            </a:r>
            <a:r>
              <a:rPr lang="en" sz="1250">
                <a:solidFill>
                  <a:srgbClr val="067D17"/>
                </a:solidFill>
                <a:highlight>
                  <a:srgbClr val="FFFFFF"/>
                </a:highlight>
                <a:latin typeface="Courier New"/>
                <a:ea typeface="Courier New"/>
                <a:cs typeface="Courier New"/>
                <a:sym typeface="Courier New"/>
              </a:rPr>
              <a:t>"Mouse clicked!"</a:t>
            </a:r>
            <a:r>
              <a:rPr lang="en"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080808"/>
                </a:solidFill>
                <a:highlight>
                  <a:srgbClr val="FFFFFF"/>
                </a:highlight>
                <a:latin typeface="Courier New"/>
                <a:ea typeface="Courier New"/>
                <a:cs typeface="Courier New"/>
                <a:sym typeface="Courier New"/>
              </a:rPr>
              <a:t>   }</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0"/>
              </a:spcAft>
              <a:buNone/>
            </a:pPr>
            <a:r>
              <a:rPr lang="en" sz="1250">
                <a:solidFill>
                  <a:srgbClr val="080808"/>
                </a:solidFill>
                <a:highlight>
                  <a:srgbClr val="FFFFFF"/>
                </a:highlight>
                <a:latin typeface="Courier New"/>
                <a:ea typeface="Courier New"/>
                <a:cs typeface="Courier New"/>
                <a:sym typeface="Courier New"/>
              </a:rPr>
              <a:t>});</a:t>
            </a:r>
            <a:endParaRPr sz="1250">
              <a:solidFill>
                <a:srgbClr val="080808"/>
              </a:solidFill>
              <a:highlight>
                <a:srgbClr val="FFFFFF"/>
              </a:highlight>
              <a:latin typeface="Courier New"/>
              <a:ea typeface="Courier New"/>
              <a:cs typeface="Courier New"/>
              <a:sym typeface="Courier New"/>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AWT Event Hierarchy	</a:t>
            </a:r>
            <a:endParaRPr/>
          </a:p>
        </p:txBody>
      </p:sp>
      <p:sp>
        <p:nvSpPr>
          <p:cNvPr id="163" name="Google Shape;163;p2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77500" lnSpcReduction="20000"/>
          </a:bodyPr>
          <a:lstStyle/>
          <a:p>
            <a:pPr indent="-323088" lvl="0" marL="457200" rtl="0" algn="l">
              <a:lnSpc>
                <a:spcPct val="100000"/>
              </a:lnSpc>
              <a:spcBef>
                <a:spcPts val="0"/>
              </a:spcBef>
              <a:spcAft>
                <a:spcPts val="0"/>
              </a:spcAft>
              <a:buClr>
                <a:srgbClr val="434343"/>
              </a:buClr>
              <a:buSzPct val="80000"/>
              <a:buChar char="-"/>
            </a:pPr>
            <a:r>
              <a:rPr lang="en" sz="2400">
                <a:solidFill>
                  <a:srgbClr val="434343"/>
                </a:solidFill>
              </a:rPr>
              <a:t>The AWT (Abstract Window Toolkit) Event Hierarchy refers to the structure and organization of different types of events in AWT</a:t>
            </a:r>
            <a:endParaRPr sz="2400">
              <a:solidFill>
                <a:srgbClr val="434343"/>
              </a:solidFill>
            </a:endParaRPr>
          </a:p>
          <a:p>
            <a:pPr indent="-323088" lvl="0" marL="457200" rtl="0" algn="l">
              <a:lnSpc>
                <a:spcPct val="100000"/>
              </a:lnSpc>
              <a:spcBef>
                <a:spcPts val="1000"/>
              </a:spcBef>
              <a:spcAft>
                <a:spcPts val="0"/>
              </a:spcAft>
              <a:buClr>
                <a:schemeClr val="accent1"/>
              </a:buClr>
              <a:buSzPct val="80000"/>
              <a:buChar char="-"/>
            </a:pPr>
            <a:r>
              <a:rPr lang="en" sz="2400">
                <a:solidFill>
                  <a:schemeClr val="accent1"/>
                </a:solidFill>
              </a:rPr>
              <a:t>Event Object:</a:t>
            </a:r>
            <a:endParaRPr sz="2400">
              <a:solidFill>
                <a:schemeClr val="accent1"/>
              </a:solidFill>
            </a:endParaRPr>
          </a:p>
          <a:p>
            <a:pPr indent="-307340" lvl="1" marL="914400" rtl="0" algn="l">
              <a:lnSpc>
                <a:spcPct val="100000"/>
              </a:lnSpc>
              <a:spcBef>
                <a:spcPts val="1000"/>
              </a:spcBef>
              <a:spcAft>
                <a:spcPts val="0"/>
              </a:spcAft>
              <a:buClr>
                <a:srgbClr val="90C226"/>
              </a:buClr>
              <a:buSzPct val="80000"/>
              <a:buChar char="-"/>
            </a:pPr>
            <a:r>
              <a:rPr lang="en" sz="2000">
                <a:solidFill>
                  <a:srgbClr val="3F3F3F"/>
                </a:solidFill>
              </a:rPr>
              <a:t>At the top of the hierarchy is the </a:t>
            </a:r>
            <a:r>
              <a:rPr lang="en" sz="2000">
                <a:solidFill>
                  <a:schemeClr val="accent1"/>
                </a:solidFill>
              </a:rPr>
              <a:t>java.util.EventObject</a:t>
            </a:r>
            <a:r>
              <a:rPr lang="en" sz="2000">
                <a:solidFill>
                  <a:srgbClr val="FF0000"/>
                </a:solidFill>
              </a:rPr>
              <a:t> </a:t>
            </a:r>
            <a:r>
              <a:rPr lang="en" sz="2000">
                <a:solidFill>
                  <a:srgbClr val="3F3F3F"/>
                </a:solidFill>
              </a:rPr>
              <a:t>class.</a:t>
            </a:r>
            <a:endParaRPr sz="2000">
              <a:solidFill>
                <a:srgbClr val="3F3F3F"/>
              </a:solidFill>
            </a:endParaRPr>
          </a:p>
          <a:p>
            <a:pPr indent="-307340" lvl="1" marL="914400" rtl="0" algn="l">
              <a:lnSpc>
                <a:spcPct val="100000"/>
              </a:lnSpc>
              <a:spcBef>
                <a:spcPts val="1000"/>
              </a:spcBef>
              <a:spcAft>
                <a:spcPts val="0"/>
              </a:spcAft>
              <a:buClr>
                <a:srgbClr val="666666"/>
              </a:buClr>
              <a:buSzPct val="80000"/>
              <a:buChar char="-"/>
            </a:pPr>
            <a:r>
              <a:rPr lang="en" sz="2000">
                <a:solidFill>
                  <a:srgbClr val="666666"/>
                </a:solidFill>
              </a:rPr>
              <a:t>This class serves as the base class for all events in Java.</a:t>
            </a:r>
            <a:endParaRPr sz="2000">
              <a:solidFill>
                <a:srgbClr val="666666"/>
              </a:solidFill>
            </a:endParaRPr>
          </a:p>
          <a:p>
            <a:pPr indent="-307340" lvl="1" marL="914400" rtl="0" algn="l">
              <a:lnSpc>
                <a:spcPct val="100000"/>
              </a:lnSpc>
              <a:spcBef>
                <a:spcPts val="1000"/>
              </a:spcBef>
              <a:spcAft>
                <a:spcPts val="0"/>
              </a:spcAft>
              <a:buClr>
                <a:srgbClr val="666666"/>
              </a:buClr>
              <a:buSzPct val="80000"/>
              <a:buChar char="-"/>
            </a:pPr>
            <a:r>
              <a:rPr lang="en" sz="2000">
                <a:solidFill>
                  <a:srgbClr val="666666"/>
                </a:solidFill>
              </a:rPr>
              <a:t>It provides common methods and properties that are shared by all event objects.</a:t>
            </a:r>
            <a:endParaRPr sz="2000">
              <a:solidFill>
                <a:srgbClr val="666666"/>
              </a:solidFill>
            </a:endParaRPr>
          </a:p>
          <a:p>
            <a:pPr indent="-323088" lvl="0" marL="457200" rtl="0" algn="l">
              <a:lnSpc>
                <a:spcPct val="100000"/>
              </a:lnSpc>
              <a:spcBef>
                <a:spcPts val="1000"/>
              </a:spcBef>
              <a:spcAft>
                <a:spcPts val="0"/>
              </a:spcAft>
              <a:buClr>
                <a:schemeClr val="accent1"/>
              </a:buClr>
              <a:buSzPct val="80000"/>
              <a:buChar char="-"/>
            </a:pPr>
            <a:r>
              <a:rPr lang="en" sz="2400">
                <a:solidFill>
                  <a:schemeClr val="accent1"/>
                </a:solidFill>
              </a:rPr>
              <a:t>Component-Level Events:</a:t>
            </a:r>
            <a:endParaRPr sz="2400">
              <a:solidFill>
                <a:schemeClr val="accent1"/>
              </a:solidFill>
            </a:endParaRPr>
          </a:p>
          <a:p>
            <a:pPr indent="-307340" lvl="1" marL="914400" rtl="0" algn="l">
              <a:lnSpc>
                <a:spcPct val="100000"/>
              </a:lnSpc>
              <a:spcBef>
                <a:spcPts val="1000"/>
              </a:spcBef>
              <a:spcAft>
                <a:spcPts val="0"/>
              </a:spcAft>
              <a:buClr>
                <a:srgbClr val="90C226"/>
              </a:buClr>
              <a:buSzPct val="80000"/>
              <a:buChar char="-"/>
            </a:pPr>
            <a:r>
              <a:rPr lang="en" sz="2000">
                <a:solidFill>
                  <a:srgbClr val="3F3F3F"/>
                </a:solidFill>
              </a:rPr>
              <a:t>Component-level </a:t>
            </a:r>
            <a:r>
              <a:rPr lang="en" sz="2000">
                <a:solidFill>
                  <a:schemeClr val="accent1"/>
                </a:solidFill>
              </a:rPr>
              <a:t>events are generated by individual GUI components</a:t>
            </a:r>
            <a:r>
              <a:rPr lang="en" sz="2000">
                <a:solidFill>
                  <a:srgbClr val="FF0000"/>
                </a:solidFill>
              </a:rPr>
              <a:t> </a:t>
            </a:r>
            <a:r>
              <a:rPr lang="en" sz="2000">
                <a:solidFill>
                  <a:srgbClr val="3F3F3F"/>
                </a:solidFill>
              </a:rPr>
              <a:t>(e.g., buttons, text fields, etc.).</a:t>
            </a:r>
            <a:endParaRPr sz="2000">
              <a:solidFill>
                <a:srgbClr val="3F3F3F"/>
              </a:solidFill>
            </a:endParaRPr>
          </a:p>
          <a:p>
            <a:pPr indent="-307340" lvl="1" marL="914400" rtl="0" algn="l">
              <a:lnSpc>
                <a:spcPct val="100000"/>
              </a:lnSpc>
              <a:spcBef>
                <a:spcPts val="1000"/>
              </a:spcBef>
              <a:spcAft>
                <a:spcPts val="0"/>
              </a:spcAft>
              <a:buClr>
                <a:srgbClr val="90C226"/>
              </a:buClr>
              <a:buSzPct val="80000"/>
              <a:buChar char="-"/>
            </a:pPr>
            <a:r>
              <a:rPr lang="en" sz="2000">
                <a:solidFill>
                  <a:srgbClr val="3F3F3F"/>
                </a:solidFill>
              </a:rPr>
              <a:t>These events are </a:t>
            </a:r>
            <a:r>
              <a:rPr lang="en" sz="2000">
                <a:solidFill>
                  <a:schemeClr val="accent1"/>
                </a:solidFill>
              </a:rPr>
              <a:t>subclasses of java.awt.AWTEvent.</a:t>
            </a:r>
            <a:endParaRPr>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AWT Event Hierarchy Contd…</a:t>
            </a:r>
            <a:endParaRPr/>
          </a:p>
        </p:txBody>
      </p:sp>
      <p:sp>
        <p:nvSpPr>
          <p:cNvPr id="169" name="Google Shape;169;p30"/>
          <p:cNvSpPr txBox="1"/>
          <p:nvPr>
            <p:ph idx="1" type="body"/>
          </p:nvPr>
        </p:nvSpPr>
        <p:spPr>
          <a:xfrm>
            <a:off x="311700" y="1266325"/>
            <a:ext cx="8520600" cy="3302700"/>
          </a:xfrm>
          <a:prstGeom prst="rect">
            <a:avLst/>
          </a:prstGeom>
        </p:spPr>
        <p:txBody>
          <a:bodyPr anchorCtr="0" anchor="t" bIns="91425" lIns="91425" spcFirstLastPara="1" rIns="91425" wrap="square" tIns="91425">
            <a:normAutofit fontScale="62500" lnSpcReduction="20000"/>
          </a:bodyPr>
          <a:lstStyle/>
          <a:p>
            <a:pPr indent="-312420" lvl="0" marL="342900" rtl="0" algn="l">
              <a:lnSpc>
                <a:spcPct val="100000"/>
              </a:lnSpc>
              <a:spcBef>
                <a:spcPts val="0"/>
              </a:spcBef>
              <a:spcAft>
                <a:spcPts val="0"/>
              </a:spcAft>
              <a:buClr>
                <a:schemeClr val="accent1"/>
              </a:buClr>
              <a:buSzPct val="80000"/>
              <a:buFont typeface="Noto Sans Symbols"/>
              <a:buChar char="►"/>
            </a:pPr>
            <a:r>
              <a:rPr lang="en" sz="2000">
                <a:solidFill>
                  <a:schemeClr val="accent1"/>
                </a:solidFill>
                <a:latin typeface="Trebuchet MS"/>
                <a:ea typeface="Trebuchet MS"/>
                <a:cs typeface="Trebuchet MS"/>
                <a:sym typeface="Trebuchet MS"/>
              </a:rPr>
              <a:t>Container-Level Events:</a:t>
            </a:r>
            <a:endParaRPr sz="2400">
              <a:solidFill>
                <a:schemeClr val="accent1"/>
              </a:solidFill>
              <a:latin typeface="Trebuchet MS"/>
              <a:ea typeface="Trebuchet MS"/>
              <a:cs typeface="Trebuchet MS"/>
              <a:sym typeface="Trebuchet MS"/>
            </a:endParaRPr>
          </a:p>
          <a:p>
            <a:pPr indent="-258318" lvl="1" marL="742950" rtl="0" algn="l">
              <a:lnSpc>
                <a:spcPct val="100000"/>
              </a:lnSpc>
              <a:spcBef>
                <a:spcPts val="1000"/>
              </a:spcBef>
              <a:spcAft>
                <a:spcPts val="0"/>
              </a:spcAft>
              <a:buClr>
                <a:srgbClr val="90C226"/>
              </a:buClr>
              <a:buSzPct val="79999"/>
              <a:buFont typeface="Noto Sans Symbols"/>
              <a:buChar char="►"/>
            </a:pPr>
            <a:r>
              <a:rPr lang="en" sz="1800">
                <a:latin typeface="Trebuchet MS"/>
                <a:ea typeface="Trebuchet MS"/>
                <a:cs typeface="Trebuchet MS"/>
                <a:sym typeface="Trebuchet MS"/>
              </a:rPr>
              <a:t>Container-level events are generated by container components</a:t>
            </a:r>
            <a:r>
              <a:rPr lang="en" sz="1800">
                <a:solidFill>
                  <a:schemeClr val="accent1"/>
                </a:solidFill>
                <a:latin typeface="Trebuchet MS"/>
                <a:ea typeface="Trebuchet MS"/>
                <a:cs typeface="Trebuchet MS"/>
                <a:sym typeface="Trebuchet MS"/>
              </a:rPr>
              <a:t> (e.g., panels, frames, etc.)</a:t>
            </a:r>
            <a:r>
              <a:rPr lang="en" sz="1800">
                <a:solidFill>
                  <a:srgbClr val="FF0000"/>
                </a:solidFill>
                <a:latin typeface="Trebuchet MS"/>
                <a:ea typeface="Trebuchet MS"/>
                <a:cs typeface="Trebuchet MS"/>
                <a:sym typeface="Trebuchet MS"/>
              </a:rPr>
              <a:t> </a:t>
            </a:r>
            <a:r>
              <a:rPr lang="en" sz="1800">
                <a:solidFill>
                  <a:srgbClr val="3F3F3F"/>
                </a:solidFill>
                <a:latin typeface="Trebuchet MS"/>
                <a:ea typeface="Trebuchet MS"/>
                <a:cs typeface="Trebuchet MS"/>
                <a:sym typeface="Trebuchet MS"/>
              </a:rPr>
              <a:t>and are subclasses of </a:t>
            </a:r>
            <a:r>
              <a:rPr lang="en" sz="1800">
                <a:solidFill>
                  <a:schemeClr val="accent1"/>
                </a:solidFill>
                <a:latin typeface="Trebuchet MS"/>
                <a:ea typeface="Trebuchet MS"/>
                <a:cs typeface="Trebuchet MS"/>
                <a:sym typeface="Trebuchet MS"/>
              </a:rPr>
              <a:t>java.awt.event.ContainerEvent.</a:t>
            </a:r>
            <a:endParaRPr sz="2000">
              <a:solidFill>
                <a:schemeClr val="accent1"/>
              </a:solidFill>
              <a:latin typeface="Trebuchet MS"/>
              <a:ea typeface="Trebuchet MS"/>
              <a:cs typeface="Trebuchet MS"/>
              <a:sym typeface="Trebuchet MS"/>
            </a:endParaRPr>
          </a:p>
          <a:p>
            <a:pPr indent="-258318" lvl="1" marL="742950" rtl="0" algn="l">
              <a:lnSpc>
                <a:spcPct val="100000"/>
              </a:lnSpc>
              <a:spcBef>
                <a:spcPts val="1000"/>
              </a:spcBef>
              <a:spcAft>
                <a:spcPts val="0"/>
              </a:spcAft>
              <a:buClr>
                <a:srgbClr val="90C226"/>
              </a:buClr>
              <a:buSzPct val="79999"/>
              <a:buFont typeface="Noto Sans Symbols"/>
              <a:buChar char="►"/>
            </a:pPr>
            <a:r>
              <a:rPr lang="en" sz="1800">
                <a:solidFill>
                  <a:srgbClr val="3F3F3F"/>
                </a:solidFill>
                <a:latin typeface="Trebuchet MS"/>
                <a:ea typeface="Trebuchet MS"/>
                <a:cs typeface="Trebuchet MS"/>
                <a:sym typeface="Trebuchet MS"/>
              </a:rPr>
              <a:t>These </a:t>
            </a:r>
            <a:r>
              <a:rPr lang="en" sz="1800">
                <a:latin typeface="Trebuchet MS"/>
                <a:ea typeface="Trebuchet MS"/>
                <a:cs typeface="Trebuchet MS"/>
                <a:sym typeface="Trebuchet MS"/>
              </a:rPr>
              <a:t>events capture changes in the container's structure</a:t>
            </a:r>
            <a:r>
              <a:rPr lang="en" sz="1800">
                <a:solidFill>
                  <a:srgbClr val="3F3F3F"/>
                </a:solidFill>
                <a:latin typeface="Trebuchet MS"/>
                <a:ea typeface="Trebuchet MS"/>
                <a:cs typeface="Trebuchet MS"/>
                <a:sym typeface="Trebuchet MS"/>
              </a:rPr>
              <a:t>, such as components being added, removed, or rearranged within a container.</a:t>
            </a:r>
            <a:endParaRPr sz="2000">
              <a:solidFill>
                <a:srgbClr val="3F3F3F"/>
              </a:solidFill>
              <a:latin typeface="Trebuchet MS"/>
              <a:ea typeface="Trebuchet MS"/>
              <a:cs typeface="Trebuchet MS"/>
              <a:sym typeface="Trebuchet MS"/>
            </a:endParaRPr>
          </a:p>
          <a:p>
            <a:pPr indent="-312420" lvl="0" marL="342900" rtl="0" algn="l">
              <a:lnSpc>
                <a:spcPct val="100000"/>
              </a:lnSpc>
              <a:spcBef>
                <a:spcPts val="1000"/>
              </a:spcBef>
              <a:spcAft>
                <a:spcPts val="0"/>
              </a:spcAft>
              <a:buClr>
                <a:schemeClr val="accent1"/>
              </a:buClr>
              <a:buSzPct val="80000"/>
              <a:buFont typeface="Noto Sans Symbols"/>
              <a:buChar char="►"/>
            </a:pPr>
            <a:r>
              <a:rPr lang="en" sz="2000">
                <a:solidFill>
                  <a:schemeClr val="accent1"/>
                </a:solidFill>
                <a:latin typeface="Trebuchet MS"/>
                <a:ea typeface="Trebuchet MS"/>
                <a:cs typeface="Trebuchet MS"/>
                <a:sym typeface="Trebuchet MS"/>
              </a:rPr>
              <a:t>Window-Level Events:</a:t>
            </a:r>
            <a:endParaRPr sz="2400">
              <a:solidFill>
                <a:schemeClr val="accent1"/>
              </a:solidFill>
              <a:latin typeface="Trebuchet MS"/>
              <a:ea typeface="Trebuchet MS"/>
              <a:cs typeface="Trebuchet MS"/>
              <a:sym typeface="Trebuchet MS"/>
            </a:endParaRPr>
          </a:p>
          <a:p>
            <a:pPr indent="-258318" lvl="1" marL="742950" rtl="0" algn="l">
              <a:lnSpc>
                <a:spcPct val="100000"/>
              </a:lnSpc>
              <a:spcBef>
                <a:spcPts val="1000"/>
              </a:spcBef>
              <a:spcAft>
                <a:spcPts val="0"/>
              </a:spcAft>
              <a:buClr>
                <a:srgbClr val="90C226"/>
              </a:buClr>
              <a:buSzPct val="79999"/>
              <a:buFont typeface="Noto Sans Symbols"/>
              <a:buChar char="►"/>
            </a:pPr>
            <a:r>
              <a:rPr lang="en" sz="1800">
                <a:solidFill>
                  <a:srgbClr val="3F3F3F"/>
                </a:solidFill>
                <a:latin typeface="Trebuchet MS"/>
                <a:ea typeface="Trebuchet MS"/>
                <a:cs typeface="Trebuchet MS"/>
                <a:sym typeface="Trebuchet MS"/>
              </a:rPr>
              <a:t>Window-level </a:t>
            </a:r>
            <a:r>
              <a:rPr lang="en" sz="1800">
                <a:latin typeface="Trebuchet MS"/>
                <a:ea typeface="Trebuchet MS"/>
                <a:cs typeface="Trebuchet MS"/>
                <a:sym typeface="Trebuchet MS"/>
              </a:rPr>
              <a:t>events are generated by top-level windows</a:t>
            </a:r>
            <a:r>
              <a:rPr lang="en" sz="1800">
                <a:solidFill>
                  <a:srgbClr val="3F3F3F"/>
                </a:solidFill>
                <a:latin typeface="Trebuchet MS"/>
                <a:ea typeface="Trebuchet MS"/>
                <a:cs typeface="Trebuchet MS"/>
                <a:sym typeface="Trebuchet MS"/>
              </a:rPr>
              <a:t>, such as frames or dialog boxes, and are subclasses of </a:t>
            </a:r>
            <a:r>
              <a:rPr lang="en" sz="1800">
                <a:solidFill>
                  <a:schemeClr val="accent1"/>
                </a:solidFill>
                <a:latin typeface="Trebuchet MS"/>
                <a:ea typeface="Trebuchet MS"/>
                <a:cs typeface="Trebuchet MS"/>
                <a:sym typeface="Trebuchet MS"/>
              </a:rPr>
              <a:t>java.awt.event.WindowEvent.</a:t>
            </a:r>
            <a:endParaRPr sz="2000">
              <a:solidFill>
                <a:schemeClr val="accent1"/>
              </a:solidFill>
              <a:latin typeface="Trebuchet MS"/>
              <a:ea typeface="Trebuchet MS"/>
              <a:cs typeface="Trebuchet MS"/>
              <a:sym typeface="Trebuchet MS"/>
            </a:endParaRPr>
          </a:p>
          <a:p>
            <a:pPr indent="-258318" lvl="1" marL="742950" rtl="0" algn="l">
              <a:lnSpc>
                <a:spcPct val="100000"/>
              </a:lnSpc>
              <a:spcBef>
                <a:spcPts val="1000"/>
              </a:spcBef>
              <a:spcAft>
                <a:spcPts val="0"/>
              </a:spcAft>
              <a:buClr>
                <a:srgbClr val="90C226"/>
              </a:buClr>
              <a:buSzPct val="79999"/>
              <a:buFont typeface="Noto Sans Symbols"/>
              <a:buChar char="►"/>
            </a:pPr>
            <a:r>
              <a:rPr lang="en" sz="1800">
                <a:solidFill>
                  <a:srgbClr val="3F3F3F"/>
                </a:solidFill>
                <a:latin typeface="Trebuchet MS"/>
                <a:ea typeface="Trebuchet MS"/>
                <a:cs typeface="Trebuchet MS"/>
                <a:sym typeface="Trebuchet MS"/>
              </a:rPr>
              <a:t>These </a:t>
            </a:r>
            <a:r>
              <a:rPr lang="en" sz="1800">
                <a:latin typeface="Trebuchet MS"/>
                <a:ea typeface="Trebuchet MS"/>
                <a:cs typeface="Trebuchet MS"/>
                <a:sym typeface="Trebuchet MS"/>
              </a:rPr>
              <a:t>events capture events related to window openings</a:t>
            </a:r>
            <a:r>
              <a:rPr lang="en" sz="1800">
                <a:solidFill>
                  <a:srgbClr val="3F3F3F"/>
                </a:solidFill>
                <a:latin typeface="Trebuchet MS"/>
                <a:ea typeface="Trebuchet MS"/>
                <a:cs typeface="Trebuchet MS"/>
                <a:sym typeface="Trebuchet MS"/>
              </a:rPr>
              <a:t>, closings, iconifications, or deiconifications.</a:t>
            </a:r>
            <a:endParaRPr sz="2000">
              <a:solidFill>
                <a:srgbClr val="3F3F3F"/>
              </a:solidFill>
              <a:latin typeface="Trebuchet MS"/>
              <a:ea typeface="Trebuchet MS"/>
              <a:cs typeface="Trebuchet MS"/>
              <a:sym typeface="Trebuchet MS"/>
            </a:endParaRPr>
          </a:p>
          <a:p>
            <a:pPr indent="-312420" lvl="0" marL="342900" rtl="0" algn="l">
              <a:lnSpc>
                <a:spcPct val="100000"/>
              </a:lnSpc>
              <a:spcBef>
                <a:spcPts val="1000"/>
              </a:spcBef>
              <a:spcAft>
                <a:spcPts val="0"/>
              </a:spcAft>
              <a:buClr>
                <a:schemeClr val="accent1"/>
              </a:buClr>
              <a:buSzPct val="80000"/>
              <a:buFont typeface="Noto Sans Symbols"/>
              <a:buChar char="►"/>
            </a:pPr>
            <a:r>
              <a:rPr lang="en" sz="2000">
                <a:solidFill>
                  <a:schemeClr val="accent1"/>
                </a:solidFill>
                <a:latin typeface="Trebuchet MS"/>
                <a:ea typeface="Trebuchet MS"/>
                <a:cs typeface="Trebuchet MS"/>
                <a:sym typeface="Trebuchet MS"/>
              </a:rPr>
              <a:t>System-Level Events:</a:t>
            </a:r>
            <a:endParaRPr sz="2400">
              <a:solidFill>
                <a:schemeClr val="accent1"/>
              </a:solidFill>
              <a:latin typeface="Trebuchet MS"/>
              <a:ea typeface="Trebuchet MS"/>
              <a:cs typeface="Trebuchet MS"/>
              <a:sym typeface="Trebuchet MS"/>
            </a:endParaRPr>
          </a:p>
          <a:p>
            <a:pPr indent="-258318" lvl="1" marL="742950" rtl="0" algn="l">
              <a:lnSpc>
                <a:spcPct val="100000"/>
              </a:lnSpc>
              <a:spcBef>
                <a:spcPts val="1000"/>
              </a:spcBef>
              <a:spcAft>
                <a:spcPts val="0"/>
              </a:spcAft>
              <a:buClr>
                <a:srgbClr val="90C226"/>
              </a:buClr>
              <a:buSzPct val="79999"/>
              <a:buFont typeface="Noto Sans Symbols"/>
              <a:buChar char="►"/>
            </a:pPr>
            <a:r>
              <a:rPr lang="en" sz="1800">
                <a:solidFill>
                  <a:srgbClr val="3F3F3F"/>
                </a:solidFill>
                <a:latin typeface="Trebuchet MS"/>
                <a:ea typeface="Trebuchet MS"/>
                <a:cs typeface="Trebuchet MS"/>
                <a:sym typeface="Trebuchet MS"/>
              </a:rPr>
              <a:t>System-level </a:t>
            </a:r>
            <a:r>
              <a:rPr lang="en" sz="1800">
                <a:latin typeface="Trebuchet MS"/>
                <a:ea typeface="Trebuchet MS"/>
                <a:cs typeface="Trebuchet MS"/>
                <a:sym typeface="Trebuchet MS"/>
              </a:rPr>
              <a:t>events represent events that occur at the system level</a:t>
            </a:r>
            <a:r>
              <a:rPr lang="en" sz="1800">
                <a:solidFill>
                  <a:srgbClr val="FF0000"/>
                </a:solidFill>
                <a:latin typeface="Trebuchet MS"/>
                <a:ea typeface="Trebuchet MS"/>
                <a:cs typeface="Trebuchet MS"/>
                <a:sym typeface="Trebuchet MS"/>
              </a:rPr>
              <a:t> </a:t>
            </a:r>
            <a:r>
              <a:rPr lang="en" sz="1800">
                <a:solidFill>
                  <a:srgbClr val="3F3F3F"/>
                </a:solidFill>
                <a:latin typeface="Trebuchet MS"/>
                <a:ea typeface="Trebuchet MS"/>
                <a:cs typeface="Trebuchet MS"/>
                <a:sym typeface="Trebuchet MS"/>
              </a:rPr>
              <a:t>and are subclasses of </a:t>
            </a:r>
            <a:r>
              <a:rPr lang="en" sz="1800">
                <a:solidFill>
                  <a:schemeClr val="accent1"/>
                </a:solidFill>
                <a:latin typeface="Trebuchet MS"/>
                <a:ea typeface="Trebuchet MS"/>
                <a:cs typeface="Trebuchet MS"/>
                <a:sym typeface="Trebuchet MS"/>
              </a:rPr>
              <a:t>java.awt.event.SystemEvent</a:t>
            </a:r>
            <a:r>
              <a:rPr lang="en" sz="1800">
                <a:solidFill>
                  <a:srgbClr val="3F3F3F"/>
                </a:solidFill>
                <a:latin typeface="Trebuchet MS"/>
                <a:ea typeface="Trebuchet MS"/>
                <a:cs typeface="Trebuchet MS"/>
                <a:sym typeface="Trebuchet MS"/>
              </a:rPr>
              <a:t>.</a:t>
            </a:r>
            <a:endParaRPr sz="2000">
              <a:solidFill>
                <a:srgbClr val="3F3F3F"/>
              </a:solidFill>
              <a:latin typeface="Trebuchet MS"/>
              <a:ea typeface="Trebuchet MS"/>
              <a:cs typeface="Trebuchet MS"/>
              <a:sym typeface="Trebuchet MS"/>
            </a:endParaRPr>
          </a:p>
          <a:p>
            <a:pPr indent="-258318" lvl="1" marL="742950" rtl="0" algn="l">
              <a:lnSpc>
                <a:spcPct val="100000"/>
              </a:lnSpc>
              <a:spcBef>
                <a:spcPts val="1000"/>
              </a:spcBef>
              <a:spcAft>
                <a:spcPts val="0"/>
              </a:spcAft>
              <a:buClr>
                <a:srgbClr val="90C226"/>
              </a:buClr>
              <a:buSzPct val="79999"/>
              <a:buFont typeface="Noto Sans Symbols"/>
              <a:buChar char="►"/>
            </a:pPr>
            <a:r>
              <a:rPr lang="en" sz="1800">
                <a:solidFill>
                  <a:srgbClr val="3F3F3F"/>
                </a:solidFill>
                <a:latin typeface="Trebuchet MS"/>
                <a:ea typeface="Trebuchet MS"/>
                <a:cs typeface="Trebuchet MS"/>
                <a:sym typeface="Trebuchet MS"/>
              </a:rPr>
              <a:t>Examples include </a:t>
            </a:r>
            <a:r>
              <a:rPr lang="en" sz="1800">
                <a:latin typeface="Trebuchet MS"/>
                <a:ea typeface="Trebuchet MS"/>
                <a:cs typeface="Trebuchet MS"/>
                <a:sym typeface="Trebuchet MS"/>
              </a:rPr>
              <a:t>events related to the user session</a:t>
            </a:r>
            <a:r>
              <a:rPr lang="en" sz="1800">
                <a:solidFill>
                  <a:srgbClr val="3F3F3F"/>
                </a:solidFill>
                <a:latin typeface="Trebuchet MS"/>
                <a:ea typeface="Trebuchet MS"/>
                <a:cs typeface="Trebuchet MS"/>
                <a:sym typeface="Trebuchet MS"/>
              </a:rPr>
              <a:t>, such as the user logging in or logging out.</a:t>
            </a:r>
            <a:endParaRPr sz="2000">
              <a:solidFill>
                <a:srgbClr val="3F3F3F"/>
              </a:solidFill>
              <a:latin typeface="Trebuchet MS"/>
              <a:ea typeface="Trebuchet MS"/>
              <a:cs typeface="Trebuchet MS"/>
              <a:sym typeface="Trebuchet MS"/>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Semantics and low level Events in AWT, Event Handling</a:t>
            </a:r>
            <a:endParaRPr/>
          </a:p>
        </p:txBody>
      </p:sp>
      <p:sp>
        <p:nvSpPr>
          <p:cNvPr id="175" name="Google Shape;175;p31"/>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fontScale="77500" lnSpcReduction="20000"/>
          </a:bodyPr>
          <a:lstStyle/>
          <a:p>
            <a:pPr indent="-246697" lvl="0" marL="254000" rtl="0" algn="l">
              <a:lnSpc>
                <a:spcPct val="120000"/>
              </a:lnSpc>
              <a:spcBef>
                <a:spcPts val="0"/>
              </a:spcBef>
              <a:spcAft>
                <a:spcPts val="0"/>
              </a:spcAft>
              <a:buSzPct val="77777"/>
              <a:buChar char="●"/>
            </a:pPr>
            <a:r>
              <a:rPr lang="en"/>
              <a:t>Semantics in event handling refers to the </a:t>
            </a:r>
            <a:r>
              <a:rPr b="1" lang="en"/>
              <a:t>meaning or purpose associated with a particular event</a:t>
            </a:r>
            <a:r>
              <a:rPr lang="en"/>
              <a:t>. For example</a:t>
            </a:r>
            <a:r>
              <a:rPr lang="en">
                <a:solidFill>
                  <a:srgbClr val="FF0000"/>
                </a:solidFill>
              </a:rPr>
              <a:t>, a button click event may trigger a specific action</a:t>
            </a:r>
            <a:r>
              <a:rPr lang="en"/>
              <a:t> like submitting a form.</a:t>
            </a:r>
            <a:endParaRPr/>
          </a:p>
          <a:p>
            <a:pPr indent="-246697" lvl="0" marL="254000" rtl="0" algn="l">
              <a:lnSpc>
                <a:spcPct val="120000"/>
              </a:lnSpc>
              <a:spcBef>
                <a:spcPts val="800"/>
              </a:spcBef>
              <a:spcAft>
                <a:spcPts val="0"/>
              </a:spcAft>
              <a:buSzPct val="77777"/>
              <a:buChar char="●"/>
            </a:pPr>
            <a:r>
              <a:rPr lang="en"/>
              <a:t>AWT provides low-level events that represent low-level input, such as mouse or keyboard actions. These events are handled by components like buttons or text fields.</a:t>
            </a:r>
            <a:endParaRPr/>
          </a:p>
          <a:p>
            <a:pPr indent="-246697" lvl="0" marL="254000" rtl="0" algn="l">
              <a:lnSpc>
                <a:spcPct val="120000"/>
              </a:lnSpc>
              <a:spcBef>
                <a:spcPts val="800"/>
              </a:spcBef>
              <a:spcAft>
                <a:spcPts val="0"/>
              </a:spcAft>
              <a:buSzPct val="77777"/>
              <a:buChar char="●"/>
            </a:pPr>
            <a:r>
              <a:rPr lang="en"/>
              <a:t>The AWT event handling mechanism involves registering event listeners or handlers on components to capture and process specific events.</a:t>
            </a:r>
            <a:endParaRPr/>
          </a:p>
          <a:p>
            <a:pPr indent="-246697" lvl="0" marL="254000" rtl="0" algn="l">
              <a:lnSpc>
                <a:spcPct val="120000"/>
              </a:lnSpc>
              <a:spcBef>
                <a:spcPts val="800"/>
              </a:spcBef>
              <a:spcAft>
                <a:spcPts val="0"/>
              </a:spcAft>
              <a:buSzPct val="77777"/>
              <a:buChar char="●"/>
            </a:pPr>
            <a:r>
              <a:rPr lang="en"/>
              <a:t>Event handlers implement specific listener interfaces, such as</a:t>
            </a:r>
            <a:r>
              <a:rPr lang="en">
                <a:solidFill>
                  <a:srgbClr val="FF0000"/>
                </a:solidFill>
              </a:rPr>
              <a:t> ActionListener or MouseListener</a:t>
            </a:r>
            <a:r>
              <a:rPr lang="en"/>
              <a:t>, and define methods to handle events triggered by user actions.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Individual Events. Separating GUI and Application code</a:t>
            </a:r>
            <a:endParaRPr/>
          </a:p>
        </p:txBody>
      </p:sp>
      <p:sp>
        <p:nvSpPr>
          <p:cNvPr id="181" name="Google Shape;181;p32"/>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Autofit/>
          </a:bodyPr>
          <a:lstStyle/>
          <a:p>
            <a:pPr indent="-246697" lvl="0" marL="254000" rtl="0" algn="l">
              <a:lnSpc>
                <a:spcPct val="120000"/>
              </a:lnSpc>
              <a:spcBef>
                <a:spcPts val="0"/>
              </a:spcBef>
              <a:spcAft>
                <a:spcPts val="0"/>
              </a:spcAft>
              <a:buSzPts val="1085"/>
              <a:buChar char="●"/>
            </a:pPr>
            <a:r>
              <a:rPr lang="en" sz="1395"/>
              <a:t>Individual events refer to specific actions or occurrences triggered by the user, such as button clicks, menu selections, or mouse movements.</a:t>
            </a:r>
            <a:endParaRPr sz="1395"/>
          </a:p>
          <a:p>
            <a:pPr indent="-246697" lvl="0" marL="254000" rtl="0" algn="l">
              <a:lnSpc>
                <a:spcPct val="120000"/>
              </a:lnSpc>
              <a:spcBef>
                <a:spcPts val="800"/>
              </a:spcBef>
              <a:spcAft>
                <a:spcPts val="0"/>
              </a:spcAft>
              <a:buSzPts val="1085"/>
              <a:buChar char="●"/>
            </a:pPr>
            <a:r>
              <a:rPr lang="en" sz="1395"/>
              <a:t>When handling events, it is good practice to separate the Graphical User Interface (GUI) code from the application logic code.</a:t>
            </a:r>
            <a:endParaRPr sz="1395"/>
          </a:p>
          <a:p>
            <a:pPr indent="-246697" lvl="0" marL="254000" rtl="0" algn="l">
              <a:lnSpc>
                <a:spcPct val="120000"/>
              </a:lnSpc>
              <a:spcBef>
                <a:spcPts val="800"/>
              </a:spcBef>
              <a:spcAft>
                <a:spcPts val="0"/>
              </a:spcAft>
              <a:buSzPts val="1085"/>
              <a:buChar char="●"/>
            </a:pPr>
            <a:r>
              <a:rPr lang="en" sz="1395"/>
              <a:t>The GUI code is responsible for creating and managing the visual components, while the application logic code handles the business logic or functionality associated with the events.</a:t>
            </a:r>
            <a:endParaRPr sz="1395"/>
          </a:p>
          <a:p>
            <a:pPr indent="-246697" lvl="0" marL="254000" rtl="0" algn="l">
              <a:lnSpc>
                <a:spcPct val="120000"/>
              </a:lnSpc>
              <a:spcBef>
                <a:spcPts val="800"/>
              </a:spcBef>
              <a:spcAft>
                <a:spcPts val="0"/>
              </a:spcAft>
              <a:buSzPts val="1085"/>
              <a:buChar char="●"/>
            </a:pPr>
            <a:r>
              <a:rPr lang="en" sz="1395"/>
              <a:t>By separating the GUI and application code, it becomes easier to modify or enhance the application without impacting the visual presentation or layout.</a:t>
            </a:r>
            <a:endParaRPr sz="1395"/>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sp>
        <p:nvSpPr>
          <p:cNvPr id="79" name="Google Shape;79;p15"/>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GUI Controls</a:t>
            </a:r>
            <a:endParaRPr/>
          </a:p>
          <a:p>
            <a:pPr indent="-342900" lvl="0" marL="457200" rtl="0" algn="l">
              <a:spcBef>
                <a:spcPts val="0"/>
              </a:spcBef>
              <a:spcAft>
                <a:spcPts val="0"/>
              </a:spcAft>
              <a:buSzPts val="1800"/>
              <a:buChar char="-"/>
            </a:pPr>
            <a:r>
              <a:rPr lang="en"/>
              <a:t>Menu Elements and Tooltips</a:t>
            </a:r>
            <a:endParaRPr/>
          </a:p>
          <a:p>
            <a:pPr indent="-342900" lvl="0" marL="457200" rtl="0" algn="l">
              <a:spcBef>
                <a:spcPts val="0"/>
              </a:spcBef>
              <a:spcAft>
                <a:spcPts val="0"/>
              </a:spcAft>
              <a:buSzPts val="1800"/>
              <a:buChar char="-"/>
            </a:pPr>
            <a:r>
              <a:rPr lang="en"/>
              <a:t>Dialogs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Multicasting</a:t>
            </a:r>
            <a:endParaRPr/>
          </a:p>
        </p:txBody>
      </p:sp>
      <p:sp>
        <p:nvSpPr>
          <p:cNvPr id="187" name="Google Shape;187;p33"/>
          <p:cNvSpPr txBox="1"/>
          <p:nvPr>
            <p:ph idx="1" type="body"/>
          </p:nvPr>
        </p:nvSpPr>
        <p:spPr>
          <a:xfrm>
            <a:off x="508000" y="1050131"/>
            <a:ext cx="6607200" cy="3804000"/>
          </a:xfrm>
          <a:prstGeom prst="rect">
            <a:avLst/>
          </a:prstGeom>
          <a:noFill/>
          <a:ln>
            <a:noFill/>
          </a:ln>
        </p:spPr>
        <p:txBody>
          <a:bodyPr anchorCtr="0" anchor="t" bIns="34275" lIns="68575" spcFirstLastPara="1" rIns="68575" wrap="square" tIns="34275">
            <a:noAutofit/>
          </a:bodyPr>
          <a:lstStyle/>
          <a:p>
            <a:pPr indent="-260350" lvl="0" marL="254000" rtl="0" algn="l">
              <a:lnSpc>
                <a:spcPct val="110000"/>
              </a:lnSpc>
              <a:spcBef>
                <a:spcPts val="0"/>
              </a:spcBef>
              <a:spcAft>
                <a:spcPts val="0"/>
              </a:spcAft>
              <a:buSzPts val="1100"/>
              <a:buChar char="●"/>
            </a:pPr>
            <a:r>
              <a:rPr lang="en" sz="1400"/>
              <a:t>Multicasting in the </a:t>
            </a:r>
            <a:r>
              <a:rPr b="1" lang="en" sz="1400"/>
              <a:t>context of event handling refers to the ability to handle an event with multiple event listeners</a:t>
            </a:r>
            <a:r>
              <a:rPr lang="en" sz="1400"/>
              <a:t>.</a:t>
            </a:r>
            <a:endParaRPr/>
          </a:p>
          <a:p>
            <a:pPr indent="-260350" lvl="0" marL="254000" rtl="0" algn="l">
              <a:lnSpc>
                <a:spcPct val="110000"/>
              </a:lnSpc>
              <a:spcBef>
                <a:spcPts val="800"/>
              </a:spcBef>
              <a:spcAft>
                <a:spcPts val="0"/>
              </a:spcAft>
              <a:buSzPts val="1100"/>
              <a:buChar char="●"/>
            </a:pPr>
            <a:r>
              <a:rPr lang="en" sz="1400"/>
              <a:t>In Java, you can register multiple event listeners to a single component or event source using the concept of multicasting.</a:t>
            </a:r>
            <a:endParaRPr/>
          </a:p>
          <a:p>
            <a:pPr indent="-260350" lvl="0" marL="254000" rtl="0" algn="l">
              <a:lnSpc>
                <a:spcPct val="110000"/>
              </a:lnSpc>
              <a:spcBef>
                <a:spcPts val="800"/>
              </a:spcBef>
              <a:spcAft>
                <a:spcPts val="0"/>
              </a:spcAft>
              <a:buSzPts val="1100"/>
              <a:buChar char="●"/>
            </a:pPr>
            <a:r>
              <a:rPr lang="en" sz="1400"/>
              <a:t>When an event occurs, all registered listeners will be notified and can respond to the event.</a:t>
            </a:r>
            <a:endParaRPr/>
          </a:p>
          <a:p>
            <a:pPr indent="-260350" lvl="0" marL="254000" rtl="0" algn="l">
              <a:lnSpc>
                <a:spcPct val="110000"/>
              </a:lnSpc>
              <a:spcBef>
                <a:spcPts val="800"/>
              </a:spcBef>
              <a:spcAft>
                <a:spcPts val="0"/>
              </a:spcAft>
              <a:buSzPts val="1100"/>
              <a:buChar char="●"/>
            </a:pPr>
            <a:r>
              <a:rPr lang="en" sz="1400"/>
              <a:t>Multicasting is particularly useful when you want multiple components or modules to react to the same event simultaneously.</a:t>
            </a:r>
            <a:endParaRPr/>
          </a:p>
          <a:p>
            <a:pPr indent="-260350" lvl="0" marL="254000" rtl="0" algn="l">
              <a:lnSpc>
                <a:spcPct val="110000"/>
              </a:lnSpc>
              <a:spcBef>
                <a:spcPts val="800"/>
              </a:spcBef>
              <a:spcAft>
                <a:spcPts val="0"/>
              </a:spcAft>
              <a:buSzPts val="1100"/>
              <a:buChar char="●"/>
            </a:pPr>
            <a:r>
              <a:rPr lang="en" sz="1400"/>
              <a:t>It allows for a modular and flexible design, where different parts of the application can independently register and handle events without tightly coupling them together.</a:t>
            </a:r>
            <a:endParaRPr/>
          </a:p>
          <a:p>
            <a:pPr indent="-260350" lvl="0" marL="254000" rtl="0" algn="l">
              <a:lnSpc>
                <a:spcPct val="110000"/>
              </a:lnSpc>
              <a:spcBef>
                <a:spcPts val="800"/>
              </a:spcBef>
              <a:spcAft>
                <a:spcPts val="0"/>
              </a:spcAft>
              <a:buSzPts val="1100"/>
              <a:buChar char="●"/>
            </a:pPr>
            <a:r>
              <a:rPr lang="en" sz="1400"/>
              <a:t>To implement multicasting, Java provides event listener interfaces and corresponding registration methods (such as addActionListener() or addMouseListener()) that accept multiple listener objects.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Advance Event Handling</a:t>
            </a:r>
            <a:endParaRPr/>
          </a:p>
        </p:txBody>
      </p:sp>
      <p:sp>
        <p:nvSpPr>
          <p:cNvPr id="193" name="Google Shape;193;p34"/>
          <p:cNvSpPr txBox="1"/>
          <p:nvPr>
            <p:ph idx="1" type="body"/>
          </p:nvPr>
        </p:nvSpPr>
        <p:spPr>
          <a:xfrm>
            <a:off x="508000" y="964406"/>
            <a:ext cx="7325100" cy="3943200"/>
          </a:xfrm>
          <a:prstGeom prst="rect">
            <a:avLst/>
          </a:prstGeom>
          <a:noFill/>
          <a:ln>
            <a:noFill/>
          </a:ln>
        </p:spPr>
        <p:txBody>
          <a:bodyPr anchorCtr="0" anchor="t" bIns="34275" lIns="68575" spcFirstLastPara="1" rIns="68575" wrap="square" tIns="34275">
            <a:noAutofit/>
          </a:bodyPr>
          <a:lstStyle/>
          <a:p>
            <a:pPr indent="-254000" lvl="0" marL="254000" rtl="0" algn="l">
              <a:lnSpc>
                <a:spcPct val="110000"/>
              </a:lnSpc>
              <a:spcBef>
                <a:spcPts val="0"/>
              </a:spcBef>
              <a:spcAft>
                <a:spcPts val="0"/>
              </a:spcAft>
              <a:buSzPts val="1400"/>
              <a:buChar char="●"/>
            </a:pPr>
            <a:r>
              <a:rPr lang="en"/>
              <a:t>Advanced event handling refers to the use of more sophisticated techniques and patterns to manage and process events in a Java application.</a:t>
            </a:r>
            <a:endParaRPr/>
          </a:p>
          <a:p>
            <a:pPr indent="-254000" lvl="0" marL="254000" rtl="0" algn="l">
              <a:lnSpc>
                <a:spcPct val="110000"/>
              </a:lnSpc>
              <a:spcBef>
                <a:spcPts val="800"/>
              </a:spcBef>
              <a:spcAft>
                <a:spcPts val="0"/>
              </a:spcAft>
              <a:buSzPts val="1400"/>
              <a:buChar char="●"/>
            </a:pPr>
            <a:r>
              <a:rPr lang="en"/>
              <a:t>It involves going beyond the basic event listener model to achieve more complex event-driven behavior.</a:t>
            </a:r>
            <a:endParaRPr sz="1500"/>
          </a:p>
          <a:p>
            <a:pPr indent="-254000" lvl="0" marL="254000" rtl="0" algn="l">
              <a:lnSpc>
                <a:spcPct val="110000"/>
              </a:lnSpc>
              <a:spcBef>
                <a:spcPts val="800"/>
              </a:spcBef>
              <a:spcAft>
                <a:spcPts val="0"/>
              </a:spcAft>
              <a:buSzPts val="1400"/>
              <a:buChar char="●"/>
            </a:pPr>
            <a:r>
              <a:rPr lang="en"/>
              <a:t>Advanced event handling techniques enable developers to create more complex and responsive applications by allowing fine-grained control over event flow and processing.</a:t>
            </a:r>
            <a:endParaRPr/>
          </a:p>
          <a:p>
            <a:pPr indent="-254000" lvl="0" marL="254000" rtl="0" algn="l">
              <a:lnSpc>
                <a:spcPct val="110000"/>
              </a:lnSpc>
              <a:spcBef>
                <a:spcPts val="800"/>
              </a:spcBef>
              <a:spcAft>
                <a:spcPts val="0"/>
              </a:spcAft>
              <a:buSzPts val="1400"/>
              <a:buChar char="●"/>
            </a:pPr>
            <a:r>
              <a:rPr lang="en"/>
              <a:t>These techniques are commonly used in large-scale applications, user interfaces with complex interactions, or frameworks that require extensive event handling capabilities.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Advance Event Handling (contd...)</a:t>
            </a:r>
            <a:endParaRPr/>
          </a:p>
        </p:txBody>
      </p:sp>
      <p:sp>
        <p:nvSpPr>
          <p:cNvPr id="199" name="Google Shape;199;p35"/>
          <p:cNvSpPr txBox="1"/>
          <p:nvPr>
            <p:ph idx="1" type="body"/>
          </p:nvPr>
        </p:nvSpPr>
        <p:spPr>
          <a:xfrm>
            <a:off x="508000" y="1221581"/>
            <a:ext cx="6607200" cy="3309600"/>
          </a:xfrm>
          <a:prstGeom prst="rect">
            <a:avLst/>
          </a:prstGeom>
          <a:noFill/>
          <a:ln>
            <a:noFill/>
          </a:ln>
        </p:spPr>
        <p:txBody>
          <a:bodyPr anchorCtr="0" anchor="t" bIns="34275" lIns="68575" spcFirstLastPara="1" rIns="68575" wrap="square" tIns="34275">
            <a:normAutofit lnSpcReduction="20000"/>
          </a:bodyPr>
          <a:lstStyle/>
          <a:p>
            <a:pPr indent="-254000" lvl="0" marL="254000" rtl="0" algn="l">
              <a:lnSpc>
                <a:spcPct val="110000"/>
              </a:lnSpc>
              <a:spcBef>
                <a:spcPts val="0"/>
              </a:spcBef>
              <a:spcAft>
                <a:spcPts val="0"/>
              </a:spcAft>
              <a:buSzPts val="1400"/>
              <a:buChar char="●"/>
            </a:pPr>
            <a:r>
              <a:rPr lang="en"/>
              <a:t>Some common techniques and patterns used in advanced event handling include:</a:t>
            </a:r>
            <a:endParaRPr/>
          </a:p>
          <a:p>
            <a:pPr indent="-215900" lvl="1" marL="558800" rtl="0" algn="l">
              <a:lnSpc>
                <a:spcPct val="110000"/>
              </a:lnSpc>
              <a:spcBef>
                <a:spcPts val="800"/>
              </a:spcBef>
              <a:spcAft>
                <a:spcPts val="0"/>
              </a:spcAft>
              <a:buSzPts val="1200"/>
              <a:buChar char="○"/>
            </a:pPr>
            <a:r>
              <a:rPr lang="en"/>
              <a:t>Event Delegation: This pattern involves delegating event handling to a higher-level component or a central event manager, allowing for better organization and separation of concerns.</a:t>
            </a:r>
            <a:endParaRPr/>
          </a:p>
          <a:p>
            <a:pPr indent="-215900" lvl="1" marL="558800" rtl="0" algn="l">
              <a:lnSpc>
                <a:spcPct val="110000"/>
              </a:lnSpc>
              <a:spcBef>
                <a:spcPts val="800"/>
              </a:spcBef>
              <a:spcAft>
                <a:spcPts val="0"/>
              </a:spcAft>
              <a:buSzPts val="1200"/>
              <a:buChar char="○"/>
            </a:pPr>
            <a:r>
              <a:rPr lang="en"/>
              <a:t>Event Filtering: It involves filtering events based on specific criteria before they reach the event listeners, allowing for selective processing of events.</a:t>
            </a:r>
            <a:endParaRPr/>
          </a:p>
          <a:p>
            <a:pPr indent="-215900" lvl="1" marL="558800" rtl="0" algn="l">
              <a:lnSpc>
                <a:spcPct val="110000"/>
              </a:lnSpc>
              <a:spcBef>
                <a:spcPts val="800"/>
              </a:spcBef>
              <a:spcAft>
                <a:spcPts val="0"/>
              </a:spcAft>
              <a:buSzPts val="1200"/>
              <a:buChar char="○"/>
            </a:pPr>
            <a:r>
              <a:rPr lang="en"/>
              <a:t>Event Chaining: It involves chaining multiple event handlers together, where the output of one handler becomes the input for the next, enabling event processing pipelines.</a:t>
            </a:r>
            <a:endParaRPr/>
          </a:p>
          <a:p>
            <a:pPr indent="-215900" lvl="1" marL="558800" rtl="0" algn="l">
              <a:lnSpc>
                <a:spcPct val="110000"/>
              </a:lnSpc>
              <a:spcBef>
                <a:spcPts val="800"/>
              </a:spcBef>
              <a:spcAft>
                <a:spcPts val="0"/>
              </a:spcAft>
              <a:buSzPts val="1200"/>
              <a:buChar char="○"/>
            </a:pPr>
            <a:r>
              <a:rPr lang="en"/>
              <a:t>Custom Event Types: In addition to the built-in event types, developers can create their own custom event classes to represent application-specific events and handle them appropriately.</a:t>
            </a:r>
            <a:endParaRPr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pic>
        <p:nvPicPr>
          <p:cNvPr id="204" name="Google Shape;204;p36"/>
          <p:cNvPicPr preferRelativeResize="0"/>
          <p:nvPr/>
        </p:nvPicPr>
        <p:blipFill rotWithShape="1">
          <a:blip r:embed="rId3">
            <a:alphaModFix/>
          </a:blip>
          <a:srcRect b="0" l="0" r="0" t="0"/>
          <a:stretch/>
        </p:blipFill>
        <p:spPr>
          <a:xfrm>
            <a:off x="209942" y="819150"/>
            <a:ext cx="4657725" cy="3505200"/>
          </a:xfrm>
          <a:prstGeom prst="rect">
            <a:avLst/>
          </a:prstGeom>
          <a:noFill/>
          <a:ln>
            <a:noFill/>
          </a:ln>
        </p:spPr>
      </p:pic>
      <p:sp>
        <p:nvSpPr>
          <p:cNvPr id="205" name="Google Shape;205;p36"/>
          <p:cNvSpPr/>
          <p:nvPr/>
        </p:nvSpPr>
        <p:spPr>
          <a:xfrm>
            <a:off x="621254" y="2363994"/>
            <a:ext cx="2743200" cy="209700"/>
          </a:xfrm>
          <a:prstGeom prst="roundRect">
            <a:avLst>
              <a:gd fmla="val 16667" name="adj"/>
            </a:avLst>
          </a:prstGeom>
          <a:noFill/>
          <a:ln cap="flat" cmpd="sng" w="381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rebuchet MS"/>
              <a:ea typeface="Trebuchet MS"/>
              <a:cs typeface="Trebuchet MS"/>
              <a:sym typeface="Trebuchet MS"/>
            </a:endParaRPr>
          </a:p>
        </p:txBody>
      </p:sp>
      <p:sp>
        <p:nvSpPr>
          <p:cNvPr id="206" name="Google Shape;206;p36"/>
          <p:cNvSpPr/>
          <p:nvPr/>
        </p:nvSpPr>
        <p:spPr>
          <a:xfrm>
            <a:off x="572846" y="3348319"/>
            <a:ext cx="2243100" cy="209700"/>
          </a:xfrm>
          <a:prstGeom prst="roundRect">
            <a:avLst>
              <a:gd fmla="val 16667" name="adj"/>
            </a:avLst>
          </a:prstGeom>
          <a:noFill/>
          <a:ln cap="flat" cmpd="sng" w="381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rebuchet MS"/>
              <a:ea typeface="Trebuchet MS"/>
              <a:cs typeface="Trebuchet MS"/>
              <a:sym typeface="Trebuchet MS"/>
            </a:endParaRPr>
          </a:p>
        </p:txBody>
      </p:sp>
      <p:grpSp>
        <p:nvGrpSpPr>
          <p:cNvPr id="207" name="Google Shape;207;p36"/>
          <p:cNvGrpSpPr/>
          <p:nvPr/>
        </p:nvGrpSpPr>
        <p:grpSpPr>
          <a:xfrm>
            <a:off x="621254" y="1303403"/>
            <a:ext cx="6164153" cy="842674"/>
            <a:chOff x="828339" y="1737871"/>
            <a:chExt cx="8218870" cy="1123565"/>
          </a:xfrm>
        </p:grpSpPr>
        <p:sp>
          <p:nvSpPr>
            <p:cNvPr id="208" name="Google Shape;208;p36"/>
            <p:cNvSpPr/>
            <p:nvPr/>
          </p:nvSpPr>
          <p:spPr>
            <a:xfrm>
              <a:off x="828339" y="2581836"/>
              <a:ext cx="3657600" cy="279600"/>
            </a:xfrm>
            <a:prstGeom prst="roundRect">
              <a:avLst>
                <a:gd fmla="val 16667" name="adj"/>
              </a:avLst>
            </a:prstGeom>
            <a:noFill/>
            <a:ln cap="flat" cmpd="sng" w="381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400">
                <a:solidFill>
                  <a:schemeClr val="lt1"/>
                </a:solidFill>
                <a:latin typeface="Trebuchet MS"/>
                <a:ea typeface="Trebuchet MS"/>
                <a:cs typeface="Trebuchet MS"/>
                <a:sym typeface="Trebuchet MS"/>
              </a:endParaRPr>
            </a:p>
          </p:txBody>
        </p:sp>
        <p:sp>
          <p:nvSpPr>
            <p:cNvPr id="209" name="Google Shape;209;p36"/>
            <p:cNvSpPr txBox="1"/>
            <p:nvPr/>
          </p:nvSpPr>
          <p:spPr>
            <a:xfrm>
              <a:off x="6906409" y="1737871"/>
              <a:ext cx="2140800" cy="6669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rebuchet MS"/>
                  <a:ea typeface="Trebuchet MS"/>
                  <a:cs typeface="Trebuchet MS"/>
                  <a:sym typeface="Trebuchet MS"/>
                </a:rPr>
                <a:t>Creating Button Object</a:t>
              </a:r>
              <a:endParaRPr sz="1100"/>
            </a:p>
          </p:txBody>
        </p:sp>
        <p:cxnSp>
          <p:nvCxnSpPr>
            <p:cNvPr id="210" name="Google Shape;210;p36"/>
            <p:cNvCxnSpPr>
              <a:stCxn id="209" idx="1"/>
              <a:endCxn id="208" idx="3"/>
            </p:cNvCxnSpPr>
            <p:nvPr/>
          </p:nvCxnSpPr>
          <p:spPr>
            <a:xfrm flipH="1">
              <a:off x="4486009" y="2071321"/>
              <a:ext cx="2420400" cy="650400"/>
            </a:xfrm>
            <a:prstGeom prst="straightConnector1">
              <a:avLst/>
            </a:prstGeom>
            <a:noFill/>
            <a:ln cap="flat" cmpd="sng" w="28575">
              <a:solidFill>
                <a:schemeClr val="accent1"/>
              </a:solidFill>
              <a:prstDash val="solid"/>
              <a:round/>
              <a:headEnd len="sm" w="sm" type="none"/>
              <a:tailEnd len="med" w="med" type="triangle"/>
            </a:ln>
          </p:spPr>
        </p:cxnSp>
      </p:grpSp>
      <p:sp>
        <p:nvSpPr>
          <p:cNvPr id="211" name="Google Shape;211;p36"/>
          <p:cNvSpPr txBox="1"/>
          <p:nvPr/>
        </p:nvSpPr>
        <p:spPr>
          <a:xfrm>
            <a:off x="5179807" y="2525517"/>
            <a:ext cx="25494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rebuchet MS"/>
                <a:ea typeface="Trebuchet MS"/>
                <a:cs typeface="Trebuchet MS"/>
                <a:sym typeface="Trebuchet MS"/>
              </a:rPr>
              <a:t>Adding Action Listener to the button for showing the popup</a:t>
            </a:r>
            <a:endParaRPr sz="1100"/>
          </a:p>
        </p:txBody>
      </p:sp>
      <p:cxnSp>
        <p:nvCxnSpPr>
          <p:cNvPr id="212" name="Google Shape;212;p36"/>
          <p:cNvCxnSpPr>
            <a:stCxn id="211" idx="1"/>
            <a:endCxn id="205" idx="3"/>
          </p:cNvCxnSpPr>
          <p:nvPr/>
        </p:nvCxnSpPr>
        <p:spPr>
          <a:xfrm rot="10800000">
            <a:off x="3364507" y="2468967"/>
            <a:ext cx="1815300" cy="306600"/>
          </a:xfrm>
          <a:prstGeom prst="straightConnector1">
            <a:avLst/>
          </a:prstGeom>
          <a:noFill/>
          <a:ln cap="flat" cmpd="sng" w="28575">
            <a:solidFill>
              <a:schemeClr val="accent1"/>
            </a:solidFill>
            <a:prstDash val="solid"/>
            <a:round/>
            <a:headEnd len="sm" w="sm" type="none"/>
            <a:tailEnd len="med" w="med" type="triangle"/>
          </a:ln>
        </p:spPr>
      </p:cxnSp>
      <p:sp>
        <p:nvSpPr>
          <p:cNvPr id="213" name="Google Shape;213;p36"/>
          <p:cNvSpPr txBox="1"/>
          <p:nvPr/>
        </p:nvSpPr>
        <p:spPr>
          <a:xfrm>
            <a:off x="5179807" y="3472722"/>
            <a:ext cx="1605600" cy="5001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None/>
            </a:pPr>
            <a:r>
              <a:rPr lang="en" sz="1400">
                <a:solidFill>
                  <a:schemeClr val="dk1"/>
                </a:solidFill>
                <a:latin typeface="Trebuchet MS"/>
                <a:ea typeface="Trebuchet MS"/>
                <a:cs typeface="Trebuchet MS"/>
                <a:sym typeface="Trebuchet MS"/>
              </a:rPr>
              <a:t>Adding button to the frame</a:t>
            </a:r>
            <a:endParaRPr sz="1100"/>
          </a:p>
        </p:txBody>
      </p:sp>
      <p:cxnSp>
        <p:nvCxnSpPr>
          <p:cNvPr id="214" name="Google Shape;214;p36"/>
          <p:cNvCxnSpPr>
            <a:stCxn id="213" idx="1"/>
            <a:endCxn id="206" idx="3"/>
          </p:cNvCxnSpPr>
          <p:nvPr/>
        </p:nvCxnSpPr>
        <p:spPr>
          <a:xfrm rot="10800000">
            <a:off x="2815807" y="3453072"/>
            <a:ext cx="2364000" cy="269700"/>
          </a:xfrm>
          <a:prstGeom prst="straightConnector1">
            <a:avLst/>
          </a:prstGeom>
          <a:noFill/>
          <a:ln cap="flat" cmpd="sng" w="28575">
            <a:solidFill>
              <a:schemeClr val="accent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0" name="Google Shape;220;p3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Today’s Objective</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Frames</a:t>
            </a:r>
            <a:endParaRPr/>
          </a:p>
          <a:p>
            <a:pPr indent="-342900" lvl="0" marL="457200" rtl="0" algn="l">
              <a:lnSpc>
                <a:spcPct val="150000"/>
              </a:lnSpc>
              <a:spcBef>
                <a:spcPts val="0"/>
              </a:spcBef>
              <a:spcAft>
                <a:spcPts val="0"/>
              </a:spcAft>
              <a:buSzPts val="1800"/>
              <a:buChar char="-"/>
            </a:pPr>
            <a:r>
              <a:rPr lang="en"/>
              <a:t>Event handling and Listener Interfaces</a:t>
            </a:r>
            <a:endParaRPr/>
          </a:p>
          <a:p>
            <a:pPr indent="-342900" lvl="0" marL="457200" rtl="0" algn="l">
              <a:lnSpc>
                <a:spcPct val="150000"/>
              </a:lnSpc>
              <a:spcBef>
                <a:spcPts val="0"/>
              </a:spcBef>
              <a:spcAft>
                <a:spcPts val="0"/>
              </a:spcAft>
              <a:buSzPts val="1800"/>
              <a:buChar char="-"/>
            </a:pPr>
            <a:r>
              <a:rPr lang="en"/>
              <a:t>Handling Action Events</a:t>
            </a:r>
            <a:endParaRPr/>
          </a:p>
          <a:p>
            <a:pPr indent="0" lvl="0" marL="457200" rtl="0" algn="l">
              <a:lnSpc>
                <a:spcPct val="150000"/>
              </a:lnSpc>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Frames</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Frames are the main windows of a GUI application.</a:t>
            </a:r>
            <a:endParaRPr/>
          </a:p>
          <a:p>
            <a:pPr indent="-342900" lvl="0" marL="457200" rtl="0" algn="l">
              <a:lnSpc>
                <a:spcPct val="150000"/>
              </a:lnSpc>
              <a:spcBef>
                <a:spcPts val="0"/>
              </a:spcBef>
              <a:spcAft>
                <a:spcPts val="0"/>
              </a:spcAft>
              <a:buSzPts val="1800"/>
              <a:buChar char="-"/>
            </a:pPr>
            <a:r>
              <a:rPr lang="en"/>
              <a:t>They serve as containers for other GUI elements, such as panels, controls and dialogs.</a:t>
            </a:r>
            <a:endParaRPr/>
          </a:p>
          <a:p>
            <a:pPr indent="-342900" lvl="0" marL="457200" rtl="0" algn="l">
              <a:lnSpc>
                <a:spcPct val="150000"/>
              </a:lnSpc>
              <a:spcBef>
                <a:spcPts val="0"/>
              </a:spcBef>
              <a:spcAft>
                <a:spcPts val="0"/>
              </a:spcAft>
              <a:buSzPts val="1800"/>
              <a:buChar char="-"/>
            </a:pPr>
            <a:r>
              <a:rPr lang="en"/>
              <a:t>Frames provide the overall structure of the application.</a:t>
            </a:r>
            <a:endParaRPr/>
          </a:p>
          <a:p>
            <a:pPr indent="-342900" lvl="0" marL="457200" rtl="0" algn="l">
              <a:lnSpc>
                <a:spcPct val="150000"/>
              </a:lnSpc>
              <a:spcBef>
                <a:spcPts val="0"/>
              </a:spcBef>
              <a:spcAft>
                <a:spcPts val="0"/>
              </a:spcAft>
              <a:buSzPts val="1800"/>
              <a:buChar char="-"/>
            </a:pPr>
            <a:r>
              <a:rPr lang="en"/>
              <a:t>They contain and organize the components necessary for the application’s functionality.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Events</a:t>
            </a:r>
            <a:endParaRPr/>
          </a:p>
        </p:txBody>
      </p:sp>
      <p:sp>
        <p:nvSpPr>
          <p:cNvPr id="97" name="Google Shape;97;p18"/>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Any operating environment that supports GUI </a:t>
            </a:r>
            <a:r>
              <a:rPr lang="en"/>
              <a:t>constantly</a:t>
            </a:r>
            <a:r>
              <a:rPr lang="en"/>
              <a:t> monitor events, such as keystrokes or mouse clicks.</a:t>
            </a:r>
            <a:endParaRPr/>
          </a:p>
          <a:p>
            <a:pPr indent="-342900" lvl="0" marL="457200" rtl="0" algn="l">
              <a:spcBef>
                <a:spcPts val="0"/>
              </a:spcBef>
              <a:spcAft>
                <a:spcPts val="0"/>
              </a:spcAft>
              <a:buSzPts val="1800"/>
              <a:buChar char="-"/>
            </a:pPr>
            <a:r>
              <a:rPr lang="en"/>
              <a:t>The operating system reports these events to the programs that are running.</a:t>
            </a:r>
            <a:endParaRPr/>
          </a:p>
          <a:p>
            <a:pPr indent="-342900" lvl="0" marL="457200" rtl="0" algn="l">
              <a:spcBef>
                <a:spcPts val="0"/>
              </a:spcBef>
              <a:spcAft>
                <a:spcPts val="0"/>
              </a:spcAft>
              <a:buSzPts val="1800"/>
              <a:buChar char="-"/>
            </a:pPr>
            <a:r>
              <a:rPr lang="en"/>
              <a:t>Each program then decides, what, if anything to do in response to these events.</a:t>
            </a:r>
            <a:endParaRPr/>
          </a:p>
          <a:p>
            <a:pPr indent="-342900" lvl="0" marL="457200" rtl="0" algn="l">
              <a:spcBef>
                <a:spcPts val="0"/>
              </a:spcBef>
              <a:spcAft>
                <a:spcPts val="0"/>
              </a:spcAft>
              <a:buSzPts val="1800"/>
              <a:buChar char="-"/>
            </a:pPr>
            <a:r>
              <a:rPr lang="en"/>
              <a:t>Any program that is a GUI is </a:t>
            </a:r>
            <a:r>
              <a:rPr lang="en"/>
              <a:t>event</a:t>
            </a:r>
            <a:r>
              <a:rPr lang="en"/>
              <a:t> driven.</a:t>
            </a:r>
            <a:endParaRPr/>
          </a:p>
          <a:p>
            <a:pPr indent="-342900" lvl="0" marL="457200" rtl="0" algn="l">
              <a:spcBef>
                <a:spcPts val="0"/>
              </a:spcBef>
              <a:spcAft>
                <a:spcPts val="0"/>
              </a:spcAft>
              <a:buSzPts val="1800"/>
              <a:buChar char="-"/>
            </a:pPr>
            <a:r>
              <a:rPr lang="en"/>
              <a:t>Supported by packages: java.util, java.awt, java.awt.event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Events Contd..</a:t>
            </a:r>
            <a:endParaRPr/>
          </a:p>
        </p:txBody>
      </p:sp>
      <p:sp>
        <p:nvSpPr>
          <p:cNvPr id="103" name="Google Shape;103;p19"/>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Events are generated when the user interacts with the GUI based program.</a:t>
            </a:r>
            <a:endParaRPr/>
          </a:p>
          <a:p>
            <a:pPr indent="-342900" lvl="0" marL="457200" rtl="0" algn="l">
              <a:spcBef>
                <a:spcPts val="0"/>
              </a:spcBef>
              <a:spcAft>
                <a:spcPts val="0"/>
              </a:spcAft>
              <a:buSzPts val="1800"/>
              <a:buChar char="-"/>
            </a:pPr>
            <a:r>
              <a:rPr lang="en"/>
              <a:t>Passed to program in a variety of ways.</a:t>
            </a:r>
            <a:endParaRPr/>
          </a:p>
          <a:p>
            <a:pPr indent="-342900" lvl="0" marL="457200" rtl="0" algn="l">
              <a:spcBef>
                <a:spcPts val="0"/>
              </a:spcBef>
              <a:spcAft>
                <a:spcPts val="0"/>
              </a:spcAft>
              <a:buSzPts val="1800"/>
              <a:buChar char="-"/>
            </a:pPr>
            <a:r>
              <a:rPr lang="en"/>
              <a:t>Several types of events - events generated by mouse, keyboard, button, scrollbar or a check box.</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Class Diagram</a:t>
            </a:r>
            <a:endParaRPr/>
          </a:p>
        </p:txBody>
      </p:sp>
      <p:pic>
        <p:nvPicPr>
          <p:cNvPr id="109" name="Google Shape;109;p20"/>
          <p:cNvPicPr preferRelativeResize="0"/>
          <p:nvPr/>
        </p:nvPicPr>
        <p:blipFill>
          <a:blip r:embed="rId3">
            <a:alphaModFix/>
          </a:blip>
          <a:stretch>
            <a:fillRect/>
          </a:stretch>
        </p:blipFill>
        <p:spPr>
          <a:xfrm>
            <a:off x="1398150" y="1027225"/>
            <a:ext cx="6177402" cy="32041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1"/>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Events</a:t>
            </a:r>
            <a:endParaRPr/>
          </a:p>
        </p:txBody>
      </p:sp>
      <p:sp>
        <p:nvSpPr>
          <p:cNvPr id="115" name="Google Shape;115;p21"/>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event is an object that describes a state change in the process.</a:t>
            </a:r>
            <a:endParaRPr/>
          </a:p>
          <a:p>
            <a:pPr indent="-342900" lvl="0" marL="457200" rtl="0" algn="l">
              <a:spcBef>
                <a:spcPts val="0"/>
              </a:spcBef>
              <a:spcAft>
                <a:spcPts val="0"/>
              </a:spcAft>
              <a:buSzPts val="1800"/>
              <a:buChar char="-"/>
            </a:pPr>
            <a:r>
              <a:rPr lang="en"/>
              <a:t>It can be generated as a consequence of a person interacting with the elements in a graphical user interface.</a:t>
            </a:r>
            <a:endParaRPr/>
          </a:p>
          <a:p>
            <a:pPr indent="-342900" lvl="0" marL="457200" rtl="0" algn="l">
              <a:spcBef>
                <a:spcPts val="0"/>
              </a:spcBef>
              <a:spcAft>
                <a:spcPts val="0"/>
              </a:spcAft>
              <a:buSzPts val="1800"/>
              <a:buChar char="-"/>
            </a:pPr>
            <a:r>
              <a:rPr lang="en"/>
              <a:t>Events can be generated </a:t>
            </a:r>
            <a:endParaRPr/>
          </a:p>
          <a:p>
            <a:pPr indent="-317500" lvl="1" marL="914400" rtl="0" algn="l">
              <a:spcBef>
                <a:spcPts val="0"/>
              </a:spcBef>
              <a:spcAft>
                <a:spcPts val="0"/>
              </a:spcAft>
              <a:buSzPts val="1400"/>
              <a:buChar char="-"/>
            </a:pPr>
            <a:r>
              <a:rPr lang="en"/>
              <a:t>Pressing a button</a:t>
            </a:r>
            <a:endParaRPr/>
          </a:p>
          <a:p>
            <a:pPr indent="-317500" lvl="1" marL="914400" rtl="0" algn="l">
              <a:spcBef>
                <a:spcPts val="0"/>
              </a:spcBef>
              <a:spcAft>
                <a:spcPts val="0"/>
              </a:spcAft>
              <a:buSzPts val="1400"/>
              <a:buChar char="-"/>
            </a:pPr>
            <a:r>
              <a:rPr lang="en"/>
              <a:t>Entering a character via the keyboard.</a:t>
            </a:r>
            <a:endParaRPr/>
          </a:p>
          <a:p>
            <a:pPr indent="-317500" lvl="1" marL="914400" rtl="0" algn="l">
              <a:spcBef>
                <a:spcPts val="0"/>
              </a:spcBef>
              <a:spcAft>
                <a:spcPts val="0"/>
              </a:spcAft>
              <a:buSzPts val="1400"/>
              <a:buChar char="-"/>
            </a:pPr>
            <a:r>
              <a:rPr lang="en"/>
              <a:t>Selecting an item in list.</a:t>
            </a:r>
            <a:endParaRPr/>
          </a:p>
          <a:p>
            <a:pPr indent="-317500" lvl="1" marL="914400" rtl="0" algn="l">
              <a:spcBef>
                <a:spcPts val="0"/>
              </a:spcBef>
              <a:spcAft>
                <a:spcPts val="0"/>
              </a:spcAft>
              <a:buSzPts val="1400"/>
              <a:buChar char="-"/>
            </a:pPr>
            <a:r>
              <a:rPr lang="en"/>
              <a:t>Clicking the mouse.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Event Handling</a:t>
            </a:r>
            <a:endParaRPr/>
          </a:p>
        </p:txBody>
      </p:sp>
      <p:pic>
        <p:nvPicPr>
          <p:cNvPr id="121" name="Google Shape;121;p22"/>
          <p:cNvPicPr preferRelativeResize="0"/>
          <p:nvPr/>
        </p:nvPicPr>
        <p:blipFill>
          <a:blip r:embed="rId3">
            <a:alphaModFix/>
          </a:blip>
          <a:stretch>
            <a:fillRect/>
          </a:stretch>
        </p:blipFill>
        <p:spPr>
          <a:xfrm>
            <a:off x="1202975" y="1010700"/>
            <a:ext cx="6239613" cy="3686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