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PT Sans Narrow"/>
      <p:regular r:id="rId17"/>
      <p:bold r:id="rId18"/>
    </p:embeddedFon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6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5.xml"/><Relationship Id="rId21" Type="http://schemas.openxmlformats.org/officeDocument/2006/relationships/font" Target="fonts/OpenSans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PTSansNarrow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regular.fntdata"/><Relationship Id="rId6" Type="http://schemas.openxmlformats.org/officeDocument/2006/relationships/slide" Target="slides/slide1.xml"/><Relationship Id="rId18" Type="http://schemas.openxmlformats.org/officeDocument/2006/relationships/font" Target="fonts/PTSansNarrow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f258274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f258274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723d2000dc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723d2000dc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723d2000d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723d2000d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df258274e1_0_2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df258274e1_0_2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f258274e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f258274e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723d2000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723d2000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723d2000d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723d2000d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723d2000d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723d2000d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723d2000d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723d2000d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723d2000dc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723d2000dc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723d2000d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723d2000d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title"/>
          </p:nvPr>
        </p:nvSpPr>
        <p:spPr>
          <a:xfrm>
            <a:off x="508000" y="457200"/>
            <a:ext cx="64476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00"/>
              <a:buFont typeface="Trebuchet MS"/>
              <a:buNone/>
              <a:defRPr sz="27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1" type="body"/>
          </p:nvPr>
        </p:nvSpPr>
        <p:spPr>
          <a:xfrm>
            <a:off x="508000" y="1620442"/>
            <a:ext cx="6447600" cy="2910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98450" lvl="0" marL="4572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1pPr>
            <a:lvl2pPr indent="-298450" lvl="1" marL="9144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 algn="l">
              <a:spcBef>
                <a:spcPts val="8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 algn="l">
              <a:spcBef>
                <a:spcPts val="8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 algn="l">
              <a:spcBef>
                <a:spcPts val="80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5403850" y="4531022"/>
            <a:ext cx="6840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508001" y="4531022"/>
            <a:ext cx="47232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6442997" y="4531022"/>
            <a:ext cx="5127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Distributed Network Programming</a:t>
            </a:r>
            <a:endParaRPr/>
          </a:p>
        </p:txBody>
      </p:sp>
      <p:sp>
        <p:nvSpPr>
          <p:cNvPr id="73" name="Google Shape;73;p14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Prativa Nyaupane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275" y="122525"/>
            <a:ext cx="6024610" cy="499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 Contd..</a:t>
            </a:r>
            <a:endParaRPr/>
          </a:p>
        </p:txBody>
      </p:sp>
      <p:sp>
        <p:nvSpPr>
          <p:cNvPr id="134" name="Google Shape;134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92430" lvl="0" marL="3429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ct val="100000"/>
              <a:buFont typeface="Trebuchet MS"/>
              <a:buChar char="●"/>
            </a:pPr>
            <a:r>
              <a:rPr lang="en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Port numbers provide a way for multiple applications</a:t>
            </a:r>
            <a:r>
              <a:rPr lang="en" sz="2400">
                <a:solidFill>
                  <a:srgbClr val="FF0000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or services to coexist on the same device without conflicts. Each application can use a unique port number for its communication needs.</a:t>
            </a:r>
            <a:endParaRPr sz="24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-333756" lvl="0" marL="3429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ct val="80000"/>
              <a:buFont typeface="Noto Sans Symbols"/>
              <a:buChar char="●"/>
            </a:pPr>
            <a:r>
              <a:rPr lang="en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In Java, the </a:t>
            </a:r>
            <a:r>
              <a:rPr lang="en" sz="2400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rPr>
              <a:t>ServerSocket class is used to bind a server-side socket to a specific port</a:t>
            </a:r>
            <a:r>
              <a:rPr lang="en" sz="24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, allowing the server to listen for incoming connections on that port.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Review</a:t>
            </a:r>
            <a:endParaRPr/>
          </a:p>
        </p:txBody>
      </p:sp>
      <p:sp>
        <p:nvSpPr>
          <p:cNvPr id="79" name="Google Shape;79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TCP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UDP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IP Address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TCP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UDP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IP Address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Ports</a:t>
            </a:r>
            <a:endParaRPr>
              <a:solidFill>
                <a:schemeClr val="accent1"/>
              </a:solidFill>
            </a:endParaRPr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Socket Programming using TCP and UDP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Working with URLs and URL Connection Class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Email Handling using Java Mail API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RMI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Creating and Executing RMI applications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Architecture of CORBA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RMI vs CORBA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IDL and Simple CORBA Program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Ports</a:t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266325"/>
            <a:ext cx="8520600" cy="36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the context of network programming, </a:t>
            </a:r>
            <a:r>
              <a:rPr lang="en">
                <a:solidFill>
                  <a:schemeClr val="accent1"/>
                </a:solidFill>
              </a:rPr>
              <a:t>port number is a communication endpoint</a:t>
            </a:r>
            <a:r>
              <a:rPr lang="en"/>
              <a:t> used by applications to establish connections and exchange data over a network.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Different types of data flow to and from the computer over the same network connection.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</a:t>
            </a:r>
            <a:r>
              <a:rPr lang="en">
                <a:solidFill>
                  <a:schemeClr val="accent1"/>
                </a:solidFill>
              </a:rPr>
              <a:t>role of port in a computer network is to identify the type of </a:t>
            </a:r>
            <a:r>
              <a:rPr lang="en">
                <a:solidFill>
                  <a:schemeClr val="accent1"/>
                </a:solidFill>
              </a:rPr>
              <a:t>traffic</a:t>
            </a:r>
            <a:r>
              <a:rPr lang="en">
                <a:solidFill>
                  <a:schemeClr val="accent1"/>
                </a:solidFill>
              </a:rPr>
              <a:t> from the network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example, the emails sent or received on a device use a different port than a website accessed through browsers, even when the internet connection in use is the same.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Classification of port numbers:</a:t>
            </a:r>
            <a:endParaRPr/>
          </a:p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700" y="1266325"/>
            <a:ext cx="5421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Ports are identified by numbers</a:t>
            </a:r>
            <a:r>
              <a:rPr lang="en"/>
              <a:t>, known as </a:t>
            </a:r>
            <a:r>
              <a:rPr lang="en">
                <a:solidFill>
                  <a:schemeClr val="accent1"/>
                </a:solidFill>
              </a:rPr>
              <a:t>port number</a:t>
            </a:r>
            <a:r>
              <a:rPr lang="en"/>
              <a:t>, which range from </a:t>
            </a:r>
            <a:r>
              <a:rPr lang="en">
                <a:solidFill>
                  <a:schemeClr val="accent1"/>
                </a:solidFill>
              </a:rPr>
              <a:t>0 to 65535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port numbers are divided into three categories: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Well-known Ports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Registered Ports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Dynamic Ports</a:t>
            </a:r>
            <a:endParaRPr/>
          </a:p>
        </p:txBody>
      </p:sp>
      <p:pic>
        <p:nvPicPr>
          <p:cNvPr id="98" name="Google Shape;9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700" y="1304825"/>
            <a:ext cx="3105901" cy="246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Well-Known Ports</a:t>
            </a:r>
            <a:endParaRPr/>
          </a:p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700" y="1266325"/>
            <a:ext cx="4085400" cy="36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>
                <a:solidFill>
                  <a:schemeClr val="accent1"/>
                </a:solidFill>
              </a:rPr>
              <a:t>Port numbers from 0 to 1023</a:t>
            </a:r>
            <a:r>
              <a:rPr lang="en"/>
              <a:t> are reserved for common TCP/IP applications and are known as well-known ports.</a:t>
            </a:r>
            <a:endParaRPr/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These ports are </a:t>
            </a:r>
            <a:r>
              <a:rPr lang="en">
                <a:solidFill>
                  <a:schemeClr val="accent1"/>
                </a:solidFill>
              </a:rPr>
              <a:t>assigned and controlled by Internet Assigned Numbers Authority(IANA)</a:t>
            </a:r>
            <a:endParaRPr>
              <a:solidFill>
                <a:schemeClr val="accent1"/>
              </a:solidFill>
            </a:endParaRPr>
          </a:p>
          <a:p>
            <a:pPr indent="-325755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Well-known ports are </a:t>
            </a:r>
            <a:r>
              <a:rPr lang="en">
                <a:solidFill>
                  <a:schemeClr val="accent1"/>
                </a:solidFill>
              </a:rPr>
              <a:t>designated for specific services and protocols</a:t>
            </a:r>
            <a:r>
              <a:rPr lang="en"/>
              <a:t> to </a:t>
            </a:r>
            <a:r>
              <a:rPr lang="en">
                <a:solidFill>
                  <a:schemeClr val="accent1"/>
                </a:solidFill>
              </a:rPr>
              <a:t>ensure standardization and interoperability</a:t>
            </a:r>
            <a:r>
              <a:rPr lang="en"/>
              <a:t> everywhere.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4725" y="1266325"/>
            <a:ext cx="4831375" cy="229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Registered Ports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range of registered port is 1024 to 49151.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ports are registered with </a:t>
            </a:r>
            <a:r>
              <a:rPr lang="en"/>
              <a:t>IANA but, can be used by applications and services 	based on their specific requirements.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registered ports are used for the user processes(programs or applications that are initiated by users).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are not as standardized as well-known ports, it can be used by various applications and services.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>
                <a:solidFill>
                  <a:srgbClr val="000000"/>
                </a:solidFill>
              </a:rPr>
              <a:t>Port 3389: Assigned to Remote Desktop Protocol (RDP), used for remote desktop connections.</a:t>
            </a:r>
            <a:endParaRPr sz="11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>
                <a:solidFill>
                  <a:srgbClr val="000000"/>
                </a:solidFill>
              </a:rPr>
              <a:t>Port 5432: Assigned to PostgreSQL database system.</a:t>
            </a:r>
            <a:endParaRPr sz="1100">
              <a:solidFill>
                <a:srgbClr val="000000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100">
                <a:solidFill>
                  <a:srgbClr val="000000"/>
                </a:solidFill>
              </a:rPr>
              <a:t>Port 8080: Often used as an alternative HTTP port, commonly used for web proxies and caching servers.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Dynamic Ports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Port numbers from 49512 to 65535 are dynamic or private ports, which can be used by applications for temporary or private purposes.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port numbers are used by clients applications to initiate communication with servers.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Well-known and registered ports are fixed and assigned to specific services but dynamic ports are temporary.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are typically allocated dynamically by the </a:t>
            </a:r>
            <a:r>
              <a:rPr lang="en"/>
              <a:t>operating</a:t>
            </a:r>
            <a:r>
              <a:rPr lang="en"/>
              <a:t> system from a predefined </a:t>
            </a:r>
            <a:r>
              <a:rPr lang="en"/>
              <a:t>range</a:t>
            </a:r>
            <a:r>
              <a:rPr lang="en"/>
              <a:t>.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is Port used in Computer Network?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When a client wants to establish a connection to a server, it needs to specify the Server’s IP address and the port number to which it wants to connect.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server listens on a specific port for incoming connections.</a:t>
            </a:r>
            <a:r>
              <a:rPr lang="en"/>
              <a:t> </a:t>
            </a:r>
            <a:r>
              <a:rPr lang="en"/>
              <a:t>Once a connection request arrives on the port, the server accepts the connection and establishes communication with the client.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network protocol, such as TCP and UDP, has its own set of port numbers.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For eg: TCP and UDP both use port numbers to identify specific processes or services </a:t>
            </a:r>
            <a:r>
              <a:rPr lang="en"/>
              <a:t>running</a:t>
            </a:r>
            <a:r>
              <a:rPr lang="en"/>
              <a:t> on a device.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