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Roboto Mono"/>
      <p:regular r:id="rId16"/>
      <p:bold r:id="rId17"/>
      <p:italic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RobotoMono-bold.fntdata"/><Relationship Id="rId16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f258274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f258274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f258274e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f258274e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f258274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f258274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df258274e1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df258274e1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f258274e1_0_2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2df258274e1_0_2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f258274e1_0_2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df258274e1_0_2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f258274e1_0_2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2df258274e1_0_2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23d2000d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23d2000d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Network Programming</a:t>
            </a:r>
            <a:endParaRPr/>
          </a:p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Prativa Nyaupane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Ports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TCP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UDP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IP Address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en">
                <a:solidFill>
                  <a:srgbClr val="434343"/>
                </a:solidFill>
              </a:rPr>
              <a:t>Ports</a:t>
            </a:r>
            <a:endParaRPr>
              <a:solidFill>
                <a:srgbClr val="434343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-"/>
            </a:pPr>
            <a:r>
              <a:rPr lang="en">
                <a:solidFill>
                  <a:schemeClr val="accent1"/>
                </a:solidFill>
              </a:rPr>
              <a:t>Socket Programming using TCP and UDP</a:t>
            </a:r>
            <a:endParaRPr>
              <a:solidFill>
                <a:schemeClr val="accent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-"/>
            </a:pPr>
            <a:r>
              <a:rPr lang="en">
                <a:solidFill>
                  <a:srgbClr val="434343"/>
                </a:solidFill>
              </a:rPr>
              <a:t>Working with URLs and URL Connection Class</a:t>
            </a:r>
            <a:endParaRPr>
              <a:solidFill>
                <a:srgbClr val="434343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Email Handling using Java Mail API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Architecture of RMI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Creating and Executing RMI applications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Architecture of CORBA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RMI vs CORBA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IDL and Simple CORBA Program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Socket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7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3086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 socket is one endpoint of a two-way communication link between two programs running on the network. </a:t>
            </a:r>
            <a:endParaRPr/>
          </a:p>
          <a:p>
            <a:pPr indent="-29083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3333"/>
              <a:buChar char="-"/>
            </a:pPr>
            <a:r>
              <a:rPr b="1" lang="en" sz="1500">
                <a:solidFill>
                  <a:schemeClr val="accent1"/>
                </a:solidFill>
              </a:rPr>
              <a:t>Port as an Endpoint</a:t>
            </a:r>
            <a:r>
              <a:rPr lang="en" sz="1500">
                <a:solidFill>
                  <a:schemeClr val="accent1"/>
                </a:solidFill>
              </a:rPr>
              <a:t>:</a:t>
            </a:r>
            <a:r>
              <a:rPr lang="en" sz="1500">
                <a:solidFill>
                  <a:srgbClr val="434343"/>
                </a:solidFill>
              </a:rPr>
              <a:t> Represents a specific service or application within a machine.</a:t>
            </a:r>
            <a:endParaRPr sz="1500">
              <a:solidFill>
                <a:srgbClr val="434343"/>
              </a:solidFill>
            </a:endParaRPr>
          </a:p>
          <a:p>
            <a:pPr indent="-29083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3333"/>
              <a:buChar char="-"/>
            </a:pPr>
            <a:r>
              <a:rPr b="1" lang="en" sz="1500">
                <a:solidFill>
                  <a:schemeClr val="accent1"/>
                </a:solidFill>
              </a:rPr>
              <a:t>Socket as an Endpoint</a:t>
            </a:r>
            <a:r>
              <a:rPr lang="en" sz="1500">
                <a:solidFill>
                  <a:schemeClr val="accent1"/>
                </a:solidFill>
              </a:rPr>
              <a:t>:</a:t>
            </a:r>
            <a:r>
              <a:rPr lang="en" sz="1500">
                <a:solidFill>
                  <a:srgbClr val="434343"/>
                </a:solidFill>
              </a:rPr>
              <a:t> Represents the full address (IP + port) used to uniquely identify and communicate with a specific service on a network.</a:t>
            </a:r>
            <a:endParaRPr sz="1500">
              <a:solidFill>
                <a:srgbClr val="434343"/>
              </a:solidFill>
            </a:endParaRPr>
          </a:p>
          <a:p>
            <a:pPr indent="-3086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It is a </a:t>
            </a:r>
            <a:r>
              <a:rPr lang="en">
                <a:solidFill>
                  <a:schemeClr val="accent1"/>
                </a:solidFill>
              </a:rPr>
              <a:t>programming mechanism that allows a computer to send and receive data</a:t>
            </a:r>
            <a:r>
              <a:rPr lang="en"/>
              <a:t> over the network. </a:t>
            </a:r>
            <a:endParaRPr/>
          </a:p>
          <a:p>
            <a:pPr indent="-30861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To ensure data reaches the intended application on the right computer, sockets are assigned port numbers. </a:t>
            </a:r>
            <a:r>
              <a:rPr lang="en">
                <a:solidFill>
                  <a:schemeClr val="accent1"/>
                </a:solidFill>
              </a:rPr>
              <a:t>The</a:t>
            </a:r>
            <a:r>
              <a:rPr lang="en">
                <a:solidFill>
                  <a:schemeClr val="accent1"/>
                </a:solidFill>
              </a:rPr>
              <a:t> transport layer(consisting of TCP/UDP) uses the combination of port number and IP address</a:t>
            </a:r>
            <a:r>
              <a:rPr lang="en"/>
              <a:t> to direct incoming traffic to the appropriate program on the specific machine.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914400" marR="190500" rtl="0" algn="l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 b="1" sz="2100"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925" y="3753600"/>
            <a:ext cx="2446525" cy="125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2596775" y="3934025"/>
            <a:ext cx="5679900" cy="5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914400" marR="1905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1112">
                <a:solidFill>
                  <a:srgbClr val="43434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Socket socket = new Socket(“127.0.0.1”, 5000)</a:t>
            </a:r>
            <a:endParaRPr b="1" sz="1397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855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81000" y="342900"/>
            <a:ext cx="78939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 sz="3200"/>
              <a:t>Introduction to Socket Programming</a:t>
            </a:r>
            <a:endParaRPr sz="3200"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81000" y="948075"/>
            <a:ext cx="8383200" cy="40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2540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Socket programming is a </a:t>
            </a:r>
            <a:r>
              <a:rPr lang="en" sz="1600">
                <a:solidFill>
                  <a:schemeClr val="accent1"/>
                </a:solidFill>
              </a:rPr>
              <a:t>building block</a:t>
            </a:r>
            <a:r>
              <a:rPr lang="en" sz="1600">
                <a:solidFill>
                  <a:schemeClr val="accent1"/>
                </a:solidFill>
              </a:rPr>
              <a:t> in network programming that allows communication between two endpoints</a:t>
            </a:r>
            <a:r>
              <a:rPr lang="en" sz="1600">
                <a:solidFill>
                  <a:srgbClr val="FF0000"/>
                </a:solidFill>
              </a:rPr>
              <a:t> </a:t>
            </a:r>
            <a:r>
              <a:rPr lang="en" sz="1600"/>
              <a:t>(typically a client and a server) over a network.</a:t>
            </a:r>
            <a:endParaRPr sz="1600"/>
          </a:p>
          <a:p>
            <a:pPr indent="-292100" lvl="0" marL="254000" rtl="0" algn="l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 Java, the </a:t>
            </a:r>
            <a:r>
              <a:rPr lang="en" sz="1600">
                <a:solidFill>
                  <a:schemeClr val="accent1"/>
                </a:solidFill>
              </a:rPr>
              <a:t>Socket class is used to establish a network connection</a:t>
            </a:r>
            <a:r>
              <a:rPr lang="en" sz="1600"/>
              <a:t> between a client and a server.</a:t>
            </a:r>
            <a:endParaRPr sz="1600"/>
          </a:p>
          <a:p>
            <a:pPr indent="-254000" lvl="1" marL="558800" rtl="0" algn="l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Two categories of Sockets:</a:t>
            </a:r>
            <a:endParaRPr sz="1600"/>
          </a:p>
          <a:p>
            <a:pPr indent="-215900" lvl="2" marL="863600" rtl="0" algn="l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A server socket - It awaits request from a client</a:t>
            </a:r>
            <a:endParaRPr sz="1600"/>
          </a:p>
          <a:p>
            <a:pPr indent="-215900" lvl="2" marL="863600" rtl="0" algn="l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A client socket - It establishes communication between the client and server.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81000" y="342900"/>
            <a:ext cx="78783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 sz="3200"/>
              <a:t>Socket Programming (contd...)</a:t>
            </a:r>
            <a:endParaRPr sz="3200"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81000" y="1215321"/>
            <a:ext cx="8248800" cy="3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260984" lvl="0" marL="254000" rtl="0" algn="l">
              <a:lnSpc>
                <a:spcPct val="160000"/>
              </a:lnSpc>
              <a:spcBef>
                <a:spcPts val="800"/>
              </a:spcBef>
              <a:spcAft>
                <a:spcPts val="0"/>
              </a:spcAft>
              <a:buSzPct val="75000"/>
              <a:buChar char="●"/>
            </a:pPr>
            <a:r>
              <a:rPr lang="en" sz="1600"/>
              <a:t>The </a:t>
            </a:r>
            <a:r>
              <a:rPr lang="en" sz="1600">
                <a:solidFill>
                  <a:schemeClr val="accent1"/>
                </a:solidFill>
              </a:rPr>
              <a:t>client-side socket is responsible for initiating</a:t>
            </a:r>
            <a:r>
              <a:rPr lang="en" sz="1600">
                <a:solidFill>
                  <a:srgbClr val="434343"/>
                </a:solidFill>
              </a:rPr>
              <a:t> the connection</a:t>
            </a:r>
            <a:r>
              <a:rPr lang="en" sz="1600"/>
              <a:t>, while the </a:t>
            </a:r>
            <a:r>
              <a:rPr lang="en" sz="1600">
                <a:solidFill>
                  <a:schemeClr val="accent1"/>
                </a:solidFill>
              </a:rPr>
              <a:t>server-side socket listens for incoming</a:t>
            </a:r>
            <a:r>
              <a:rPr lang="en" sz="1600">
                <a:solidFill>
                  <a:srgbClr val="FF0000"/>
                </a:solidFill>
              </a:rPr>
              <a:t> </a:t>
            </a:r>
            <a:r>
              <a:rPr lang="en" sz="1600"/>
              <a:t>client connections.</a:t>
            </a:r>
            <a:endParaRPr sz="1400"/>
          </a:p>
          <a:p>
            <a:pPr indent="-273685" lvl="0" marL="2540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85714"/>
              <a:buChar char="●"/>
            </a:pPr>
            <a:r>
              <a:rPr lang="en" sz="1400"/>
              <a:t>Socket programming </a:t>
            </a:r>
            <a:r>
              <a:rPr lang="en" sz="1400">
                <a:solidFill>
                  <a:schemeClr val="accent1"/>
                </a:solidFill>
              </a:rPr>
              <a:t>supports various communication protocols</a:t>
            </a:r>
            <a:r>
              <a:rPr lang="en" sz="1400">
                <a:solidFill>
                  <a:srgbClr val="FF0000"/>
                </a:solidFill>
              </a:rPr>
              <a:t>, </a:t>
            </a:r>
            <a:r>
              <a:rPr lang="en" sz="1400"/>
              <a:t>such as TCP (Transmission Control Protocol) and UDP (User Datagram Protocol), depending on the requirements of the application.</a:t>
            </a:r>
            <a:endParaRPr sz="1400"/>
          </a:p>
          <a:p>
            <a:pPr indent="-234632" lvl="1" marL="5588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78339"/>
              <a:buChar char="○"/>
            </a:pPr>
            <a:r>
              <a:rPr lang="en" sz="1787"/>
              <a:t>TCP: </a:t>
            </a:r>
            <a:r>
              <a:rPr lang="en" sz="1487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Socket socket = new Socket(serverAddress, port); // Connects to the server</a:t>
            </a:r>
            <a:endParaRPr sz="1487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57369" lvl="1" marL="55880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ct val="120173"/>
              <a:buChar char="○"/>
            </a:pPr>
            <a:r>
              <a:rPr lang="en" sz="148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UDP: </a:t>
            </a:r>
            <a:r>
              <a:rPr lang="en" sz="1487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DatagramSocket socket = new DatagramSocket(); // No connection establishment</a:t>
            </a:r>
            <a:endParaRPr sz="1787">
              <a:solidFill>
                <a:srgbClr val="188038"/>
              </a:solidFill>
            </a:endParaRPr>
          </a:p>
          <a:p>
            <a:pPr indent="-273685" lvl="0" marL="254000" rtl="0" algn="l">
              <a:lnSpc>
                <a:spcPct val="170000"/>
              </a:lnSpc>
              <a:spcBef>
                <a:spcPts val="800"/>
              </a:spcBef>
              <a:spcAft>
                <a:spcPts val="0"/>
              </a:spcAft>
              <a:buSzPct val="85714"/>
              <a:buChar char="●"/>
            </a:pPr>
            <a:r>
              <a:rPr lang="en" sz="1400">
                <a:solidFill>
                  <a:schemeClr val="accent1"/>
                </a:solidFill>
              </a:rPr>
              <a:t>TCP sockets provide reliable, ordered, and error-checked communication</a:t>
            </a:r>
            <a:r>
              <a:rPr lang="en" sz="1400"/>
              <a:t>, making them suitable for applications that require guaranteed data delivery.</a:t>
            </a:r>
            <a:endParaRPr sz="2000"/>
          </a:p>
          <a:p>
            <a:pPr indent="-273685" lvl="0" marL="254000" rtl="0" algn="l">
              <a:lnSpc>
                <a:spcPct val="170000"/>
              </a:lnSpc>
              <a:spcBef>
                <a:spcPts val="800"/>
              </a:spcBef>
              <a:spcAft>
                <a:spcPts val="0"/>
              </a:spcAft>
              <a:buSzPct val="85714"/>
              <a:buChar char="●"/>
            </a:pPr>
            <a:r>
              <a:rPr lang="en" sz="1400">
                <a:solidFill>
                  <a:schemeClr val="accent1"/>
                </a:solidFill>
              </a:rPr>
              <a:t>UDP sockets provide a connectionless and unreliable communication</a:t>
            </a:r>
            <a:r>
              <a:rPr lang="en" sz="1400">
                <a:solidFill>
                  <a:srgbClr val="FF0000"/>
                </a:solidFill>
              </a:rPr>
              <a:t> </a:t>
            </a:r>
            <a:r>
              <a:rPr lang="en" sz="1400"/>
              <a:t>mechanism, which is useful for real-time applications or situations where speed is prioritized over reliability.</a:t>
            </a:r>
            <a:endParaRPr sz="2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619000" y="309500"/>
            <a:ext cx="7854900" cy="7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</a:pPr>
            <a:r>
              <a:rPr lang="en" sz="3200"/>
              <a:t>Socket Programming (contd...)</a:t>
            </a:r>
            <a:endParaRPr sz="3200"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508000" y="1052600"/>
            <a:ext cx="8076900" cy="38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85750" lvl="0" marL="2540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Socket programming </a:t>
            </a:r>
            <a:r>
              <a:rPr lang="en" sz="1500">
                <a:solidFill>
                  <a:schemeClr val="accent1"/>
                </a:solidFill>
              </a:rPr>
              <a:t>allows developers to build network applications</a:t>
            </a:r>
            <a:r>
              <a:rPr lang="en" sz="1500">
                <a:solidFill>
                  <a:srgbClr val="FF0000"/>
                </a:solidFill>
              </a:rPr>
              <a:t> </a:t>
            </a:r>
            <a:r>
              <a:rPr lang="en" sz="1500"/>
              <a:t>such as chat systems, file transfer protocols, remote control applications, and more.</a:t>
            </a:r>
            <a:endParaRPr sz="1500"/>
          </a:p>
          <a:p>
            <a:pPr indent="-285750" lvl="0" marL="254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Socket programming </a:t>
            </a:r>
            <a:r>
              <a:rPr lang="en" sz="1500">
                <a:solidFill>
                  <a:schemeClr val="accent1"/>
                </a:solidFill>
              </a:rPr>
              <a:t>allows for bidirectional communication between the client and the server</a:t>
            </a:r>
            <a:r>
              <a:rPr lang="en" sz="1500"/>
              <a:t>. Clients can send requests to the server, and the server can respond with the requested data or perform actions based on the client's request.</a:t>
            </a:r>
            <a:endParaRPr sz="1500"/>
          </a:p>
          <a:p>
            <a:pPr indent="-285750" lvl="0" marL="2540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client-side socket initiates the connection by specifying the </a:t>
            </a:r>
            <a:r>
              <a:rPr lang="en" sz="1500">
                <a:solidFill>
                  <a:schemeClr val="accent1"/>
                </a:solidFill>
              </a:rPr>
              <a:t>server's IP address and port number to establish a communication</a:t>
            </a:r>
            <a:r>
              <a:rPr lang="en" sz="1500">
                <a:solidFill>
                  <a:srgbClr val="FF0000"/>
                </a:solidFill>
              </a:rPr>
              <a:t> </a:t>
            </a:r>
            <a:r>
              <a:rPr lang="en" sz="1500"/>
              <a:t>channel.</a:t>
            </a:r>
            <a:endParaRPr sz="1500"/>
          </a:p>
          <a:p>
            <a:pPr indent="-285750" lvl="0" marL="2540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server-side socket </a:t>
            </a:r>
            <a:r>
              <a:rPr lang="en" sz="1500">
                <a:solidFill>
                  <a:schemeClr val="accent1"/>
                </a:solidFill>
              </a:rPr>
              <a:t>listens on a specific port</a:t>
            </a:r>
            <a:r>
              <a:rPr lang="en" sz="1500">
                <a:solidFill>
                  <a:srgbClr val="FF0000"/>
                </a:solidFill>
              </a:rPr>
              <a:t> </a:t>
            </a:r>
            <a:r>
              <a:rPr lang="en" sz="1500"/>
              <a:t>for incoming client connections. Once a client connects, the server accepts the connection and can communicate with the client.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225" y="107600"/>
            <a:ext cx="603555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