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317" r:id="rId4"/>
    <p:sldId id="309" r:id="rId5"/>
    <p:sldId id="258" r:id="rId6"/>
    <p:sldId id="259" r:id="rId7"/>
    <p:sldId id="260" r:id="rId8"/>
    <p:sldId id="261" r:id="rId9"/>
    <p:sldId id="262" r:id="rId10"/>
    <p:sldId id="263" r:id="rId11"/>
    <p:sldId id="264" r:id="rId12"/>
    <p:sldId id="312" r:id="rId13"/>
    <p:sldId id="265" r:id="rId14"/>
    <p:sldId id="266" r:id="rId15"/>
    <p:sldId id="267" r:id="rId16"/>
    <p:sldId id="314" r:id="rId17"/>
    <p:sldId id="270" r:id="rId18"/>
    <p:sldId id="271" r:id="rId19"/>
    <p:sldId id="272" r:id="rId20"/>
    <p:sldId id="315" r:id="rId21"/>
    <p:sldId id="319" r:id="rId22"/>
    <p:sldId id="320" r:id="rId23"/>
    <p:sldId id="324" r:id="rId24"/>
    <p:sldId id="326" r:id="rId25"/>
    <p:sldId id="327" r:id="rId26"/>
    <p:sldId id="379" r:id="rId27"/>
    <p:sldId id="328" r:id="rId28"/>
    <p:sldId id="330" r:id="rId29"/>
    <p:sldId id="332" r:id="rId30"/>
    <p:sldId id="333" r:id="rId31"/>
    <p:sldId id="334" r:id="rId32"/>
    <p:sldId id="323" r:id="rId33"/>
    <p:sldId id="331" r:id="rId34"/>
    <p:sldId id="268" r:id="rId35"/>
    <p:sldId id="269" r:id="rId36"/>
    <p:sldId id="274" r:id="rId37"/>
    <p:sldId id="275" r:id="rId38"/>
    <p:sldId id="276" r:id="rId39"/>
    <p:sldId id="277" r:id="rId40"/>
    <p:sldId id="278" r:id="rId41"/>
    <p:sldId id="279"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 id="350" r:id="rId56"/>
    <p:sldId id="351" r:id="rId57"/>
    <p:sldId id="358" r:id="rId58"/>
    <p:sldId id="359" r:id="rId59"/>
    <p:sldId id="360" r:id="rId60"/>
    <p:sldId id="361" r:id="rId61"/>
    <p:sldId id="362" r:id="rId62"/>
    <p:sldId id="363" r:id="rId63"/>
    <p:sldId id="364" r:id="rId64"/>
    <p:sldId id="367" r:id="rId65"/>
    <p:sldId id="368" r:id="rId66"/>
    <p:sldId id="369" r:id="rId67"/>
    <p:sldId id="370" r:id="rId68"/>
    <p:sldId id="371" r:id="rId69"/>
    <p:sldId id="372" r:id="rId70"/>
    <p:sldId id="373" r:id="rId71"/>
    <p:sldId id="374" r:id="rId72"/>
    <p:sldId id="377" r:id="rId73"/>
    <p:sldId id="378" r:id="rId74"/>
    <p:sldId id="299" r:id="rId75"/>
    <p:sldId id="300" r:id="rId76"/>
    <p:sldId id="301" r:id="rId77"/>
    <p:sldId id="280" r:id="rId78"/>
    <p:sldId id="281" r:id="rId79"/>
    <p:sldId id="282" r:id="rId80"/>
    <p:sldId id="283" r:id="rId81"/>
    <p:sldId id="284" r:id="rId82"/>
    <p:sldId id="285" r:id="rId83"/>
    <p:sldId id="286" r:id="rId84"/>
    <p:sldId id="287" r:id="rId85"/>
    <p:sldId id="288" r:id="rId86"/>
    <p:sldId id="289" r:id="rId87"/>
    <p:sldId id="290" r:id="rId88"/>
    <p:sldId id="291" r:id="rId89"/>
    <p:sldId id="292" r:id="rId90"/>
    <p:sldId id="293" r:id="rId91"/>
    <p:sldId id="294" r:id="rId92"/>
    <p:sldId id="375" r:id="rId93"/>
    <p:sldId id="376" r:id="rId94"/>
    <p:sldId id="295" r:id="rId95"/>
    <p:sldId id="296" r:id="rId96"/>
    <p:sldId id="297" r:id="rId97"/>
    <p:sldId id="298" r:id="rId98"/>
    <p:sldId id="302" r:id="rId99"/>
    <p:sldId id="381" r:id="rId100"/>
    <p:sldId id="380" r:id="rId101"/>
    <p:sldId id="303" r:id="rId102"/>
    <p:sldId id="304" r:id="rId103"/>
    <p:sldId id="305" r:id="rId104"/>
    <p:sldId id="306" r:id="rId105"/>
    <p:sldId id="307" r:id="rId106"/>
    <p:sldId id="308"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94719"/>
  </p:normalViewPr>
  <p:slideViewPr>
    <p:cSldViewPr>
      <p:cViewPr varScale="1">
        <p:scale>
          <a:sx n="120" d="100"/>
          <a:sy n="120" d="100"/>
        </p:scale>
        <p:origin x="164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B700B-3521-4C0D-AAE2-000437EA495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5C73BC8C-372A-4EF5-8C66-9950FA05811D}">
      <dgm:prSet phldrT="[Text]"/>
      <dgm:spPr/>
      <dgm:t>
        <a:bodyPr/>
        <a:lstStyle/>
        <a:p>
          <a:r>
            <a:rPr lang="en-US" dirty="0"/>
            <a:t>constructor</a:t>
          </a:r>
        </a:p>
      </dgm:t>
    </dgm:pt>
    <dgm:pt modelId="{869BFA68-7104-4B50-95A4-4EB7DC9D49CD}" type="parTrans" cxnId="{CF41E255-3539-451C-AE44-CE98FB572D4E}">
      <dgm:prSet/>
      <dgm:spPr/>
      <dgm:t>
        <a:bodyPr/>
        <a:lstStyle/>
        <a:p>
          <a:endParaRPr lang="en-US"/>
        </a:p>
      </dgm:t>
    </dgm:pt>
    <dgm:pt modelId="{0D05FCA9-157C-48AD-A8E6-3E2E0C84C39F}" type="sibTrans" cxnId="{CF41E255-3539-451C-AE44-CE98FB572D4E}">
      <dgm:prSet/>
      <dgm:spPr/>
      <dgm:t>
        <a:bodyPr/>
        <a:lstStyle/>
        <a:p>
          <a:endParaRPr lang="en-US"/>
        </a:p>
      </dgm:t>
    </dgm:pt>
    <dgm:pt modelId="{7D6C201C-96A0-4D6F-B713-C1304E8121FF}">
      <dgm:prSet phldrT="[Text]"/>
      <dgm:spPr/>
      <dgm:t>
        <a:bodyPr/>
        <a:lstStyle/>
        <a:p>
          <a:r>
            <a:rPr lang="en-US" dirty="0"/>
            <a:t>Default</a:t>
          </a:r>
        </a:p>
      </dgm:t>
    </dgm:pt>
    <dgm:pt modelId="{D75C7A7E-5637-406A-946B-AB9B7CBB567D}" type="parTrans" cxnId="{9E6C6DFA-1EDC-4D55-9A8A-F3E4DD44652C}">
      <dgm:prSet/>
      <dgm:spPr/>
      <dgm:t>
        <a:bodyPr/>
        <a:lstStyle/>
        <a:p>
          <a:endParaRPr lang="en-US"/>
        </a:p>
      </dgm:t>
    </dgm:pt>
    <dgm:pt modelId="{327CAFE8-5043-4E55-8FE2-AD496D2D1CAB}" type="sibTrans" cxnId="{9E6C6DFA-1EDC-4D55-9A8A-F3E4DD44652C}">
      <dgm:prSet/>
      <dgm:spPr/>
      <dgm:t>
        <a:bodyPr/>
        <a:lstStyle/>
        <a:p>
          <a:endParaRPr lang="en-US"/>
        </a:p>
      </dgm:t>
    </dgm:pt>
    <dgm:pt modelId="{87BF89F0-8559-4D22-9D0E-178E5F092906}">
      <dgm:prSet phldrT="[Text]"/>
      <dgm:spPr/>
      <dgm:t>
        <a:bodyPr/>
        <a:lstStyle/>
        <a:p>
          <a:r>
            <a:rPr lang="en-US" dirty="0" err="1"/>
            <a:t>Paramaterized</a:t>
          </a:r>
          <a:endParaRPr lang="en-US" dirty="0"/>
        </a:p>
      </dgm:t>
    </dgm:pt>
    <dgm:pt modelId="{3C6ECEEA-2DD4-45EE-8A2F-642EA57DCB2A}" type="parTrans" cxnId="{EC8F8E21-5070-48E3-8AA5-C25C8996238C}">
      <dgm:prSet/>
      <dgm:spPr/>
      <dgm:t>
        <a:bodyPr/>
        <a:lstStyle/>
        <a:p>
          <a:endParaRPr lang="en-US"/>
        </a:p>
      </dgm:t>
    </dgm:pt>
    <dgm:pt modelId="{A40D4D5D-CCCE-46FA-A158-DE694460E3A4}" type="sibTrans" cxnId="{EC8F8E21-5070-48E3-8AA5-C25C8996238C}">
      <dgm:prSet/>
      <dgm:spPr/>
      <dgm:t>
        <a:bodyPr/>
        <a:lstStyle/>
        <a:p>
          <a:endParaRPr lang="en-US"/>
        </a:p>
      </dgm:t>
    </dgm:pt>
    <dgm:pt modelId="{08A02B08-8835-410E-83E5-1F3EB5BDD62F}">
      <dgm:prSet phldrT="[Text]"/>
      <dgm:spPr/>
      <dgm:t>
        <a:bodyPr/>
        <a:lstStyle/>
        <a:p>
          <a:r>
            <a:rPr lang="en-US" dirty="0"/>
            <a:t>Copy constructors</a:t>
          </a:r>
        </a:p>
      </dgm:t>
    </dgm:pt>
    <dgm:pt modelId="{B413E249-A885-49FD-B706-D3F085CFA973}" type="parTrans" cxnId="{90F6DE8A-50A1-4231-B1FC-8658533EEEA4}">
      <dgm:prSet/>
      <dgm:spPr/>
      <dgm:t>
        <a:bodyPr/>
        <a:lstStyle/>
        <a:p>
          <a:endParaRPr lang="en-US"/>
        </a:p>
      </dgm:t>
    </dgm:pt>
    <dgm:pt modelId="{B899F662-97F9-4DA7-B05B-6FF963DC182C}" type="sibTrans" cxnId="{90F6DE8A-50A1-4231-B1FC-8658533EEEA4}">
      <dgm:prSet/>
      <dgm:spPr/>
      <dgm:t>
        <a:bodyPr/>
        <a:lstStyle/>
        <a:p>
          <a:endParaRPr lang="en-US"/>
        </a:p>
      </dgm:t>
    </dgm:pt>
    <dgm:pt modelId="{9A5F04D4-9F65-42F5-9B80-125771B95A71}" type="pres">
      <dgm:prSet presAssocID="{2EEB700B-3521-4C0D-AAE2-000437EA495B}" presName="hierChild1" presStyleCnt="0">
        <dgm:presLayoutVars>
          <dgm:orgChart val="1"/>
          <dgm:chPref val="1"/>
          <dgm:dir/>
          <dgm:animOne val="branch"/>
          <dgm:animLvl val="lvl"/>
          <dgm:resizeHandles/>
        </dgm:presLayoutVars>
      </dgm:prSet>
      <dgm:spPr/>
    </dgm:pt>
    <dgm:pt modelId="{FA6F6233-AFBF-4528-96A3-A5D58B9D07A4}" type="pres">
      <dgm:prSet presAssocID="{5C73BC8C-372A-4EF5-8C66-9950FA05811D}" presName="hierRoot1" presStyleCnt="0">
        <dgm:presLayoutVars>
          <dgm:hierBranch val="init"/>
        </dgm:presLayoutVars>
      </dgm:prSet>
      <dgm:spPr/>
    </dgm:pt>
    <dgm:pt modelId="{9DD9D39C-ECEE-436B-A505-599921E394FB}" type="pres">
      <dgm:prSet presAssocID="{5C73BC8C-372A-4EF5-8C66-9950FA05811D}" presName="rootComposite1" presStyleCnt="0"/>
      <dgm:spPr/>
    </dgm:pt>
    <dgm:pt modelId="{DDD15301-B063-4C03-B13B-7CA3A7E52FCD}" type="pres">
      <dgm:prSet presAssocID="{5C73BC8C-372A-4EF5-8C66-9950FA05811D}" presName="rootText1" presStyleLbl="node0" presStyleIdx="0" presStyleCnt="1" custLinFactNeighborX="7085" custLinFactNeighborY="-52984">
        <dgm:presLayoutVars>
          <dgm:chPref val="3"/>
        </dgm:presLayoutVars>
      </dgm:prSet>
      <dgm:spPr/>
    </dgm:pt>
    <dgm:pt modelId="{B81360AF-01CD-4EC0-B27B-F811A5F9BE72}" type="pres">
      <dgm:prSet presAssocID="{5C73BC8C-372A-4EF5-8C66-9950FA05811D}" presName="rootConnector1" presStyleLbl="node1" presStyleIdx="0" presStyleCnt="0"/>
      <dgm:spPr/>
    </dgm:pt>
    <dgm:pt modelId="{D250B553-D431-4EF9-844C-87ED70F4EAC2}" type="pres">
      <dgm:prSet presAssocID="{5C73BC8C-372A-4EF5-8C66-9950FA05811D}" presName="hierChild2" presStyleCnt="0"/>
      <dgm:spPr/>
    </dgm:pt>
    <dgm:pt modelId="{A18D1A84-EE21-460B-B7AB-89F1C9A46A7E}" type="pres">
      <dgm:prSet presAssocID="{D75C7A7E-5637-406A-946B-AB9B7CBB567D}" presName="Name37" presStyleLbl="parChTrans1D2" presStyleIdx="0" presStyleCnt="3"/>
      <dgm:spPr/>
    </dgm:pt>
    <dgm:pt modelId="{27C7AA8E-C0FA-4DE6-A78A-8B299D3FA77B}" type="pres">
      <dgm:prSet presAssocID="{7D6C201C-96A0-4D6F-B713-C1304E8121FF}" presName="hierRoot2" presStyleCnt="0">
        <dgm:presLayoutVars>
          <dgm:hierBranch val="init"/>
        </dgm:presLayoutVars>
      </dgm:prSet>
      <dgm:spPr/>
    </dgm:pt>
    <dgm:pt modelId="{F581364C-9040-4116-98A3-734EF4D3855A}" type="pres">
      <dgm:prSet presAssocID="{7D6C201C-96A0-4D6F-B713-C1304E8121FF}" presName="rootComposite" presStyleCnt="0"/>
      <dgm:spPr/>
    </dgm:pt>
    <dgm:pt modelId="{110CF19E-0572-4D41-AFA1-EDD4CCD0FA40}" type="pres">
      <dgm:prSet presAssocID="{7D6C201C-96A0-4D6F-B713-C1304E8121FF}" presName="rootText" presStyleLbl="node2" presStyleIdx="0" presStyleCnt="3">
        <dgm:presLayoutVars>
          <dgm:chPref val="3"/>
        </dgm:presLayoutVars>
      </dgm:prSet>
      <dgm:spPr/>
    </dgm:pt>
    <dgm:pt modelId="{86BD1EDB-BB36-41F0-B485-49C9AF08DCF8}" type="pres">
      <dgm:prSet presAssocID="{7D6C201C-96A0-4D6F-B713-C1304E8121FF}" presName="rootConnector" presStyleLbl="node2" presStyleIdx="0" presStyleCnt="3"/>
      <dgm:spPr/>
    </dgm:pt>
    <dgm:pt modelId="{EA8DEB34-0CD6-455B-AF75-0683D4BFFB9E}" type="pres">
      <dgm:prSet presAssocID="{7D6C201C-96A0-4D6F-B713-C1304E8121FF}" presName="hierChild4" presStyleCnt="0"/>
      <dgm:spPr/>
    </dgm:pt>
    <dgm:pt modelId="{47FFD77D-D694-44FC-B694-3CA7D25EEEE9}" type="pres">
      <dgm:prSet presAssocID="{7D6C201C-96A0-4D6F-B713-C1304E8121FF}" presName="hierChild5" presStyleCnt="0"/>
      <dgm:spPr/>
    </dgm:pt>
    <dgm:pt modelId="{E1663F6F-7780-4C7F-9AEA-542BDA7335F1}" type="pres">
      <dgm:prSet presAssocID="{3C6ECEEA-2DD4-45EE-8A2F-642EA57DCB2A}" presName="Name37" presStyleLbl="parChTrans1D2" presStyleIdx="1" presStyleCnt="3"/>
      <dgm:spPr/>
    </dgm:pt>
    <dgm:pt modelId="{46C0F681-5D72-4FF8-BCE7-0F0FCDB6B5FE}" type="pres">
      <dgm:prSet presAssocID="{87BF89F0-8559-4D22-9D0E-178E5F092906}" presName="hierRoot2" presStyleCnt="0">
        <dgm:presLayoutVars>
          <dgm:hierBranch val="init"/>
        </dgm:presLayoutVars>
      </dgm:prSet>
      <dgm:spPr/>
    </dgm:pt>
    <dgm:pt modelId="{C10B0555-342A-446B-86FB-D1B6BAD5FAF7}" type="pres">
      <dgm:prSet presAssocID="{87BF89F0-8559-4D22-9D0E-178E5F092906}" presName="rootComposite" presStyleCnt="0"/>
      <dgm:spPr/>
    </dgm:pt>
    <dgm:pt modelId="{96CED6E8-BE1A-4E02-8975-55AC83B2CD58}" type="pres">
      <dgm:prSet presAssocID="{87BF89F0-8559-4D22-9D0E-178E5F092906}" presName="rootText" presStyleLbl="node2" presStyleIdx="1" presStyleCnt="3">
        <dgm:presLayoutVars>
          <dgm:chPref val="3"/>
        </dgm:presLayoutVars>
      </dgm:prSet>
      <dgm:spPr/>
    </dgm:pt>
    <dgm:pt modelId="{22B45B56-9420-4087-B77A-AC412247935B}" type="pres">
      <dgm:prSet presAssocID="{87BF89F0-8559-4D22-9D0E-178E5F092906}" presName="rootConnector" presStyleLbl="node2" presStyleIdx="1" presStyleCnt="3"/>
      <dgm:spPr/>
    </dgm:pt>
    <dgm:pt modelId="{A851C39F-A802-4E4D-803C-5A18ADF89D6E}" type="pres">
      <dgm:prSet presAssocID="{87BF89F0-8559-4D22-9D0E-178E5F092906}" presName="hierChild4" presStyleCnt="0"/>
      <dgm:spPr/>
    </dgm:pt>
    <dgm:pt modelId="{BFFD540F-682B-4DF9-B07B-4C7C3962A4CF}" type="pres">
      <dgm:prSet presAssocID="{87BF89F0-8559-4D22-9D0E-178E5F092906}" presName="hierChild5" presStyleCnt="0"/>
      <dgm:spPr/>
    </dgm:pt>
    <dgm:pt modelId="{0F143C42-B8BE-454D-A9E4-3420CEF5F3CB}" type="pres">
      <dgm:prSet presAssocID="{B413E249-A885-49FD-B706-D3F085CFA973}" presName="Name37" presStyleLbl="parChTrans1D2" presStyleIdx="2" presStyleCnt="3"/>
      <dgm:spPr/>
    </dgm:pt>
    <dgm:pt modelId="{19ABF4D8-04DC-4AB0-A24A-A1B637674908}" type="pres">
      <dgm:prSet presAssocID="{08A02B08-8835-410E-83E5-1F3EB5BDD62F}" presName="hierRoot2" presStyleCnt="0">
        <dgm:presLayoutVars>
          <dgm:hierBranch val="init"/>
        </dgm:presLayoutVars>
      </dgm:prSet>
      <dgm:spPr/>
    </dgm:pt>
    <dgm:pt modelId="{039EE3DB-3706-414A-BE02-33D3C2531581}" type="pres">
      <dgm:prSet presAssocID="{08A02B08-8835-410E-83E5-1F3EB5BDD62F}" presName="rootComposite" presStyleCnt="0"/>
      <dgm:spPr/>
    </dgm:pt>
    <dgm:pt modelId="{51BC6BE5-5A60-4AF3-AEDB-983469B2DD3F}" type="pres">
      <dgm:prSet presAssocID="{08A02B08-8835-410E-83E5-1F3EB5BDD62F}" presName="rootText" presStyleLbl="node2" presStyleIdx="2" presStyleCnt="3">
        <dgm:presLayoutVars>
          <dgm:chPref val="3"/>
        </dgm:presLayoutVars>
      </dgm:prSet>
      <dgm:spPr/>
    </dgm:pt>
    <dgm:pt modelId="{98CDC606-E9C4-4C7A-8CDF-946A404DA187}" type="pres">
      <dgm:prSet presAssocID="{08A02B08-8835-410E-83E5-1F3EB5BDD62F}" presName="rootConnector" presStyleLbl="node2" presStyleIdx="2" presStyleCnt="3"/>
      <dgm:spPr/>
    </dgm:pt>
    <dgm:pt modelId="{7280D1FA-60A9-48FD-83C5-657AD9694EEE}" type="pres">
      <dgm:prSet presAssocID="{08A02B08-8835-410E-83E5-1F3EB5BDD62F}" presName="hierChild4" presStyleCnt="0"/>
      <dgm:spPr/>
    </dgm:pt>
    <dgm:pt modelId="{FD4DE755-A571-48F6-BAD2-74EB0CDBC18D}" type="pres">
      <dgm:prSet presAssocID="{08A02B08-8835-410E-83E5-1F3EB5BDD62F}" presName="hierChild5" presStyleCnt="0"/>
      <dgm:spPr/>
    </dgm:pt>
    <dgm:pt modelId="{02AC2263-1C02-4603-98A2-8C399314D124}" type="pres">
      <dgm:prSet presAssocID="{5C73BC8C-372A-4EF5-8C66-9950FA05811D}" presName="hierChild3" presStyleCnt="0"/>
      <dgm:spPr/>
    </dgm:pt>
  </dgm:ptLst>
  <dgm:cxnLst>
    <dgm:cxn modelId="{A0A3C500-93A5-4B5E-850D-F588BFECEC16}" type="presOf" srcId="{7D6C201C-96A0-4D6F-B713-C1304E8121FF}" destId="{86BD1EDB-BB36-41F0-B485-49C9AF08DCF8}" srcOrd="1" destOrd="0" presId="urn:microsoft.com/office/officeart/2005/8/layout/orgChart1"/>
    <dgm:cxn modelId="{86E02F1D-8378-41A9-9F28-9063D8A36FD9}" type="presOf" srcId="{08A02B08-8835-410E-83E5-1F3EB5BDD62F}" destId="{98CDC606-E9C4-4C7A-8CDF-946A404DA187}" srcOrd="1" destOrd="0" presId="urn:microsoft.com/office/officeart/2005/8/layout/orgChart1"/>
    <dgm:cxn modelId="{B22D831D-B42B-4ACE-905C-4C959CA1306F}" type="presOf" srcId="{87BF89F0-8559-4D22-9D0E-178E5F092906}" destId="{96CED6E8-BE1A-4E02-8975-55AC83B2CD58}" srcOrd="0" destOrd="0" presId="urn:microsoft.com/office/officeart/2005/8/layout/orgChart1"/>
    <dgm:cxn modelId="{EC8F8E21-5070-48E3-8AA5-C25C8996238C}" srcId="{5C73BC8C-372A-4EF5-8C66-9950FA05811D}" destId="{87BF89F0-8559-4D22-9D0E-178E5F092906}" srcOrd="1" destOrd="0" parTransId="{3C6ECEEA-2DD4-45EE-8A2F-642EA57DCB2A}" sibTransId="{A40D4D5D-CCCE-46FA-A158-DE694460E3A4}"/>
    <dgm:cxn modelId="{8E03C547-CAC5-4474-8041-45FCB8763809}" type="presOf" srcId="{5C73BC8C-372A-4EF5-8C66-9950FA05811D}" destId="{DDD15301-B063-4C03-B13B-7CA3A7E52FCD}" srcOrd="0" destOrd="0" presId="urn:microsoft.com/office/officeart/2005/8/layout/orgChart1"/>
    <dgm:cxn modelId="{CF41E255-3539-451C-AE44-CE98FB572D4E}" srcId="{2EEB700B-3521-4C0D-AAE2-000437EA495B}" destId="{5C73BC8C-372A-4EF5-8C66-9950FA05811D}" srcOrd="0" destOrd="0" parTransId="{869BFA68-7104-4B50-95A4-4EB7DC9D49CD}" sibTransId="{0D05FCA9-157C-48AD-A8E6-3E2E0C84C39F}"/>
    <dgm:cxn modelId="{FFB87360-5555-4B8D-8923-8276AAEF9A9C}" type="presOf" srcId="{2EEB700B-3521-4C0D-AAE2-000437EA495B}" destId="{9A5F04D4-9F65-42F5-9B80-125771B95A71}" srcOrd="0" destOrd="0" presId="urn:microsoft.com/office/officeart/2005/8/layout/orgChart1"/>
    <dgm:cxn modelId="{A9F88371-82FF-4F10-AA5A-A99C4CBEC989}" type="presOf" srcId="{D75C7A7E-5637-406A-946B-AB9B7CBB567D}" destId="{A18D1A84-EE21-460B-B7AB-89F1C9A46A7E}" srcOrd="0" destOrd="0" presId="urn:microsoft.com/office/officeart/2005/8/layout/orgChart1"/>
    <dgm:cxn modelId="{D9653276-EDC1-449A-8109-6DF0A43036EF}" type="presOf" srcId="{87BF89F0-8559-4D22-9D0E-178E5F092906}" destId="{22B45B56-9420-4087-B77A-AC412247935B}" srcOrd="1" destOrd="0" presId="urn:microsoft.com/office/officeart/2005/8/layout/orgChart1"/>
    <dgm:cxn modelId="{90F6DE8A-50A1-4231-B1FC-8658533EEEA4}" srcId="{5C73BC8C-372A-4EF5-8C66-9950FA05811D}" destId="{08A02B08-8835-410E-83E5-1F3EB5BDD62F}" srcOrd="2" destOrd="0" parTransId="{B413E249-A885-49FD-B706-D3F085CFA973}" sibTransId="{B899F662-97F9-4DA7-B05B-6FF963DC182C}"/>
    <dgm:cxn modelId="{720255A4-7B83-43BB-8039-6952F8E3BE25}" type="presOf" srcId="{5C73BC8C-372A-4EF5-8C66-9950FA05811D}" destId="{B81360AF-01CD-4EC0-B27B-F811A5F9BE72}" srcOrd="1" destOrd="0" presId="urn:microsoft.com/office/officeart/2005/8/layout/orgChart1"/>
    <dgm:cxn modelId="{51B1EEB5-D6BD-43ED-A6D1-14D1CB9047D0}" type="presOf" srcId="{7D6C201C-96A0-4D6F-B713-C1304E8121FF}" destId="{110CF19E-0572-4D41-AFA1-EDD4CCD0FA40}" srcOrd="0" destOrd="0" presId="urn:microsoft.com/office/officeart/2005/8/layout/orgChart1"/>
    <dgm:cxn modelId="{E70CB2B8-AD3E-4EAF-8723-330699A020BA}" type="presOf" srcId="{B413E249-A885-49FD-B706-D3F085CFA973}" destId="{0F143C42-B8BE-454D-A9E4-3420CEF5F3CB}" srcOrd="0" destOrd="0" presId="urn:microsoft.com/office/officeart/2005/8/layout/orgChart1"/>
    <dgm:cxn modelId="{A9346BD9-4CE1-46AE-8775-9918BA007E4A}" type="presOf" srcId="{08A02B08-8835-410E-83E5-1F3EB5BDD62F}" destId="{51BC6BE5-5A60-4AF3-AEDB-983469B2DD3F}" srcOrd="0" destOrd="0" presId="urn:microsoft.com/office/officeart/2005/8/layout/orgChart1"/>
    <dgm:cxn modelId="{5F2FD3EE-775C-446D-9E91-A15955C8D9C9}" type="presOf" srcId="{3C6ECEEA-2DD4-45EE-8A2F-642EA57DCB2A}" destId="{E1663F6F-7780-4C7F-9AEA-542BDA7335F1}" srcOrd="0" destOrd="0" presId="urn:microsoft.com/office/officeart/2005/8/layout/orgChart1"/>
    <dgm:cxn modelId="{9E6C6DFA-1EDC-4D55-9A8A-F3E4DD44652C}" srcId="{5C73BC8C-372A-4EF5-8C66-9950FA05811D}" destId="{7D6C201C-96A0-4D6F-B713-C1304E8121FF}" srcOrd="0" destOrd="0" parTransId="{D75C7A7E-5637-406A-946B-AB9B7CBB567D}" sibTransId="{327CAFE8-5043-4E55-8FE2-AD496D2D1CAB}"/>
    <dgm:cxn modelId="{92CB872C-61C4-405A-8871-6ED987FDF271}" type="presParOf" srcId="{9A5F04D4-9F65-42F5-9B80-125771B95A71}" destId="{FA6F6233-AFBF-4528-96A3-A5D58B9D07A4}" srcOrd="0" destOrd="0" presId="urn:microsoft.com/office/officeart/2005/8/layout/orgChart1"/>
    <dgm:cxn modelId="{7BCB47DB-5C05-4A8F-B611-15A6E919E4A5}" type="presParOf" srcId="{FA6F6233-AFBF-4528-96A3-A5D58B9D07A4}" destId="{9DD9D39C-ECEE-436B-A505-599921E394FB}" srcOrd="0" destOrd="0" presId="urn:microsoft.com/office/officeart/2005/8/layout/orgChart1"/>
    <dgm:cxn modelId="{D1984E9B-9E4C-44D3-8359-D811EE9F9D32}" type="presParOf" srcId="{9DD9D39C-ECEE-436B-A505-599921E394FB}" destId="{DDD15301-B063-4C03-B13B-7CA3A7E52FCD}" srcOrd="0" destOrd="0" presId="urn:microsoft.com/office/officeart/2005/8/layout/orgChart1"/>
    <dgm:cxn modelId="{468AFCB0-3720-4DB3-95D3-34F138962E1F}" type="presParOf" srcId="{9DD9D39C-ECEE-436B-A505-599921E394FB}" destId="{B81360AF-01CD-4EC0-B27B-F811A5F9BE72}" srcOrd="1" destOrd="0" presId="urn:microsoft.com/office/officeart/2005/8/layout/orgChart1"/>
    <dgm:cxn modelId="{2F3CAC48-A12B-4201-BE66-4C3C15DA447D}" type="presParOf" srcId="{FA6F6233-AFBF-4528-96A3-A5D58B9D07A4}" destId="{D250B553-D431-4EF9-844C-87ED70F4EAC2}" srcOrd="1" destOrd="0" presId="urn:microsoft.com/office/officeart/2005/8/layout/orgChart1"/>
    <dgm:cxn modelId="{49E607A9-8377-43B1-B5CD-8F5B0B22C075}" type="presParOf" srcId="{D250B553-D431-4EF9-844C-87ED70F4EAC2}" destId="{A18D1A84-EE21-460B-B7AB-89F1C9A46A7E}" srcOrd="0" destOrd="0" presId="urn:microsoft.com/office/officeart/2005/8/layout/orgChart1"/>
    <dgm:cxn modelId="{CFB63235-3325-4E8F-9CDB-3947638DD202}" type="presParOf" srcId="{D250B553-D431-4EF9-844C-87ED70F4EAC2}" destId="{27C7AA8E-C0FA-4DE6-A78A-8B299D3FA77B}" srcOrd="1" destOrd="0" presId="urn:microsoft.com/office/officeart/2005/8/layout/orgChart1"/>
    <dgm:cxn modelId="{5A96D4DA-BFA5-4EBA-9152-FCF1D4C5CAEB}" type="presParOf" srcId="{27C7AA8E-C0FA-4DE6-A78A-8B299D3FA77B}" destId="{F581364C-9040-4116-98A3-734EF4D3855A}" srcOrd="0" destOrd="0" presId="urn:microsoft.com/office/officeart/2005/8/layout/orgChart1"/>
    <dgm:cxn modelId="{C36576E5-61C6-41CF-91F4-02D1CC5D6E6B}" type="presParOf" srcId="{F581364C-9040-4116-98A3-734EF4D3855A}" destId="{110CF19E-0572-4D41-AFA1-EDD4CCD0FA40}" srcOrd="0" destOrd="0" presId="urn:microsoft.com/office/officeart/2005/8/layout/orgChart1"/>
    <dgm:cxn modelId="{060D6C8E-93E5-4382-BB24-BF4EEC51EDFA}" type="presParOf" srcId="{F581364C-9040-4116-98A3-734EF4D3855A}" destId="{86BD1EDB-BB36-41F0-B485-49C9AF08DCF8}" srcOrd="1" destOrd="0" presId="urn:microsoft.com/office/officeart/2005/8/layout/orgChart1"/>
    <dgm:cxn modelId="{C5EF26D4-026A-40B3-B37D-430198946694}" type="presParOf" srcId="{27C7AA8E-C0FA-4DE6-A78A-8B299D3FA77B}" destId="{EA8DEB34-0CD6-455B-AF75-0683D4BFFB9E}" srcOrd="1" destOrd="0" presId="urn:microsoft.com/office/officeart/2005/8/layout/orgChart1"/>
    <dgm:cxn modelId="{972B08FA-8F44-4F29-8CE9-AE6DEECFD9BA}" type="presParOf" srcId="{27C7AA8E-C0FA-4DE6-A78A-8B299D3FA77B}" destId="{47FFD77D-D694-44FC-B694-3CA7D25EEEE9}" srcOrd="2" destOrd="0" presId="urn:microsoft.com/office/officeart/2005/8/layout/orgChart1"/>
    <dgm:cxn modelId="{8C9C2D61-D21A-4714-B510-3C4F8F302FB0}" type="presParOf" srcId="{D250B553-D431-4EF9-844C-87ED70F4EAC2}" destId="{E1663F6F-7780-4C7F-9AEA-542BDA7335F1}" srcOrd="2" destOrd="0" presId="urn:microsoft.com/office/officeart/2005/8/layout/orgChart1"/>
    <dgm:cxn modelId="{41C8D656-F73E-483B-8011-03DC3B9AACAD}" type="presParOf" srcId="{D250B553-D431-4EF9-844C-87ED70F4EAC2}" destId="{46C0F681-5D72-4FF8-BCE7-0F0FCDB6B5FE}" srcOrd="3" destOrd="0" presId="urn:microsoft.com/office/officeart/2005/8/layout/orgChart1"/>
    <dgm:cxn modelId="{3935F6CC-BFA4-492F-93F6-221F3A5AE277}" type="presParOf" srcId="{46C0F681-5D72-4FF8-BCE7-0F0FCDB6B5FE}" destId="{C10B0555-342A-446B-86FB-D1B6BAD5FAF7}" srcOrd="0" destOrd="0" presId="urn:microsoft.com/office/officeart/2005/8/layout/orgChart1"/>
    <dgm:cxn modelId="{EFCA0E09-DD3A-4586-819C-43EE24D21E64}" type="presParOf" srcId="{C10B0555-342A-446B-86FB-D1B6BAD5FAF7}" destId="{96CED6E8-BE1A-4E02-8975-55AC83B2CD58}" srcOrd="0" destOrd="0" presId="urn:microsoft.com/office/officeart/2005/8/layout/orgChart1"/>
    <dgm:cxn modelId="{CC614F4D-0EDE-4445-99D8-05D9CBCF44E4}" type="presParOf" srcId="{C10B0555-342A-446B-86FB-D1B6BAD5FAF7}" destId="{22B45B56-9420-4087-B77A-AC412247935B}" srcOrd="1" destOrd="0" presId="urn:microsoft.com/office/officeart/2005/8/layout/orgChart1"/>
    <dgm:cxn modelId="{5C143165-6EC9-429A-9174-D2A8D7FF0EDD}" type="presParOf" srcId="{46C0F681-5D72-4FF8-BCE7-0F0FCDB6B5FE}" destId="{A851C39F-A802-4E4D-803C-5A18ADF89D6E}" srcOrd="1" destOrd="0" presId="urn:microsoft.com/office/officeart/2005/8/layout/orgChart1"/>
    <dgm:cxn modelId="{0ADB7DB9-286C-418D-AB9E-03D521B0D7D2}" type="presParOf" srcId="{46C0F681-5D72-4FF8-BCE7-0F0FCDB6B5FE}" destId="{BFFD540F-682B-4DF9-B07B-4C7C3962A4CF}" srcOrd="2" destOrd="0" presId="urn:microsoft.com/office/officeart/2005/8/layout/orgChart1"/>
    <dgm:cxn modelId="{F9273C16-BDD2-4DA3-9029-488362A94B2F}" type="presParOf" srcId="{D250B553-D431-4EF9-844C-87ED70F4EAC2}" destId="{0F143C42-B8BE-454D-A9E4-3420CEF5F3CB}" srcOrd="4" destOrd="0" presId="urn:microsoft.com/office/officeart/2005/8/layout/orgChart1"/>
    <dgm:cxn modelId="{63DB18C3-F546-44B5-A37B-8BFDB9922CF8}" type="presParOf" srcId="{D250B553-D431-4EF9-844C-87ED70F4EAC2}" destId="{19ABF4D8-04DC-4AB0-A24A-A1B637674908}" srcOrd="5" destOrd="0" presId="urn:microsoft.com/office/officeart/2005/8/layout/orgChart1"/>
    <dgm:cxn modelId="{344277C8-1EB7-4BD2-B8BC-8155F9D50D5E}" type="presParOf" srcId="{19ABF4D8-04DC-4AB0-A24A-A1B637674908}" destId="{039EE3DB-3706-414A-BE02-33D3C2531581}" srcOrd="0" destOrd="0" presId="urn:microsoft.com/office/officeart/2005/8/layout/orgChart1"/>
    <dgm:cxn modelId="{EA202637-CD28-41EB-982A-78C36AA2D40B}" type="presParOf" srcId="{039EE3DB-3706-414A-BE02-33D3C2531581}" destId="{51BC6BE5-5A60-4AF3-AEDB-983469B2DD3F}" srcOrd="0" destOrd="0" presId="urn:microsoft.com/office/officeart/2005/8/layout/orgChart1"/>
    <dgm:cxn modelId="{80158470-553D-4059-8139-24466D2EEAC0}" type="presParOf" srcId="{039EE3DB-3706-414A-BE02-33D3C2531581}" destId="{98CDC606-E9C4-4C7A-8CDF-946A404DA187}" srcOrd="1" destOrd="0" presId="urn:microsoft.com/office/officeart/2005/8/layout/orgChart1"/>
    <dgm:cxn modelId="{DE34E75C-3E6A-4EB1-8255-29C90E603174}" type="presParOf" srcId="{19ABF4D8-04DC-4AB0-A24A-A1B637674908}" destId="{7280D1FA-60A9-48FD-83C5-657AD9694EEE}" srcOrd="1" destOrd="0" presId="urn:microsoft.com/office/officeart/2005/8/layout/orgChart1"/>
    <dgm:cxn modelId="{CF0B75E5-1780-4BBC-B22A-2C91BEAEEEA5}" type="presParOf" srcId="{19ABF4D8-04DC-4AB0-A24A-A1B637674908}" destId="{FD4DE755-A571-48F6-BAD2-74EB0CDBC18D}" srcOrd="2" destOrd="0" presId="urn:microsoft.com/office/officeart/2005/8/layout/orgChart1"/>
    <dgm:cxn modelId="{7E79B75F-7BF1-42FB-B193-3C36CE37F418}" type="presParOf" srcId="{FA6F6233-AFBF-4528-96A3-A5D58B9D07A4}" destId="{02AC2263-1C02-4603-98A2-8C399314D12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43C42-B8BE-454D-A9E4-3420CEF5F3CB}">
      <dsp:nvSpPr>
        <dsp:cNvPr id="0" name=""/>
        <dsp:cNvSpPr/>
      </dsp:nvSpPr>
      <dsp:spPr>
        <a:xfrm>
          <a:off x="4285264" y="1677491"/>
          <a:ext cx="2740786" cy="1142654"/>
        </a:xfrm>
        <a:custGeom>
          <a:avLst/>
          <a:gdLst/>
          <a:ahLst/>
          <a:cxnLst/>
          <a:rect l="0" t="0" r="0" b="0"/>
          <a:pathLst>
            <a:path>
              <a:moveTo>
                <a:pt x="0" y="0"/>
              </a:moveTo>
              <a:lnTo>
                <a:pt x="0" y="890024"/>
              </a:lnTo>
              <a:lnTo>
                <a:pt x="2740786" y="890024"/>
              </a:lnTo>
              <a:lnTo>
                <a:pt x="2740786" y="114265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663F6F-7780-4C7F-9AEA-542BDA7335F1}">
      <dsp:nvSpPr>
        <dsp:cNvPr id="0" name=""/>
        <dsp:cNvSpPr/>
      </dsp:nvSpPr>
      <dsp:spPr>
        <a:xfrm>
          <a:off x="4114800" y="1677491"/>
          <a:ext cx="170464" cy="1142654"/>
        </a:xfrm>
        <a:custGeom>
          <a:avLst/>
          <a:gdLst/>
          <a:ahLst/>
          <a:cxnLst/>
          <a:rect l="0" t="0" r="0" b="0"/>
          <a:pathLst>
            <a:path>
              <a:moveTo>
                <a:pt x="170464" y="0"/>
              </a:moveTo>
              <a:lnTo>
                <a:pt x="170464" y="890024"/>
              </a:lnTo>
              <a:lnTo>
                <a:pt x="0" y="890024"/>
              </a:lnTo>
              <a:lnTo>
                <a:pt x="0" y="114265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8D1A84-EE21-460B-B7AB-89F1C9A46A7E}">
      <dsp:nvSpPr>
        <dsp:cNvPr id="0" name=""/>
        <dsp:cNvSpPr/>
      </dsp:nvSpPr>
      <dsp:spPr>
        <a:xfrm>
          <a:off x="1203548" y="1677491"/>
          <a:ext cx="3081715" cy="1142654"/>
        </a:xfrm>
        <a:custGeom>
          <a:avLst/>
          <a:gdLst/>
          <a:ahLst/>
          <a:cxnLst/>
          <a:rect l="0" t="0" r="0" b="0"/>
          <a:pathLst>
            <a:path>
              <a:moveTo>
                <a:pt x="3081715" y="0"/>
              </a:moveTo>
              <a:lnTo>
                <a:pt x="3081715" y="890024"/>
              </a:lnTo>
              <a:lnTo>
                <a:pt x="0" y="890024"/>
              </a:lnTo>
              <a:lnTo>
                <a:pt x="0" y="114265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15301-B063-4C03-B13B-7CA3A7E52FCD}">
      <dsp:nvSpPr>
        <dsp:cNvPr id="0" name=""/>
        <dsp:cNvSpPr/>
      </dsp:nvSpPr>
      <dsp:spPr>
        <a:xfrm>
          <a:off x="3082268" y="474495"/>
          <a:ext cx="2405992" cy="120299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constructor</a:t>
          </a:r>
        </a:p>
      </dsp:txBody>
      <dsp:txXfrm>
        <a:off x="3082268" y="474495"/>
        <a:ext cx="2405992" cy="1202996"/>
      </dsp:txXfrm>
    </dsp:sp>
    <dsp:sp modelId="{110CF19E-0572-4D41-AFA1-EDD4CCD0FA40}">
      <dsp:nvSpPr>
        <dsp:cNvPr id="0" name=""/>
        <dsp:cNvSpPr/>
      </dsp:nvSpPr>
      <dsp:spPr>
        <a:xfrm>
          <a:off x="552" y="2820145"/>
          <a:ext cx="2405992" cy="120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Default</a:t>
          </a:r>
        </a:p>
      </dsp:txBody>
      <dsp:txXfrm>
        <a:off x="552" y="2820145"/>
        <a:ext cx="2405992" cy="1202996"/>
      </dsp:txXfrm>
    </dsp:sp>
    <dsp:sp modelId="{96CED6E8-BE1A-4E02-8975-55AC83B2CD58}">
      <dsp:nvSpPr>
        <dsp:cNvPr id="0" name=""/>
        <dsp:cNvSpPr/>
      </dsp:nvSpPr>
      <dsp:spPr>
        <a:xfrm>
          <a:off x="2911803" y="2820145"/>
          <a:ext cx="2405992" cy="120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err="1"/>
            <a:t>Paramaterized</a:t>
          </a:r>
          <a:endParaRPr lang="en-US" sz="3100" kern="1200" dirty="0"/>
        </a:p>
      </dsp:txBody>
      <dsp:txXfrm>
        <a:off x="2911803" y="2820145"/>
        <a:ext cx="2405992" cy="1202996"/>
      </dsp:txXfrm>
    </dsp:sp>
    <dsp:sp modelId="{51BC6BE5-5A60-4AF3-AEDB-983469B2DD3F}">
      <dsp:nvSpPr>
        <dsp:cNvPr id="0" name=""/>
        <dsp:cNvSpPr/>
      </dsp:nvSpPr>
      <dsp:spPr>
        <a:xfrm>
          <a:off x="5823054" y="2820145"/>
          <a:ext cx="2405992" cy="120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Copy constructors</a:t>
          </a:r>
        </a:p>
      </dsp:txBody>
      <dsp:txXfrm>
        <a:off x="5823054" y="2820145"/>
        <a:ext cx="2405992" cy="120299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CA31D-DB9C-E246-8D3E-3351AD74C39E}" type="datetimeFigureOut">
              <a:rPr lang="en-NP" smtClean="0"/>
              <a:t>07/06/2023</a:t>
            </a:fld>
            <a:endParaRPr lang="en-NP"/>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D6F09-DB9E-7F43-9C18-987694F34602}" type="slidenum">
              <a:rPr lang="en-NP" smtClean="0"/>
              <a:t>‹#›</a:t>
            </a:fld>
            <a:endParaRPr lang="en-NP"/>
          </a:p>
        </p:txBody>
      </p:sp>
    </p:spTree>
    <p:extLst>
      <p:ext uri="{BB962C8B-B14F-4D97-AF65-F5344CB8AC3E}">
        <p14:creationId xmlns:p14="http://schemas.microsoft.com/office/powerpoint/2010/main" val="407677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688ED8-CFA3-454D-AF1A-C8B5CE44A362}" type="datetime1">
              <a:rPr lang="en-US" smtClean="0"/>
              <a:t>6/7/23</a:t>
            </a:fld>
            <a:endParaRPr lang="en-US"/>
          </a:p>
        </p:txBody>
      </p:sp>
      <p:sp>
        <p:nvSpPr>
          <p:cNvPr id="5" name="Footer Placeholder 4"/>
          <p:cNvSpPr>
            <a:spLocks noGrp="1"/>
          </p:cNvSpPr>
          <p:nvPr>
            <p:ph type="ftr" sz="quarter" idx="11"/>
          </p:nvPr>
        </p:nvSpPr>
        <p:spPr/>
        <p:txBody>
          <a:bodyPr/>
          <a:lstStyle/>
          <a:p>
            <a:r>
              <a:rPr lang="en-US"/>
              <a:t>Classes and Objects,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4DBAF-B776-A644-B273-38D77C39A5AB}" type="datetime1">
              <a:rPr lang="en-US" smtClean="0"/>
              <a:t>6/7/23</a:t>
            </a:fld>
            <a:endParaRPr lang="en-US"/>
          </a:p>
        </p:txBody>
      </p:sp>
      <p:sp>
        <p:nvSpPr>
          <p:cNvPr id="5" name="Footer Placeholder 4"/>
          <p:cNvSpPr>
            <a:spLocks noGrp="1"/>
          </p:cNvSpPr>
          <p:nvPr>
            <p:ph type="ftr" sz="quarter" idx="11"/>
          </p:nvPr>
        </p:nvSpPr>
        <p:spPr/>
        <p:txBody>
          <a:bodyPr/>
          <a:lstStyle/>
          <a:p>
            <a:r>
              <a:rPr lang="en-US"/>
              <a:t>Classes and Objects,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0E93AD-EDE1-3845-B4AF-8D0AF38DAA61}" type="datetime1">
              <a:rPr lang="en-US" smtClean="0"/>
              <a:t>6/7/23</a:t>
            </a:fld>
            <a:endParaRPr lang="en-US"/>
          </a:p>
        </p:txBody>
      </p:sp>
      <p:sp>
        <p:nvSpPr>
          <p:cNvPr id="5" name="Footer Placeholder 4"/>
          <p:cNvSpPr>
            <a:spLocks noGrp="1"/>
          </p:cNvSpPr>
          <p:nvPr>
            <p:ph type="ftr" sz="quarter" idx="11"/>
          </p:nvPr>
        </p:nvSpPr>
        <p:spPr/>
        <p:txBody>
          <a:bodyPr/>
          <a:lstStyle/>
          <a:p>
            <a:r>
              <a:rPr lang="en-US"/>
              <a:t>Classes and Objects,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589E67-3ABF-B94B-A44B-F16A3DB3DDDB}" type="datetime1">
              <a:rPr lang="en-US" smtClean="0"/>
              <a:t>6/7/23</a:t>
            </a:fld>
            <a:endParaRPr lang="en-US"/>
          </a:p>
        </p:txBody>
      </p:sp>
      <p:sp>
        <p:nvSpPr>
          <p:cNvPr id="5" name="Footer Placeholder 4"/>
          <p:cNvSpPr>
            <a:spLocks noGrp="1"/>
          </p:cNvSpPr>
          <p:nvPr>
            <p:ph type="ftr" sz="quarter" idx="11"/>
          </p:nvPr>
        </p:nvSpPr>
        <p:spPr/>
        <p:txBody>
          <a:bodyPr/>
          <a:lstStyle/>
          <a:p>
            <a:r>
              <a:rPr lang="en-US"/>
              <a:t>Classes and Objects,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305B3-4C0B-FA4D-A913-662BF82FE133}" type="datetime1">
              <a:rPr lang="en-US" smtClean="0"/>
              <a:t>6/7/23</a:t>
            </a:fld>
            <a:endParaRPr lang="en-US"/>
          </a:p>
        </p:txBody>
      </p:sp>
      <p:sp>
        <p:nvSpPr>
          <p:cNvPr id="5" name="Footer Placeholder 4"/>
          <p:cNvSpPr>
            <a:spLocks noGrp="1"/>
          </p:cNvSpPr>
          <p:nvPr>
            <p:ph type="ftr" sz="quarter" idx="11"/>
          </p:nvPr>
        </p:nvSpPr>
        <p:spPr/>
        <p:txBody>
          <a:bodyPr/>
          <a:lstStyle/>
          <a:p>
            <a:r>
              <a:rPr lang="en-US"/>
              <a:t>Classes and Objects, OOP in 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3CD0C1-22DD-C042-92D6-CD49B1AD89AE}" type="datetime1">
              <a:rPr lang="en-US" smtClean="0"/>
              <a:t>6/7/23</a:t>
            </a:fld>
            <a:endParaRPr lang="en-US"/>
          </a:p>
        </p:txBody>
      </p:sp>
      <p:sp>
        <p:nvSpPr>
          <p:cNvPr id="6" name="Footer Placeholder 5"/>
          <p:cNvSpPr>
            <a:spLocks noGrp="1"/>
          </p:cNvSpPr>
          <p:nvPr>
            <p:ph type="ftr" sz="quarter" idx="11"/>
          </p:nvPr>
        </p:nvSpPr>
        <p:spPr/>
        <p:txBody>
          <a:bodyPr/>
          <a:lstStyle/>
          <a:p>
            <a:r>
              <a:rPr lang="en-US"/>
              <a:t>Classes and Objects, OOP in 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C815D-A386-A547-995F-D8F2DFF359EF}" type="datetime1">
              <a:rPr lang="en-US" smtClean="0"/>
              <a:t>6/7/23</a:t>
            </a:fld>
            <a:endParaRPr lang="en-US"/>
          </a:p>
        </p:txBody>
      </p:sp>
      <p:sp>
        <p:nvSpPr>
          <p:cNvPr id="8" name="Footer Placeholder 7"/>
          <p:cNvSpPr>
            <a:spLocks noGrp="1"/>
          </p:cNvSpPr>
          <p:nvPr>
            <p:ph type="ftr" sz="quarter" idx="11"/>
          </p:nvPr>
        </p:nvSpPr>
        <p:spPr/>
        <p:txBody>
          <a:bodyPr/>
          <a:lstStyle/>
          <a:p>
            <a:r>
              <a:rPr lang="en-US"/>
              <a:t>Classes and Objects, OOP in C++</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10D2FB-B11E-4542-84CE-818EFF44C233}" type="datetime1">
              <a:rPr lang="en-US" smtClean="0"/>
              <a:t>6/7/23</a:t>
            </a:fld>
            <a:endParaRPr lang="en-US"/>
          </a:p>
        </p:txBody>
      </p:sp>
      <p:sp>
        <p:nvSpPr>
          <p:cNvPr id="4" name="Footer Placeholder 3"/>
          <p:cNvSpPr>
            <a:spLocks noGrp="1"/>
          </p:cNvSpPr>
          <p:nvPr>
            <p:ph type="ftr" sz="quarter" idx="11"/>
          </p:nvPr>
        </p:nvSpPr>
        <p:spPr/>
        <p:txBody>
          <a:bodyPr/>
          <a:lstStyle/>
          <a:p>
            <a:r>
              <a:rPr lang="en-US"/>
              <a:t>Classes and Objects, OOP in 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63300-7072-2F45-8045-36711363ECA7}" type="datetime1">
              <a:rPr lang="en-US" smtClean="0"/>
              <a:t>6/7/23</a:t>
            </a:fld>
            <a:endParaRPr lang="en-US"/>
          </a:p>
        </p:txBody>
      </p:sp>
      <p:sp>
        <p:nvSpPr>
          <p:cNvPr id="3" name="Footer Placeholder 2"/>
          <p:cNvSpPr>
            <a:spLocks noGrp="1"/>
          </p:cNvSpPr>
          <p:nvPr>
            <p:ph type="ftr" sz="quarter" idx="11"/>
          </p:nvPr>
        </p:nvSpPr>
        <p:spPr/>
        <p:txBody>
          <a:bodyPr/>
          <a:lstStyle/>
          <a:p>
            <a:r>
              <a:rPr lang="en-US"/>
              <a:t>Classes and Objects, OOP in 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3153EC-87A3-AC40-84EC-661EF47CBE76}" type="datetime1">
              <a:rPr lang="en-US" smtClean="0"/>
              <a:t>6/7/23</a:t>
            </a:fld>
            <a:endParaRPr lang="en-US"/>
          </a:p>
        </p:txBody>
      </p:sp>
      <p:sp>
        <p:nvSpPr>
          <p:cNvPr id="6" name="Footer Placeholder 5"/>
          <p:cNvSpPr>
            <a:spLocks noGrp="1"/>
          </p:cNvSpPr>
          <p:nvPr>
            <p:ph type="ftr" sz="quarter" idx="11"/>
          </p:nvPr>
        </p:nvSpPr>
        <p:spPr/>
        <p:txBody>
          <a:bodyPr/>
          <a:lstStyle/>
          <a:p>
            <a:r>
              <a:rPr lang="en-US"/>
              <a:t>Classes and Objects, OOP in 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EB9AA0-9FB3-D54E-97C1-4341C6FE7673}" type="datetime1">
              <a:rPr lang="en-US" smtClean="0"/>
              <a:t>6/7/23</a:t>
            </a:fld>
            <a:endParaRPr lang="en-US"/>
          </a:p>
        </p:txBody>
      </p:sp>
      <p:sp>
        <p:nvSpPr>
          <p:cNvPr id="6" name="Footer Placeholder 5"/>
          <p:cNvSpPr>
            <a:spLocks noGrp="1"/>
          </p:cNvSpPr>
          <p:nvPr>
            <p:ph type="ftr" sz="quarter" idx="11"/>
          </p:nvPr>
        </p:nvSpPr>
        <p:spPr/>
        <p:txBody>
          <a:bodyPr/>
          <a:lstStyle/>
          <a:p>
            <a:r>
              <a:rPr lang="en-US"/>
              <a:t>Classes and Objects, OOP in 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CDC43-C755-364E-8B42-228F4EA55FCE}" type="datetime1">
              <a:rPr lang="en-US" smtClean="0"/>
              <a:t>6/7/23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Classes and Objects, OOP in C++</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uml/uml_class_diagram.htm" TargetMode="External"/><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uru99.com/uml-class-diagram.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cdncontribute.geeksforgeeks.org/wp-content/uploads/dynamic.p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9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9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b="1" dirty="0"/>
              <a:t>CHAPTER 2</a:t>
            </a:r>
            <a:br>
              <a:rPr lang="en-US" b="1" dirty="0"/>
            </a:br>
            <a:r>
              <a:rPr lang="en-US" b="1" dirty="0">
                <a:solidFill>
                  <a:srgbClr val="FF0000"/>
                </a:solidFill>
              </a:rPr>
              <a:t>CLASSES AND OBJECTS</a:t>
            </a:r>
          </a:p>
        </p:txBody>
      </p:sp>
      <p:sp>
        <p:nvSpPr>
          <p:cNvPr id="5" name="Subtitle 4"/>
          <p:cNvSpPr>
            <a:spLocks noGrp="1"/>
          </p:cNvSpPr>
          <p:nvPr>
            <p:ph type="subTitle" idx="1"/>
          </p:nvPr>
        </p:nvSpPr>
        <p:spPr/>
        <p:txBody>
          <a:bodyPr>
            <a:normAutofit/>
          </a:bodyPr>
          <a:lstStyle/>
          <a:p>
            <a:endParaRPr lang="en-US" sz="1400" dirty="0"/>
          </a:p>
          <a:p>
            <a:r>
              <a:rPr lang="en-US" sz="1400" dirty="0" err="1"/>
              <a:t>Er</a:t>
            </a:r>
            <a:r>
              <a:rPr lang="en-US" sz="1400" dirty="0"/>
              <a:t>. </a:t>
            </a:r>
            <a:r>
              <a:rPr lang="en-US" sz="1400" dirty="0" err="1"/>
              <a:t>Ganga</a:t>
            </a:r>
            <a:r>
              <a:rPr lang="en-US" sz="1400" dirty="0"/>
              <a:t> </a:t>
            </a:r>
            <a:r>
              <a:rPr lang="en-US" sz="1400" dirty="0" err="1"/>
              <a:t>Gautam</a:t>
            </a:r>
            <a:endParaRPr lang="en-US" sz="1400" dirty="0"/>
          </a:p>
        </p:txBody>
      </p:sp>
      <p:sp>
        <p:nvSpPr>
          <p:cNvPr id="4" name="Date Placeholder 3"/>
          <p:cNvSpPr>
            <a:spLocks noGrp="1"/>
          </p:cNvSpPr>
          <p:nvPr>
            <p:ph type="dt" sz="half" idx="10"/>
          </p:nvPr>
        </p:nvSpPr>
        <p:spPr/>
        <p:txBody>
          <a:bodyPr/>
          <a:lstStyle/>
          <a:p>
            <a:fld id="{A43A528C-B02F-A94E-BB3E-8F00524AED07}" type="datetime1">
              <a:rPr lang="en-US" smtClean="0"/>
              <a:t>6/7/23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7" name="Footer Placeholder 6"/>
          <p:cNvSpPr>
            <a:spLocks noGrp="1"/>
          </p:cNvSpPr>
          <p:nvPr>
            <p:ph type="ftr" sz="quarter" idx="11"/>
          </p:nvPr>
        </p:nvSpPr>
        <p:spPr/>
        <p:txBody>
          <a:bodyPr/>
          <a:lstStyle/>
          <a:p>
            <a:r>
              <a:rPr lang="en-US" dirty="0"/>
              <a:t>Classes and Objects, OOP in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4257695" y="2370123"/>
            <a:ext cx="457200" cy="508000"/>
          </a:xfrm>
          <a:solidFill>
            <a:srgbClr val="FFFF00"/>
          </a:solidFill>
        </p:spPr>
        <p:txBody>
          <a:bodyPr>
            <a:normAutofit fontScale="92500"/>
          </a:bodyPr>
          <a:lstStyle/>
          <a:p>
            <a:pPr marL="0" indent="0">
              <a:buNone/>
            </a:pPr>
            <a:r>
              <a:rPr lang="en-US" sz="1800" dirty="0"/>
              <a:t>OR</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DE26146-9889-0E46-B2C5-EB561EEE39E5}"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How to declare class and object</a:t>
            </a:r>
          </a:p>
        </p:txBody>
      </p:sp>
      <p:pic>
        <p:nvPicPr>
          <p:cNvPr id="2" name="Picture 1">
            <a:extLst>
              <a:ext uri="{FF2B5EF4-FFF2-40B4-BE49-F238E27FC236}">
                <a16:creationId xmlns:a16="http://schemas.microsoft.com/office/drawing/2014/main" id="{4D39253C-B45F-4ECD-8CEE-5664D915C9CC}"/>
              </a:ext>
            </a:extLst>
          </p:cNvPr>
          <p:cNvPicPr>
            <a:picLocks noChangeAspect="1"/>
          </p:cNvPicPr>
          <p:nvPr/>
        </p:nvPicPr>
        <p:blipFill>
          <a:blip r:embed="rId2"/>
          <a:stretch>
            <a:fillRect/>
          </a:stretch>
        </p:blipFill>
        <p:spPr>
          <a:xfrm>
            <a:off x="609601" y="960234"/>
            <a:ext cx="3109913" cy="3148996"/>
          </a:xfrm>
          <a:prstGeom prst="rect">
            <a:avLst/>
          </a:prstGeom>
          <a:ln>
            <a:solidFill>
              <a:schemeClr val="tx1"/>
            </a:solidFill>
          </a:ln>
        </p:spPr>
      </p:pic>
      <p:pic>
        <p:nvPicPr>
          <p:cNvPr id="3" name="Picture 2">
            <a:extLst>
              <a:ext uri="{FF2B5EF4-FFF2-40B4-BE49-F238E27FC236}">
                <a16:creationId xmlns:a16="http://schemas.microsoft.com/office/drawing/2014/main" id="{EF064D91-12B1-4C3C-BDCE-677D3342E3A1}"/>
              </a:ext>
            </a:extLst>
          </p:cNvPr>
          <p:cNvPicPr>
            <a:picLocks noChangeAspect="1"/>
          </p:cNvPicPr>
          <p:nvPr/>
        </p:nvPicPr>
        <p:blipFill>
          <a:blip r:embed="rId3"/>
          <a:stretch>
            <a:fillRect/>
          </a:stretch>
        </p:blipFill>
        <p:spPr>
          <a:xfrm>
            <a:off x="5181601" y="2087233"/>
            <a:ext cx="3248025" cy="3798860"/>
          </a:xfrm>
          <a:prstGeom prst="rect">
            <a:avLst/>
          </a:prstGeom>
          <a:ln>
            <a:solidFill>
              <a:schemeClr val="tx1"/>
            </a:solidFill>
          </a:ln>
        </p:spPr>
      </p:pic>
      <p:sp>
        <p:nvSpPr>
          <p:cNvPr id="10" name="TextBox 9">
            <a:extLst>
              <a:ext uri="{FF2B5EF4-FFF2-40B4-BE49-F238E27FC236}">
                <a16:creationId xmlns:a16="http://schemas.microsoft.com/office/drawing/2014/main" id="{9D37B280-D6E1-444F-A242-15FD3CFACC7B}"/>
              </a:ext>
            </a:extLst>
          </p:cNvPr>
          <p:cNvSpPr txBox="1"/>
          <p:nvPr/>
        </p:nvSpPr>
        <p:spPr>
          <a:xfrm>
            <a:off x="2590801" y="876994"/>
            <a:ext cx="1755609" cy="338554"/>
          </a:xfrm>
          <a:prstGeom prst="rect">
            <a:avLst/>
          </a:prstGeom>
          <a:noFill/>
        </p:spPr>
        <p:txBody>
          <a:bodyPr wrap="none" rtlCol="0">
            <a:spAutoFit/>
          </a:bodyPr>
          <a:lstStyle/>
          <a:p>
            <a:r>
              <a:rPr lang="en-US" sz="1600" i="1" dirty="0">
                <a:solidFill>
                  <a:srgbClr val="00B050"/>
                </a:solidFill>
              </a:rPr>
              <a:t>//Class declaration</a:t>
            </a:r>
          </a:p>
        </p:txBody>
      </p:sp>
      <p:sp>
        <p:nvSpPr>
          <p:cNvPr id="12" name="TextBox 11">
            <a:extLst>
              <a:ext uri="{FF2B5EF4-FFF2-40B4-BE49-F238E27FC236}">
                <a16:creationId xmlns:a16="http://schemas.microsoft.com/office/drawing/2014/main" id="{E010D6F7-8180-4529-81F1-5A276FC66862}"/>
              </a:ext>
            </a:extLst>
          </p:cNvPr>
          <p:cNvSpPr txBox="1"/>
          <p:nvPr/>
        </p:nvSpPr>
        <p:spPr>
          <a:xfrm>
            <a:off x="6572212" y="2054872"/>
            <a:ext cx="1755609" cy="338554"/>
          </a:xfrm>
          <a:prstGeom prst="rect">
            <a:avLst/>
          </a:prstGeom>
          <a:noFill/>
        </p:spPr>
        <p:txBody>
          <a:bodyPr wrap="none" rtlCol="0">
            <a:spAutoFit/>
          </a:bodyPr>
          <a:lstStyle/>
          <a:p>
            <a:r>
              <a:rPr lang="en-US" sz="1600" i="1" dirty="0">
                <a:solidFill>
                  <a:srgbClr val="00B050"/>
                </a:solidFill>
              </a:rPr>
              <a:t>//Class declaration</a:t>
            </a:r>
          </a:p>
        </p:txBody>
      </p:sp>
      <p:sp>
        <p:nvSpPr>
          <p:cNvPr id="14" name="TextBox 13">
            <a:extLst>
              <a:ext uri="{FF2B5EF4-FFF2-40B4-BE49-F238E27FC236}">
                <a16:creationId xmlns:a16="http://schemas.microsoft.com/office/drawing/2014/main" id="{FD4D2A94-F7A8-47CC-8DD0-E7A4C17D1AC7}"/>
              </a:ext>
            </a:extLst>
          </p:cNvPr>
          <p:cNvSpPr txBox="1"/>
          <p:nvPr/>
        </p:nvSpPr>
        <p:spPr>
          <a:xfrm>
            <a:off x="2362009" y="3616557"/>
            <a:ext cx="1991251" cy="923330"/>
          </a:xfrm>
          <a:prstGeom prst="rect">
            <a:avLst/>
          </a:prstGeom>
          <a:noFill/>
        </p:spPr>
        <p:txBody>
          <a:bodyPr wrap="none" rtlCol="0">
            <a:spAutoFit/>
          </a:bodyPr>
          <a:lstStyle/>
          <a:p>
            <a:r>
              <a:rPr lang="en-US" i="1" dirty="0">
                <a:solidFill>
                  <a:srgbClr val="00B050"/>
                </a:solidFill>
              </a:rPr>
              <a:t>// Objects creation </a:t>
            </a:r>
          </a:p>
          <a:p>
            <a:r>
              <a:rPr lang="en-US" i="1" dirty="0">
                <a:solidFill>
                  <a:srgbClr val="00B050"/>
                </a:solidFill>
              </a:rPr>
              <a:t>    just after </a:t>
            </a:r>
          </a:p>
          <a:p>
            <a:r>
              <a:rPr lang="en-US" i="1" dirty="0">
                <a:solidFill>
                  <a:srgbClr val="00B050"/>
                </a:solidFill>
              </a:rPr>
              <a:t>    class definition</a:t>
            </a:r>
          </a:p>
        </p:txBody>
      </p:sp>
      <p:sp>
        <p:nvSpPr>
          <p:cNvPr id="15" name="TextBox 14">
            <a:extLst>
              <a:ext uri="{FF2B5EF4-FFF2-40B4-BE49-F238E27FC236}">
                <a16:creationId xmlns:a16="http://schemas.microsoft.com/office/drawing/2014/main" id="{F5E834B4-510D-4EDE-A3DD-08CFEE96000D}"/>
              </a:ext>
            </a:extLst>
          </p:cNvPr>
          <p:cNvSpPr txBox="1"/>
          <p:nvPr/>
        </p:nvSpPr>
        <p:spPr>
          <a:xfrm>
            <a:off x="7194428" y="5395532"/>
            <a:ext cx="1588897" cy="738664"/>
          </a:xfrm>
          <a:prstGeom prst="rect">
            <a:avLst/>
          </a:prstGeom>
          <a:noFill/>
        </p:spPr>
        <p:txBody>
          <a:bodyPr wrap="none" rtlCol="0">
            <a:spAutoFit/>
          </a:bodyPr>
          <a:lstStyle/>
          <a:p>
            <a:r>
              <a:rPr lang="en-US" sz="1400" i="1" dirty="0">
                <a:solidFill>
                  <a:srgbClr val="00B050"/>
                </a:solidFill>
              </a:rPr>
              <a:t>// Objects creation </a:t>
            </a:r>
          </a:p>
          <a:p>
            <a:r>
              <a:rPr lang="en-US" sz="1400" i="1" dirty="0">
                <a:solidFill>
                  <a:srgbClr val="00B050"/>
                </a:solidFill>
              </a:rPr>
              <a:t>      beyond</a:t>
            </a:r>
          </a:p>
          <a:p>
            <a:r>
              <a:rPr lang="en-US" sz="1400" i="1" dirty="0">
                <a:solidFill>
                  <a:srgbClr val="00B050"/>
                </a:solidFill>
              </a:rPr>
              <a:t>      class definition</a:t>
            </a:r>
          </a:p>
        </p:txBody>
      </p:sp>
    </p:spTree>
    <p:extLst>
      <p:ext uri="{BB962C8B-B14F-4D97-AF65-F5344CB8AC3E}">
        <p14:creationId xmlns:p14="http://schemas.microsoft.com/office/powerpoint/2010/main" val="2082330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BFFDB68D-4BDA-BC41-B156-624755419765}"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100</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56293"/>
          </a:xfrm>
        </p:spPr>
        <p:txBody>
          <a:bodyPr>
            <a:normAutofit/>
          </a:bodyPr>
          <a:lstStyle/>
          <a:p>
            <a:pPr algn="l"/>
            <a:r>
              <a:rPr lang="en-US" sz="3200" b="1" dirty="0">
                <a:solidFill>
                  <a:srgbClr val="FF0000"/>
                </a:solidFill>
              </a:rPr>
              <a:t>Reference Variable</a:t>
            </a: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295401"/>
            <a:ext cx="8229600" cy="4830764"/>
          </a:xfrm>
        </p:spPr>
        <p:txBody>
          <a:bodyPr>
            <a:normAutofit fontScale="92500" lnSpcReduction="20000"/>
          </a:bodyPr>
          <a:lstStyle/>
          <a:p>
            <a:r>
              <a:rPr lang="en-US" sz="3100" dirty="0"/>
              <a:t>A reference variable is an alias, that is, another name for an already existing variable. </a:t>
            </a:r>
          </a:p>
          <a:p>
            <a:r>
              <a:rPr lang="en-US" sz="3100" dirty="0"/>
              <a:t>Once a reference is initialized with a variable, either the variable name or the reference name may be used to refer to the variable. </a:t>
            </a:r>
          </a:p>
          <a:p>
            <a:r>
              <a:rPr lang="en-US" sz="3100" dirty="0"/>
              <a:t>When a variable is declared as a reference, it becomes an alternative name for an existing variable. </a:t>
            </a:r>
          </a:p>
          <a:p>
            <a:r>
              <a:rPr lang="en-US" sz="3100" dirty="0"/>
              <a:t>A variable can be declared as a reference by putting ‘&amp;’ in the declaration. </a:t>
            </a:r>
          </a:p>
          <a:p>
            <a:r>
              <a:rPr lang="en-US" sz="3100" dirty="0"/>
              <a:t>A reference variable must be initialized at the time of declaration. </a:t>
            </a:r>
          </a:p>
          <a:p>
            <a:endParaRPr lang="en-US" dirty="0"/>
          </a:p>
        </p:txBody>
      </p:sp>
    </p:spTree>
    <p:extLst>
      <p:ext uri="{BB962C8B-B14F-4D97-AF65-F5344CB8AC3E}">
        <p14:creationId xmlns:p14="http://schemas.microsoft.com/office/powerpoint/2010/main" val="6945662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EF98701C-86DA-5C4B-AB36-E5D57BBA73F3}"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101</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12800"/>
          </a:xfrm>
        </p:spPr>
        <p:txBody>
          <a:bodyPr>
            <a:normAutofit/>
          </a:bodyPr>
          <a:lstStyle/>
          <a:p>
            <a:pPr algn="l"/>
            <a:r>
              <a:rPr lang="en-US" sz="3200" b="1" dirty="0">
                <a:solidFill>
                  <a:srgbClr val="FF0000"/>
                </a:solidFill>
              </a:rPr>
              <a:t>Reference Variable</a:t>
            </a: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092201"/>
            <a:ext cx="8229600" cy="5033964"/>
          </a:xfrm>
        </p:spPr>
        <p:txBody>
          <a:bodyPr>
            <a:normAutofit/>
          </a:bodyPr>
          <a:lstStyle/>
          <a:p>
            <a:r>
              <a:rPr lang="en-US" b="1" dirty="0"/>
              <a:t>Declaration</a:t>
            </a:r>
            <a:endParaRPr lang="en-US" dirty="0"/>
          </a:p>
          <a:p>
            <a:pPr marL="0" indent="0">
              <a:buNone/>
            </a:pPr>
            <a:endParaRPr lang="en-US" dirty="0"/>
          </a:p>
          <a:p>
            <a:r>
              <a:rPr lang="en-US" sz="2800" dirty="0"/>
              <a:t>Where:</a:t>
            </a:r>
          </a:p>
          <a:p>
            <a:pPr lvl="1"/>
            <a:r>
              <a:rPr lang="en-US" sz="2400" i="1" dirty="0" err="1"/>
              <a:t>regular_variable</a:t>
            </a:r>
            <a:r>
              <a:rPr lang="en-US" sz="2400" dirty="0"/>
              <a:t>  is a variable that has already initialized,</a:t>
            </a:r>
          </a:p>
          <a:p>
            <a:pPr lvl="1"/>
            <a:r>
              <a:rPr lang="en-US" sz="2400" i="1" dirty="0" err="1"/>
              <a:t>reference_variable</a:t>
            </a:r>
            <a:r>
              <a:rPr lang="en-US" sz="2400" dirty="0"/>
              <a:t>  is an alternative name (alias) to represent the variable </a:t>
            </a:r>
            <a:r>
              <a:rPr lang="en-US" sz="2400" i="1" dirty="0" err="1"/>
              <a:t>regular_variable</a:t>
            </a:r>
            <a:endParaRPr lang="en-US" sz="2400" dirty="0"/>
          </a:p>
        </p:txBody>
      </p:sp>
      <p:pic>
        <p:nvPicPr>
          <p:cNvPr id="2" name="Picture 1">
            <a:extLst>
              <a:ext uri="{FF2B5EF4-FFF2-40B4-BE49-F238E27FC236}">
                <a16:creationId xmlns:a16="http://schemas.microsoft.com/office/drawing/2014/main" id="{634074CD-ED87-4FFF-A257-1FFBAF29AEA1}"/>
              </a:ext>
            </a:extLst>
          </p:cNvPr>
          <p:cNvPicPr>
            <a:picLocks noChangeAspect="1"/>
          </p:cNvPicPr>
          <p:nvPr/>
        </p:nvPicPr>
        <p:blipFill>
          <a:blip r:embed="rId2"/>
          <a:stretch>
            <a:fillRect/>
          </a:stretch>
        </p:blipFill>
        <p:spPr>
          <a:xfrm>
            <a:off x="838200" y="1903260"/>
            <a:ext cx="7715250" cy="838200"/>
          </a:xfrm>
          <a:prstGeom prst="rect">
            <a:avLst/>
          </a:prstGeom>
          <a:ln>
            <a:solidFill>
              <a:schemeClr val="tx1"/>
            </a:solidFill>
          </a:ln>
        </p:spPr>
      </p:pic>
    </p:spTree>
    <p:extLst>
      <p:ext uri="{BB962C8B-B14F-4D97-AF65-F5344CB8AC3E}">
        <p14:creationId xmlns:p14="http://schemas.microsoft.com/office/powerpoint/2010/main" val="22700621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B881E9C9-E773-5D44-B66B-8C63988A77DA}"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12800"/>
          </a:xfrm>
        </p:spPr>
        <p:txBody>
          <a:bodyPr>
            <a:normAutofit fontScale="90000"/>
          </a:bodyPr>
          <a:lstStyle/>
          <a:p>
            <a:pPr algn="l"/>
            <a:r>
              <a:rPr lang="en-US" sz="3200" b="1" dirty="0">
                <a:solidFill>
                  <a:srgbClr val="FF0000"/>
                </a:solidFill>
              </a:rPr>
              <a:t>Sample program</a:t>
            </a:r>
            <a:br>
              <a:rPr lang="en-US" sz="3200" b="1" dirty="0">
                <a:solidFill>
                  <a:srgbClr val="FF0000"/>
                </a:solidFill>
              </a:rPr>
            </a:br>
            <a:r>
              <a:rPr lang="en-US" sz="1800" b="1" dirty="0">
                <a:solidFill>
                  <a:srgbClr val="FF0000"/>
                </a:solidFill>
              </a:rPr>
              <a:t>Illustration of Reference variable</a:t>
            </a:r>
            <a:endParaRPr lang="en-US" sz="3200" b="1" dirty="0">
              <a:solidFill>
                <a:srgbClr val="FF0000"/>
              </a:solidFill>
            </a:endParaRP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152400" y="2377271"/>
            <a:ext cx="8229600" cy="4525963"/>
          </a:xfrm>
        </p:spPr>
        <p:txBody>
          <a:bodyPr/>
          <a:lstStyle/>
          <a:p>
            <a:endParaRPr lang="en-US" dirty="0"/>
          </a:p>
        </p:txBody>
      </p:sp>
      <p:pic>
        <p:nvPicPr>
          <p:cNvPr id="2" name="Picture 1">
            <a:extLst>
              <a:ext uri="{FF2B5EF4-FFF2-40B4-BE49-F238E27FC236}">
                <a16:creationId xmlns:a16="http://schemas.microsoft.com/office/drawing/2014/main" id="{B9735AEA-B09C-4291-B751-FE8AB75F403B}"/>
              </a:ext>
            </a:extLst>
          </p:cNvPr>
          <p:cNvPicPr>
            <a:picLocks noChangeAspect="1"/>
          </p:cNvPicPr>
          <p:nvPr/>
        </p:nvPicPr>
        <p:blipFill>
          <a:blip r:embed="rId2"/>
          <a:stretch>
            <a:fillRect/>
          </a:stretch>
        </p:blipFill>
        <p:spPr>
          <a:xfrm>
            <a:off x="609601" y="1524000"/>
            <a:ext cx="6848475" cy="4123116"/>
          </a:xfrm>
          <a:prstGeom prst="rect">
            <a:avLst/>
          </a:prstGeom>
          <a:ln>
            <a:solidFill>
              <a:schemeClr val="tx1"/>
            </a:solidFill>
          </a:ln>
        </p:spPr>
      </p:pic>
      <p:pic>
        <p:nvPicPr>
          <p:cNvPr id="8" name="Picture 7">
            <a:extLst>
              <a:ext uri="{FF2B5EF4-FFF2-40B4-BE49-F238E27FC236}">
                <a16:creationId xmlns:a16="http://schemas.microsoft.com/office/drawing/2014/main" id="{59BF8B53-66A8-49A0-9ABB-D3A460E70B54}"/>
              </a:ext>
            </a:extLst>
          </p:cNvPr>
          <p:cNvPicPr/>
          <p:nvPr/>
        </p:nvPicPr>
        <p:blipFill rotWithShape="1">
          <a:blip r:embed="rId3"/>
          <a:srcRect t="13713" r="22449" b="33929"/>
          <a:stretch/>
        </p:blipFill>
        <p:spPr bwMode="auto">
          <a:xfrm>
            <a:off x="4831460" y="545117"/>
            <a:ext cx="3739475" cy="236371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284575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D70619B4-0E97-BF47-B674-8C862CD7A6CA}"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103</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12800"/>
          </a:xfrm>
        </p:spPr>
        <p:txBody>
          <a:bodyPr>
            <a:normAutofit/>
          </a:bodyPr>
          <a:lstStyle/>
          <a:p>
            <a:pPr algn="l"/>
            <a:r>
              <a:rPr lang="en-US" sz="3200" b="1" dirty="0">
                <a:solidFill>
                  <a:srgbClr val="FF0000"/>
                </a:solidFill>
              </a:rPr>
              <a:t>Default Arguments</a:t>
            </a: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193801"/>
            <a:ext cx="8229600" cy="4932364"/>
          </a:xfrm>
        </p:spPr>
        <p:txBody>
          <a:bodyPr>
            <a:normAutofit/>
          </a:bodyPr>
          <a:lstStyle/>
          <a:p>
            <a:r>
              <a:rPr lang="en-US" sz="1800" dirty="0"/>
              <a:t>A default argument is a value provided in a function declaration that is automatically assigned by the compiler if the caller of the function doesn’t provide a value for the argument with a default value.</a:t>
            </a:r>
          </a:p>
          <a:p>
            <a:r>
              <a:rPr lang="en-US" sz="1800" dirty="0"/>
              <a:t>We can specify default values i.e. some fixed values for arguments in function so that when such function is called without specifying all its arguments, the C++ function assigns the default value to the parameter which does not have a matching argument in the function call.</a:t>
            </a:r>
          </a:p>
          <a:p>
            <a:r>
              <a:rPr lang="en-US" sz="1800" dirty="0"/>
              <a:t>If the function is called with explicit value for default argument, the supplied value is used for that argument. </a:t>
            </a:r>
          </a:p>
          <a:p>
            <a:r>
              <a:rPr lang="en-US" sz="1800" dirty="0"/>
              <a:t>But when the value is not passed for the default argument, the default value is used for that argument.</a:t>
            </a:r>
          </a:p>
          <a:p>
            <a:r>
              <a:rPr lang="en-US" sz="1800" dirty="0"/>
              <a:t>Thus, defining default argument means like making optional argument. The default values are specified in function prototypes.</a:t>
            </a:r>
          </a:p>
        </p:txBody>
      </p:sp>
    </p:spTree>
    <p:extLst>
      <p:ext uri="{BB962C8B-B14F-4D97-AF65-F5344CB8AC3E}">
        <p14:creationId xmlns:p14="http://schemas.microsoft.com/office/powerpoint/2010/main" val="16518359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EC16E3A-300E-1A44-82BD-D64BDE97622D}"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12800"/>
          </a:xfrm>
        </p:spPr>
        <p:txBody>
          <a:bodyPr>
            <a:normAutofit/>
          </a:bodyPr>
          <a:lstStyle/>
          <a:p>
            <a:pPr algn="l"/>
            <a:r>
              <a:rPr lang="en-US" sz="3200" b="1" dirty="0">
                <a:solidFill>
                  <a:srgbClr val="FF0000"/>
                </a:solidFill>
              </a:rPr>
              <a:t>Default Arguments</a:t>
            </a: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092201"/>
            <a:ext cx="8229600" cy="5033964"/>
          </a:xfrm>
        </p:spPr>
        <p:txBody>
          <a:bodyPr/>
          <a:lstStyle/>
          <a:p>
            <a:r>
              <a:rPr lang="en-US" dirty="0"/>
              <a:t>Syntax:</a:t>
            </a:r>
          </a:p>
          <a:p>
            <a:endParaRPr lang="en-US" dirty="0"/>
          </a:p>
        </p:txBody>
      </p:sp>
      <p:pic>
        <p:nvPicPr>
          <p:cNvPr id="2" name="Picture 1">
            <a:extLst>
              <a:ext uri="{FF2B5EF4-FFF2-40B4-BE49-F238E27FC236}">
                <a16:creationId xmlns:a16="http://schemas.microsoft.com/office/drawing/2014/main" id="{304982D8-1C03-4AA5-9D24-48FC0CEEAA74}"/>
              </a:ext>
            </a:extLst>
          </p:cNvPr>
          <p:cNvPicPr>
            <a:picLocks noChangeAspect="1"/>
          </p:cNvPicPr>
          <p:nvPr/>
        </p:nvPicPr>
        <p:blipFill>
          <a:blip r:embed="rId2"/>
          <a:stretch>
            <a:fillRect/>
          </a:stretch>
        </p:blipFill>
        <p:spPr>
          <a:xfrm>
            <a:off x="685800" y="1919725"/>
            <a:ext cx="8229600" cy="461395"/>
          </a:xfrm>
          <a:prstGeom prst="rect">
            <a:avLst/>
          </a:prstGeom>
        </p:spPr>
      </p:pic>
    </p:spTree>
    <p:extLst>
      <p:ext uri="{BB962C8B-B14F-4D97-AF65-F5344CB8AC3E}">
        <p14:creationId xmlns:p14="http://schemas.microsoft.com/office/powerpoint/2010/main" val="21829924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5D1F4AFB-B64F-2B47-AFEB-03CABA4059E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12800"/>
          </a:xfrm>
        </p:spPr>
        <p:txBody>
          <a:bodyPr>
            <a:normAutofit fontScale="90000"/>
          </a:bodyPr>
          <a:lstStyle/>
          <a:p>
            <a:pPr algn="l"/>
            <a:r>
              <a:rPr lang="en-US" sz="3200" b="1" dirty="0">
                <a:solidFill>
                  <a:srgbClr val="FF0000"/>
                </a:solidFill>
              </a:rPr>
              <a:t>Sample program</a:t>
            </a:r>
            <a:br>
              <a:rPr lang="en-US" sz="3200" b="1" dirty="0">
                <a:solidFill>
                  <a:srgbClr val="FF0000"/>
                </a:solidFill>
              </a:rPr>
            </a:br>
            <a:r>
              <a:rPr lang="en-US" sz="1800" b="1" dirty="0">
                <a:solidFill>
                  <a:srgbClr val="FF0000"/>
                </a:solidFill>
              </a:rPr>
              <a:t>Illustration of default arguments.</a:t>
            </a:r>
            <a:endParaRPr lang="en-US" sz="3200" b="1" dirty="0">
              <a:solidFill>
                <a:srgbClr val="FF0000"/>
              </a:solidFill>
            </a:endParaRP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F54B918F-EA2C-4726-97ED-9DFBA1312319}"/>
              </a:ext>
            </a:extLst>
          </p:cNvPr>
          <p:cNvPicPr>
            <a:picLocks noChangeAspect="1"/>
          </p:cNvPicPr>
          <p:nvPr/>
        </p:nvPicPr>
        <p:blipFill>
          <a:blip r:embed="rId2"/>
          <a:stretch>
            <a:fillRect/>
          </a:stretch>
        </p:blipFill>
        <p:spPr>
          <a:xfrm>
            <a:off x="510714" y="1370015"/>
            <a:ext cx="7543800" cy="4736237"/>
          </a:xfrm>
          <a:prstGeom prst="rect">
            <a:avLst/>
          </a:prstGeom>
          <a:ln>
            <a:solidFill>
              <a:schemeClr val="tx1"/>
            </a:solidFill>
          </a:ln>
        </p:spPr>
      </p:pic>
      <p:pic>
        <p:nvPicPr>
          <p:cNvPr id="8" name="Picture 7">
            <a:extLst>
              <a:ext uri="{FF2B5EF4-FFF2-40B4-BE49-F238E27FC236}">
                <a16:creationId xmlns:a16="http://schemas.microsoft.com/office/drawing/2014/main" id="{3B2EEC92-2E77-4EB6-A5BD-96F4DA410133}"/>
              </a:ext>
            </a:extLst>
          </p:cNvPr>
          <p:cNvPicPr/>
          <p:nvPr/>
        </p:nvPicPr>
        <p:blipFill rotWithShape="1">
          <a:blip r:embed="rId3"/>
          <a:srcRect t="17366" r="15805" b="42113"/>
          <a:stretch/>
        </p:blipFill>
        <p:spPr bwMode="auto">
          <a:xfrm>
            <a:off x="4800600" y="3151982"/>
            <a:ext cx="3733800" cy="1089817"/>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94554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b="1" dirty="0"/>
              <a:t>End of chapter</a:t>
            </a:r>
          </a:p>
        </p:txBody>
      </p:sp>
      <p:sp>
        <p:nvSpPr>
          <p:cNvPr id="4" name="Date Placeholder 3"/>
          <p:cNvSpPr>
            <a:spLocks noGrp="1"/>
          </p:cNvSpPr>
          <p:nvPr>
            <p:ph type="dt" sz="half" idx="10"/>
          </p:nvPr>
        </p:nvSpPr>
        <p:spPr/>
        <p:txBody>
          <a:bodyPr/>
          <a:lstStyle/>
          <a:p>
            <a:fld id="{BED68908-C785-DB4B-A22F-E4F9D5C17114}" type="datetime1">
              <a:rPr lang="en-US" smtClean="0"/>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106</a:t>
            </a:fld>
            <a:endParaRPr lang="en-US"/>
          </a:p>
        </p:txBody>
      </p:sp>
      <p:sp>
        <p:nvSpPr>
          <p:cNvPr id="6" name="Footer Placeholder 5"/>
          <p:cNvSpPr>
            <a:spLocks noGrp="1"/>
          </p:cNvSpPr>
          <p:nvPr>
            <p:ph type="ftr" sz="quarter" idx="11"/>
          </p:nvPr>
        </p:nvSpPr>
        <p:spPr/>
        <p:txBody>
          <a:bodyPr/>
          <a:lstStyle/>
          <a:p>
            <a:r>
              <a:rPr lang="en-US"/>
              <a:t>Classes and Objects, OOP in 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F24445A-B414-43C4-9039-149FDF9181DB}"/>
              </a:ext>
            </a:extLst>
          </p:cNvPr>
          <p:cNvPicPr>
            <a:picLocks noGrp="1" noChangeAspect="1"/>
          </p:cNvPicPr>
          <p:nvPr>
            <p:ph idx="1"/>
          </p:nvPr>
        </p:nvPicPr>
        <p:blipFill>
          <a:blip r:embed="rId2"/>
          <a:stretch>
            <a:fillRect/>
          </a:stretch>
        </p:blipFill>
        <p:spPr>
          <a:xfrm>
            <a:off x="6362699" y="3323960"/>
            <a:ext cx="2452149" cy="1222640"/>
          </a:xfrm>
          <a:prstGeom prst="rect">
            <a:avLst/>
          </a:prstGeom>
        </p:spPr>
      </p:pic>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8B66965F-53D7-E145-A6D5-EF7A631C1D34}"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Sample program 2.2</a:t>
            </a:r>
            <a:br>
              <a:rPr lang="en-US" sz="3600" b="1" dirty="0">
                <a:solidFill>
                  <a:srgbClr val="FF0000"/>
                </a:solidFill>
              </a:rPr>
            </a:br>
            <a:r>
              <a:rPr lang="en-US" sz="1800" b="1" dirty="0">
                <a:solidFill>
                  <a:srgbClr val="FF0000"/>
                </a:solidFill>
              </a:rPr>
              <a:t>WAP using OOP to find area of rectangle</a:t>
            </a:r>
          </a:p>
        </p:txBody>
      </p:sp>
      <p:pic>
        <p:nvPicPr>
          <p:cNvPr id="3" name="Picture 2">
            <a:extLst>
              <a:ext uri="{FF2B5EF4-FFF2-40B4-BE49-F238E27FC236}">
                <a16:creationId xmlns:a16="http://schemas.microsoft.com/office/drawing/2014/main" id="{EE0A906F-B55B-4606-AFC2-8A75A6F12B64}"/>
              </a:ext>
            </a:extLst>
          </p:cNvPr>
          <p:cNvPicPr>
            <a:picLocks noChangeAspect="1"/>
          </p:cNvPicPr>
          <p:nvPr/>
        </p:nvPicPr>
        <p:blipFill rotWithShape="1">
          <a:blip r:embed="rId3"/>
          <a:srcRect t="75749" r="54764"/>
          <a:stretch/>
        </p:blipFill>
        <p:spPr>
          <a:xfrm>
            <a:off x="6362700" y="1127922"/>
            <a:ext cx="2514600" cy="1663169"/>
          </a:xfrm>
          <a:prstGeom prst="rect">
            <a:avLst/>
          </a:prstGeom>
          <a:ln>
            <a:solidFill>
              <a:schemeClr val="tx1"/>
            </a:solidFill>
          </a:ln>
        </p:spPr>
      </p:pic>
      <p:pic>
        <p:nvPicPr>
          <p:cNvPr id="10" name="Picture 9">
            <a:extLst>
              <a:ext uri="{FF2B5EF4-FFF2-40B4-BE49-F238E27FC236}">
                <a16:creationId xmlns:a16="http://schemas.microsoft.com/office/drawing/2014/main" id="{EBBE1CE6-AC7E-46D3-8100-BC8CBC9526DA}"/>
              </a:ext>
            </a:extLst>
          </p:cNvPr>
          <p:cNvPicPr>
            <a:picLocks noChangeAspect="1"/>
          </p:cNvPicPr>
          <p:nvPr/>
        </p:nvPicPr>
        <p:blipFill rotWithShape="1">
          <a:blip r:embed="rId3"/>
          <a:srcRect l="1" t="-1" r="1" b="26600"/>
          <a:stretch/>
        </p:blipFill>
        <p:spPr>
          <a:xfrm>
            <a:off x="685801" y="1084758"/>
            <a:ext cx="5558869" cy="5033965"/>
          </a:xfrm>
          <a:prstGeom prst="rect">
            <a:avLst/>
          </a:prstGeom>
          <a:ln>
            <a:solidFill>
              <a:schemeClr val="tx1"/>
            </a:solidFill>
          </a:ln>
        </p:spPr>
      </p:pic>
      <p:sp>
        <p:nvSpPr>
          <p:cNvPr id="12" name="Rectangle 11">
            <a:extLst>
              <a:ext uri="{FF2B5EF4-FFF2-40B4-BE49-F238E27FC236}">
                <a16:creationId xmlns:a16="http://schemas.microsoft.com/office/drawing/2014/main" id="{3715B3C7-94D7-4B4A-B39D-F50B48AB8CCB}"/>
              </a:ext>
            </a:extLst>
          </p:cNvPr>
          <p:cNvSpPr/>
          <p:nvPr/>
        </p:nvSpPr>
        <p:spPr>
          <a:xfrm>
            <a:off x="2971800" y="1490927"/>
            <a:ext cx="1981200" cy="369332"/>
          </a:xfrm>
          <a:prstGeom prst="rect">
            <a:avLst/>
          </a:prstGeom>
        </p:spPr>
        <p:txBody>
          <a:bodyPr wrap="square">
            <a:spAutoFit/>
          </a:bodyPr>
          <a:lstStyle/>
          <a:p>
            <a:r>
              <a:rPr lang="en-US" i="1" dirty="0">
                <a:solidFill>
                  <a:srgbClr val="00B050"/>
                </a:solidFill>
              </a:rPr>
              <a:t>// class declaration</a:t>
            </a:r>
          </a:p>
        </p:txBody>
      </p:sp>
      <p:sp>
        <p:nvSpPr>
          <p:cNvPr id="14" name="Rectangle 13">
            <a:extLst>
              <a:ext uri="{FF2B5EF4-FFF2-40B4-BE49-F238E27FC236}">
                <a16:creationId xmlns:a16="http://schemas.microsoft.com/office/drawing/2014/main" id="{9DBA8BBE-E996-4017-902E-9877789B0C0C}"/>
              </a:ext>
            </a:extLst>
          </p:cNvPr>
          <p:cNvSpPr/>
          <p:nvPr/>
        </p:nvSpPr>
        <p:spPr>
          <a:xfrm>
            <a:off x="3292178" y="2298648"/>
            <a:ext cx="1981200" cy="369332"/>
          </a:xfrm>
          <a:prstGeom prst="rect">
            <a:avLst/>
          </a:prstGeom>
        </p:spPr>
        <p:txBody>
          <a:bodyPr wrap="square">
            <a:spAutoFit/>
          </a:bodyPr>
          <a:lstStyle/>
          <a:p>
            <a:r>
              <a:rPr lang="en-US" i="1" dirty="0">
                <a:solidFill>
                  <a:srgbClr val="00B050"/>
                </a:solidFill>
              </a:rPr>
              <a:t>// data members</a:t>
            </a:r>
          </a:p>
        </p:txBody>
      </p:sp>
      <p:sp>
        <p:nvSpPr>
          <p:cNvPr id="15" name="Rectangle 14">
            <a:extLst>
              <a:ext uri="{FF2B5EF4-FFF2-40B4-BE49-F238E27FC236}">
                <a16:creationId xmlns:a16="http://schemas.microsoft.com/office/drawing/2014/main" id="{F7AD9C9C-31BD-4C87-B445-E008699688FC}"/>
              </a:ext>
            </a:extLst>
          </p:cNvPr>
          <p:cNvSpPr/>
          <p:nvPr/>
        </p:nvSpPr>
        <p:spPr>
          <a:xfrm>
            <a:off x="3316759" y="2884011"/>
            <a:ext cx="1981200" cy="338554"/>
          </a:xfrm>
          <a:prstGeom prst="rect">
            <a:avLst/>
          </a:prstGeom>
        </p:spPr>
        <p:txBody>
          <a:bodyPr wrap="square">
            <a:spAutoFit/>
          </a:bodyPr>
          <a:lstStyle/>
          <a:p>
            <a:r>
              <a:rPr lang="en-US" sz="1600" i="1" dirty="0">
                <a:solidFill>
                  <a:srgbClr val="00B050"/>
                </a:solidFill>
              </a:rPr>
              <a:t>   // function member</a:t>
            </a:r>
          </a:p>
        </p:txBody>
      </p:sp>
      <p:sp>
        <p:nvSpPr>
          <p:cNvPr id="16" name="Rectangle 15">
            <a:extLst>
              <a:ext uri="{FF2B5EF4-FFF2-40B4-BE49-F238E27FC236}">
                <a16:creationId xmlns:a16="http://schemas.microsoft.com/office/drawing/2014/main" id="{AE31785F-ECD5-4B11-88F9-42965EE5BBCE}"/>
              </a:ext>
            </a:extLst>
          </p:cNvPr>
          <p:cNvSpPr/>
          <p:nvPr/>
        </p:nvSpPr>
        <p:spPr>
          <a:xfrm>
            <a:off x="3581400" y="4219152"/>
            <a:ext cx="1981200" cy="338554"/>
          </a:xfrm>
          <a:prstGeom prst="rect">
            <a:avLst/>
          </a:prstGeom>
        </p:spPr>
        <p:txBody>
          <a:bodyPr wrap="square">
            <a:spAutoFit/>
          </a:bodyPr>
          <a:lstStyle/>
          <a:p>
            <a:r>
              <a:rPr lang="en-US" sz="1600" i="1" dirty="0">
                <a:solidFill>
                  <a:srgbClr val="00B050"/>
                </a:solidFill>
              </a:rPr>
              <a:t>// function member</a:t>
            </a:r>
          </a:p>
        </p:txBody>
      </p:sp>
    </p:spTree>
    <p:extLst>
      <p:ext uri="{BB962C8B-B14F-4D97-AF65-F5344CB8AC3E}">
        <p14:creationId xmlns:p14="http://schemas.microsoft.com/office/powerpoint/2010/main" val="88842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F0F8-5572-08E1-3F44-C1CCDA5C5C8F}"/>
              </a:ext>
            </a:extLst>
          </p:cNvPr>
          <p:cNvSpPr>
            <a:spLocks noGrp="1"/>
          </p:cNvSpPr>
          <p:nvPr>
            <p:ph type="title"/>
          </p:nvPr>
        </p:nvSpPr>
        <p:spPr/>
        <p:txBody>
          <a:bodyPr>
            <a:normAutofit fontScale="90000"/>
          </a:bodyPr>
          <a:lstStyle/>
          <a:p>
            <a:r>
              <a:rPr lang="en-US" b="1" dirty="0">
                <a:solidFill>
                  <a:srgbClr val="FF0000"/>
                </a:solidFill>
                <a:latin typeface="TimesNewRomanPSMT"/>
              </a:rPr>
              <a:t>A</a:t>
            </a:r>
            <a:r>
              <a:rPr lang="en-US" sz="4400" b="1" dirty="0">
                <a:solidFill>
                  <a:srgbClr val="FF0000"/>
                </a:solidFill>
                <a:effectLst/>
                <a:latin typeface="TimesNewRomanPSMT"/>
              </a:rPr>
              <a:t>ccessing data members and member functions</a:t>
            </a:r>
            <a:endParaRPr lang="en-NP" b="1" dirty="0">
              <a:solidFill>
                <a:srgbClr val="FF0000"/>
              </a:solidFill>
            </a:endParaRPr>
          </a:p>
        </p:txBody>
      </p:sp>
      <p:sp>
        <p:nvSpPr>
          <p:cNvPr id="3" name="Content Placeholder 2">
            <a:extLst>
              <a:ext uri="{FF2B5EF4-FFF2-40B4-BE49-F238E27FC236}">
                <a16:creationId xmlns:a16="http://schemas.microsoft.com/office/drawing/2014/main" id="{B836E897-0EB9-82D8-DD44-3FB9798A3D90}"/>
              </a:ext>
            </a:extLst>
          </p:cNvPr>
          <p:cNvSpPr>
            <a:spLocks noGrp="1"/>
          </p:cNvSpPr>
          <p:nvPr>
            <p:ph idx="1"/>
          </p:nvPr>
        </p:nvSpPr>
        <p:spPr/>
        <p:txBody>
          <a:bodyPr>
            <a:normAutofit lnSpcReduction="10000"/>
          </a:bodyPr>
          <a:lstStyle/>
          <a:p>
            <a:r>
              <a:rPr lang="en-US" b="0" i="0" u="none" strike="noStrike" dirty="0">
                <a:solidFill>
                  <a:srgbClr val="000000"/>
                </a:solidFill>
                <a:effectLst/>
                <a:latin typeface="Tahoma" panose="020B0604030504040204" pitchFamily="34" charset="0"/>
              </a:rPr>
              <a:t>The data members and member functions of class can be accessed using the dot(‘.’) operator with the object. </a:t>
            </a:r>
          </a:p>
          <a:p>
            <a:r>
              <a:rPr lang="en-US" b="0" i="0" u="none" strike="noStrike" dirty="0">
                <a:solidFill>
                  <a:srgbClr val="000000"/>
                </a:solidFill>
                <a:effectLst/>
                <a:latin typeface="Tahoma" panose="020B0604030504040204" pitchFamily="34" charset="0"/>
              </a:rPr>
              <a:t>For example if the name of object is </a:t>
            </a:r>
            <a:r>
              <a:rPr lang="en-US" b="0" i="1" u="none" strike="noStrike" dirty="0">
                <a:solidFill>
                  <a:srgbClr val="000000"/>
                </a:solidFill>
                <a:effectLst/>
                <a:latin typeface="Tahoma" panose="020B0604030504040204" pitchFamily="34" charset="0"/>
              </a:rPr>
              <a:t>obj</a:t>
            </a:r>
            <a:r>
              <a:rPr lang="en-US" b="0" i="0" u="none" strike="noStrike" dirty="0">
                <a:solidFill>
                  <a:srgbClr val="000000"/>
                </a:solidFill>
                <a:effectLst/>
                <a:latin typeface="Tahoma" panose="020B0604030504040204" pitchFamily="34" charset="0"/>
              </a:rPr>
              <a:t>, </a:t>
            </a:r>
          </a:p>
          <a:p>
            <a:pPr lvl="1"/>
            <a:r>
              <a:rPr lang="en-US" b="0" i="0" u="none" strike="noStrike" dirty="0">
                <a:solidFill>
                  <a:srgbClr val="000000"/>
                </a:solidFill>
                <a:effectLst/>
                <a:latin typeface="Tahoma" panose="020B0604030504040204" pitchFamily="34" charset="0"/>
              </a:rPr>
              <a:t>you want to access the member function with the name </a:t>
            </a:r>
            <a:r>
              <a:rPr lang="en-US" b="0" i="1" u="none" strike="noStrike" dirty="0" err="1">
                <a:solidFill>
                  <a:srgbClr val="000000"/>
                </a:solidFill>
                <a:effectLst/>
                <a:latin typeface="Tahoma" panose="020B0604030504040204" pitchFamily="34" charset="0"/>
              </a:rPr>
              <a:t>printName</a:t>
            </a:r>
            <a:r>
              <a:rPr lang="en-US" b="0" i="1" u="none" strike="noStrike" dirty="0">
                <a:solidFill>
                  <a:srgbClr val="000000"/>
                </a:solidFill>
                <a:effectLst/>
                <a:latin typeface="Tahoma" panose="020B0604030504040204" pitchFamily="34" charset="0"/>
              </a:rPr>
              <a:t>()</a:t>
            </a:r>
            <a:r>
              <a:rPr lang="en-US" b="0" i="0" u="none" strike="noStrike" dirty="0">
                <a:solidFill>
                  <a:srgbClr val="000000"/>
                </a:solidFill>
                <a:effectLst/>
                <a:latin typeface="Tahoma" panose="020B0604030504040204" pitchFamily="34" charset="0"/>
              </a:rPr>
              <a:t> then you will have to write </a:t>
            </a:r>
            <a:r>
              <a:rPr lang="en-US" b="0" i="1" u="none" strike="noStrike" dirty="0" err="1">
                <a:solidFill>
                  <a:srgbClr val="000000"/>
                </a:solidFill>
                <a:effectLst/>
                <a:latin typeface="Tahoma" panose="020B0604030504040204" pitchFamily="34" charset="0"/>
              </a:rPr>
              <a:t>obj.printName</a:t>
            </a:r>
            <a:r>
              <a:rPr lang="en-US" b="0" i="1" u="none" strike="noStrike" dirty="0">
                <a:solidFill>
                  <a:srgbClr val="000000"/>
                </a:solidFill>
                <a:effectLst/>
                <a:latin typeface="Tahoma" panose="020B0604030504040204" pitchFamily="34" charset="0"/>
              </a:rPr>
              <a:t>()</a:t>
            </a:r>
            <a:r>
              <a:rPr lang="en-US" b="0" i="0" u="none" strike="noStrike" dirty="0">
                <a:solidFill>
                  <a:srgbClr val="000000"/>
                </a:solidFill>
                <a:effectLst/>
                <a:latin typeface="Tahoma" panose="020B0604030504040204" pitchFamily="34" charset="0"/>
              </a:rPr>
              <a:t> .</a:t>
            </a:r>
          </a:p>
          <a:p>
            <a:pPr lvl="1"/>
            <a:r>
              <a:rPr lang="en-US" b="0" i="0" u="none" strike="noStrike" dirty="0">
                <a:solidFill>
                  <a:srgbClr val="000000"/>
                </a:solidFill>
                <a:effectLst/>
                <a:latin typeface="Tahoma" panose="020B0604030504040204" pitchFamily="34" charset="0"/>
              </a:rPr>
              <a:t>you want to access the data member with the name </a:t>
            </a:r>
            <a:r>
              <a:rPr lang="en-US" b="0" i="1" u="none" strike="noStrike" dirty="0">
                <a:solidFill>
                  <a:srgbClr val="000000"/>
                </a:solidFill>
                <a:effectLst/>
                <a:latin typeface="Tahoma" panose="020B0604030504040204" pitchFamily="34" charset="0"/>
              </a:rPr>
              <a:t>length </a:t>
            </a:r>
            <a:r>
              <a:rPr lang="en-US" b="0" i="0" u="none" strike="noStrike" dirty="0">
                <a:solidFill>
                  <a:srgbClr val="000000"/>
                </a:solidFill>
                <a:effectLst/>
                <a:latin typeface="Tahoma" panose="020B0604030504040204" pitchFamily="34" charset="0"/>
              </a:rPr>
              <a:t>then you will have to write </a:t>
            </a:r>
            <a:r>
              <a:rPr lang="en-US" b="0" i="1" u="none" strike="noStrike" dirty="0" err="1">
                <a:solidFill>
                  <a:srgbClr val="000000"/>
                </a:solidFill>
                <a:effectLst/>
                <a:latin typeface="Tahoma" panose="020B0604030504040204" pitchFamily="34" charset="0"/>
              </a:rPr>
              <a:t>obj.length</a:t>
            </a:r>
            <a:r>
              <a:rPr lang="en-US" b="0" i="0" u="none" strike="noStrike" dirty="0">
                <a:solidFill>
                  <a:srgbClr val="000000"/>
                </a:solidFill>
                <a:effectLst/>
                <a:latin typeface="Tahoma" panose="020B0604030504040204" pitchFamily="34" charset="0"/>
              </a:rPr>
              <a:t>.</a:t>
            </a:r>
            <a:endParaRPr lang="en-NP" dirty="0"/>
          </a:p>
        </p:txBody>
      </p:sp>
      <p:sp>
        <p:nvSpPr>
          <p:cNvPr id="4" name="Date Placeholder 3">
            <a:extLst>
              <a:ext uri="{FF2B5EF4-FFF2-40B4-BE49-F238E27FC236}">
                <a16:creationId xmlns:a16="http://schemas.microsoft.com/office/drawing/2014/main" id="{781D8098-4C10-FF66-19C3-8B5649DBA54C}"/>
              </a:ext>
            </a:extLst>
          </p:cNvPr>
          <p:cNvSpPr>
            <a:spLocks noGrp="1"/>
          </p:cNvSpPr>
          <p:nvPr>
            <p:ph type="dt" sz="half" idx="10"/>
          </p:nvPr>
        </p:nvSpPr>
        <p:spPr/>
        <p:txBody>
          <a:bodyPr/>
          <a:lstStyle/>
          <a:p>
            <a:fld id="{8D20D3E4-C1CD-B74C-A0FA-E4E5B63F5CDF}" type="datetime1">
              <a:rPr lang="en-US" smtClean="0"/>
              <a:t>6/7/23</a:t>
            </a:fld>
            <a:endParaRPr lang="en-US"/>
          </a:p>
        </p:txBody>
      </p:sp>
      <p:sp>
        <p:nvSpPr>
          <p:cNvPr id="5" name="Footer Placeholder 4">
            <a:extLst>
              <a:ext uri="{FF2B5EF4-FFF2-40B4-BE49-F238E27FC236}">
                <a16:creationId xmlns:a16="http://schemas.microsoft.com/office/drawing/2014/main" id="{BC0154E8-B090-7647-CC16-328B2CD9767D}"/>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D90B53CB-B33C-E562-62A7-B7AFCB625C7B}"/>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5180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2000" dirty="0"/>
              <a:t>Two ways of defining class function members</a:t>
            </a:r>
          </a:p>
          <a:p>
            <a:pPr lvl="1">
              <a:buFont typeface="+mj-lt"/>
              <a:buAutoNum type="arabicPeriod"/>
            </a:pPr>
            <a:r>
              <a:rPr lang="en-US" sz="1600" dirty="0"/>
              <a:t>Inside the class</a:t>
            </a:r>
          </a:p>
          <a:p>
            <a:pPr lvl="1">
              <a:buFont typeface="+mj-lt"/>
              <a:buAutoNum type="arabicPeriod"/>
            </a:pPr>
            <a:r>
              <a:rPr lang="en-US" sz="1600" dirty="0"/>
              <a:t>Outside the class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E229C651-7481-D345-B328-17A810ABA48D}"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2.4 Ways of Defining Member functions</a:t>
            </a:r>
          </a:p>
        </p:txBody>
      </p:sp>
      <p:sp>
        <p:nvSpPr>
          <p:cNvPr id="3" name="AutoShape 4" descr="Member Functions in C++ Programming Language | Prepinsta">
            <a:extLst>
              <a:ext uri="{FF2B5EF4-FFF2-40B4-BE49-F238E27FC236}">
                <a16:creationId xmlns:a16="http://schemas.microsoft.com/office/drawing/2014/main" id="{854F419B-455B-4D13-90B5-4EFB9E2D92C0}"/>
              </a:ext>
            </a:extLst>
          </p:cNvPr>
          <p:cNvSpPr>
            <a:spLocks noChangeAspect="1" noChangeArrowheads="1"/>
          </p:cNvSpPr>
          <p:nvPr/>
        </p:nvSpPr>
        <p:spPr bwMode="auto">
          <a:xfrm>
            <a:off x="4572000" y="3429000"/>
            <a:ext cx="3048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1A765B9-80C8-4DF4-95A8-8327CDF39A1F}"/>
              </a:ext>
            </a:extLst>
          </p:cNvPr>
          <p:cNvPicPr>
            <a:picLocks noChangeAspect="1"/>
          </p:cNvPicPr>
          <p:nvPr/>
        </p:nvPicPr>
        <p:blipFill>
          <a:blip r:embed="rId2"/>
          <a:stretch>
            <a:fillRect/>
          </a:stretch>
        </p:blipFill>
        <p:spPr>
          <a:xfrm>
            <a:off x="2209800" y="2571624"/>
            <a:ext cx="3581400" cy="3397376"/>
          </a:xfrm>
          <a:prstGeom prst="rect">
            <a:avLst/>
          </a:prstGeom>
        </p:spPr>
      </p:pic>
    </p:spTree>
    <p:extLst>
      <p:ext uri="{BB962C8B-B14F-4D97-AF65-F5344CB8AC3E}">
        <p14:creationId xmlns:p14="http://schemas.microsoft.com/office/powerpoint/2010/main" val="13605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1" y="889001"/>
            <a:ext cx="3102077" cy="5237164"/>
          </a:xfrm>
        </p:spPr>
        <p:txBody>
          <a:bodyPr>
            <a:normAutofit/>
          </a:bodyPr>
          <a:lstStyle/>
          <a:p>
            <a:r>
              <a:rPr lang="en-US" sz="2000" dirty="0"/>
              <a:t>Function declaration and definition both are done inside the class.</a:t>
            </a:r>
            <a:endParaRPr lang="en-US" sz="16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B7AC6913-F603-5D4C-8E2C-043680F3656C}"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Defining Member functions inside the class</a:t>
            </a:r>
          </a:p>
        </p:txBody>
      </p:sp>
      <p:sp>
        <p:nvSpPr>
          <p:cNvPr id="3" name="Rectangle 2">
            <a:extLst>
              <a:ext uri="{FF2B5EF4-FFF2-40B4-BE49-F238E27FC236}">
                <a16:creationId xmlns:a16="http://schemas.microsoft.com/office/drawing/2014/main" id="{310A046E-566C-4B89-8108-CEC2F1C44E93}"/>
              </a:ext>
            </a:extLst>
          </p:cNvPr>
          <p:cNvSpPr/>
          <p:nvPr/>
        </p:nvSpPr>
        <p:spPr>
          <a:xfrm>
            <a:off x="680326" y="2265364"/>
            <a:ext cx="2819400" cy="38608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Class Box</a:t>
            </a:r>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4" name="Rectangle: Rounded Corners 3">
            <a:extLst>
              <a:ext uri="{FF2B5EF4-FFF2-40B4-BE49-F238E27FC236}">
                <a16:creationId xmlns:a16="http://schemas.microsoft.com/office/drawing/2014/main" id="{AFA08EA2-ED6A-4E54-8BA4-F5AB474008BC}"/>
              </a:ext>
            </a:extLst>
          </p:cNvPr>
          <p:cNvSpPr/>
          <p:nvPr/>
        </p:nvSpPr>
        <p:spPr>
          <a:xfrm>
            <a:off x="1004176" y="3156940"/>
            <a:ext cx="2247900" cy="180101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dirty="0"/>
              <a:t>void </a:t>
            </a:r>
            <a:r>
              <a:rPr lang="en-US" dirty="0" err="1"/>
              <a:t>showVolume</a:t>
            </a:r>
            <a:r>
              <a:rPr lang="en-US" dirty="0"/>
              <a:t>()</a:t>
            </a:r>
          </a:p>
          <a:p>
            <a:r>
              <a:rPr lang="en-US" dirty="0"/>
              <a:t>{</a:t>
            </a:r>
          </a:p>
          <a:p>
            <a:r>
              <a:rPr lang="en-US" dirty="0"/>
              <a:t>……….//definition</a:t>
            </a:r>
          </a:p>
          <a:p>
            <a:r>
              <a:rPr lang="en-US" dirty="0"/>
              <a:t>}</a:t>
            </a:r>
          </a:p>
        </p:txBody>
      </p:sp>
      <p:pic>
        <p:nvPicPr>
          <p:cNvPr id="8" name="Picture 7">
            <a:extLst>
              <a:ext uri="{FF2B5EF4-FFF2-40B4-BE49-F238E27FC236}">
                <a16:creationId xmlns:a16="http://schemas.microsoft.com/office/drawing/2014/main" id="{9287EEE3-D4CB-43DF-99B0-91CC255C5BFD}"/>
              </a:ext>
            </a:extLst>
          </p:cNvPr>
          <p:cNvPicPr>
            <a:picLocks noChangeAspect="1"/>
          </p:cNvPicPr>
          <p:nvPr/>
        </p:nvPicPr>
        <p:blipFill>
          <a:blip r:embed="rId2"/>
          <a:stretch>
            <a:fillRect/>
          </a:stretch>
        </p:blipFill>
        <p:spPr>
          <a:xfrm>
            <a:off x="3722852" y="1445047"/>
            <a:ext cx="5116348" cy="4784015"/>
          </a:xfrm>
          <a:prstGeom prst="rect">
            <a:avLst/>
          </a:prstGeom>
          <a:ln>
            <a:solidFill>
              <a:schemeClr val="tx1"/>
            </a:solidFill>
          </a:ln>
        </p:spPr>
      </p:pic>
      <p:pic>
        <p:nvPicPr>
          <p:cNvPr id="10" name="Picture 9">
            <a:extLst>
              <a:ext uri="{FF2B5EF4-FFF2-40B4-BE49-F238E27FC236}">
                <a16:creationId xmlns:a16="http://schemas.microsoft.com/office/drawing/2014/main" id="{94787AC2-7A32-4DFB-A832-25F9EAF65A9D}"/>
              </a:ext>
            </a:extLst>
          </p:cNvPr>
          <p:cNvPicPr>
            <a:picLocks noChangeAspect="1"/>
          </p:cNvPicPr>
          <p:nvPr/>
        </p:nvPicPr>
        <p:blipFill>
          <a:blip r:embed="rId3"/>
          <a:stretch>
            <a:fillRect/>
          </a:stretch>
        </p:blipFill>
        <p:spPr>
          <a:xfrm>
            <a:off x="6354631" y="4953862"/>
            <a:ext cx="2571944" cy="1172303"/>
          </a:xfrm>
          <a:prstGeom prst="rect">
            <a:avLst/>
          </a:prstGeom>
        </p:spPr>
      </p:pic>
      <p:sp>
        <p:nvSpPr>
          <p:cNvPr id="12" name="Content Placeholder 8">
            <a:extLst>
              <a:ext uri="{FF2B5EF4-FFF2-40B4-BE49-F238E27FC236}">
                <a16:creationId xmlns:a16="http://schemas.microsoft.com/office/drawing/2014/main" id="{0FAC80A4-F497-409E-BC3C-764EAB481419}"/>
              </a:ext>
            </a:extLst>
          </p:cNvPr>
          <p:cNvSpPr txBox="1">
            <a:spLocks/>
          </p:cNvSpPr>
          <p:nvPr/>
        </p:nvSpPr>
        <p:spPr>
          <a:xfrm>
            <a:off x="4803593" y="879130"/>
            <a:ext cx="3102077" cy="52371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Sample program 2.3</a:t>
            </a:r>
          </a:p>
          <a:p>
            <a:endParaRPr lang="en-US" sz="1600" dirty="0"/>
          </a:p>
        </p:txBody>
      </p:sp>
    </p:spTree>
    <p:extLst>
      <p:ext uri="{BB962C8B-B14F-4D97-AF65-F5344CB8AC3E}">
        <p14:creationId xmlns:p14="http://schemas.microsoft.com/office/powerpoint/2010/main" val="301118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a:xfrm>
            <a:off x="3124200" y="6356351"/>
            <a:ext cx="2895600" cy="365125"/>
          </a:xfrm>
        </p:spPr>
        <p:txBody>
          <a:bodyPr/>
          <a:lstStyle/>
          <a:p>
            <a:r>
              <a:rPr lang="en-US"/>
              <a:t>Classes and Objects, OOP in C++</a:t>
            </a:r>
            <a:endParaRPr lang="en-US" dirty="0"/>
          </a:p>
        </p:txBody>
      </p:sp>
      <p:pic>
        <p:nvPicPr>
          <p:cNvPr id="2" name="Picture 1">
            <a:extLst>
              <a:ext uri="{FF2B5EF4-FFF2-40B4-BE49-F238E27FC236}">
                <a16:creationId xmlns:a16="http://schemas.microsoft.com/office/drawing/2014/main" id="{B706B2F0-7176-4908-9984-F2C8CD50FE3F}"/>
              </a:ext>
            </a:extLst>
          </p:cNvPr>
          <p:cNvPicPr>
            <a:picLocks noChangeAspect="1"/>
          </p:cNvPicPr>
          <p:nvPr/>
        </p:nvPicPr>
        <p:blipFill>
          <a:blip r:embed="rId2"/>
          <a:stretch>
            <a:fillRect/>
          </a:stretch>
        </p:blipFill>
        <p:spPr>
          <a:xfrm>
            <a:off x="4469275" y="1194633"/>
            <a:ext cx="4486417" cy="5161719"/>
          </a:xfrm>
          <a:prstGeom prst="rect">
            <a:avLst/>
          </a:prstGeom>
          <a:ln>
            <a:solidFill>
              <a:schemeClr val="tx1"/>
            </a:solidFill>
          </a:ln>
        </p:spPr>
      </p:pic>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1" y="889001"/>
            <a:ext cx="3766003" cy="5237164"/>
          </a:xfrm>
        </p:spPr>
        <p:txBody>
          <a:bodyPr>
            <a:normAutofit/>
          </a:bodyPr>
          <a:lstStyle/>
          <a:p>
            <a:r>
              <a:rPr lang="en-US" sz="1800" dirty="0"/>
              <a:t>Function declaration done inside the class </a:t>
            </a:r>
          </a:p>
          <a:p>
            <a:r>
              <a:rPr lang="en-US" sz="1800" dirty="0"/>
              <a:t>But definition is outside the class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75BE6AE-5D04-644C-A74D-F639EAA20AF8}" type="datetime1">
              <a:rPr lang="en-US" smtClean="0"/>
              <a:t>6/7/23</a:t>
            </a:fld>
            <a:endParaRPr lang="en-US"/>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Defining Member functions outside the class</a:t>
            </a:r>
          </a:p>
        </p:txBody>
      </p:sp>
      <p:sp>
        <p:nvSpPr>
          <p:cNvPr id="3" name="Rectangle 2">
            <a:extLst>
              <a:ext uri="{FF2B5EF4-FFF2-40B4-BE49-F238E27FC236}">
                <a16:creationId xmlns:a16="http://schemas.microsoft.com/office/drawing/2014/main" id="{310A046E-566C-4B89-8108-CEC2F1C44E93}"/>
              </a:ext>
            </a:extLst>
          </p:cNvPr>
          <p:cNvSpPr/>
          <p:nvPr/>
        </p:nvSpPr>
        <p:spPr>
          <a:xfrm>
            <a:off x="754626" y="2570829"/>
            <a:ext cx="3283974" cy="1801019"/>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1400" dirty="0"/>
              <a:t>Class Box</a:t>
            </a:r>
          </a:p>
          <a:p>
            <a:r>
              <a:rPr lang="en-US" sz="1400" dirty="0"/>
              <a:t>{</a:t>
            </a:r>
          </a:p>
          <a:p>
            <a:r>
              <a:rPr lang="en-US" sz="1400" dirty="0"/>
              <a:t>     </a:t>
            </a:r>
          </a:p>
          <a:p>
            <a:r>
              <a:rPr lang="en-US" sz="1400" dirty="0"/>
              <a:t>    void </a:t>
            </a:r>
            <a:r>
              <a:rPr lang="en-US" sz="1400" dirty="0" err="1"/>
              <a:t>showVolume</a:t>
            </a:r>
            <a:r>
              <a:rPr lang="en-US" sz="1400" dirty="0"/>
              <a:t>();   </a:t>
            </a:r>
            <a:r>
              <a:rPr lang="en-US" sz="900" dirty="0"/>
              <a:t>// only function declaration </a:t>
            </a:r>
            <a:endParaRPr lang="en-US" sz="1000" dirty="0"/>
          </a:p>
          <a:p>
            <a:endParaRPr lang="en-US" sz="1400" dirty="0"/>
          </a:p>
          <a:p>
            <a:r>
              <a:rPr lang="en-US" sz="1400" dirty="0"/>
              <a:t>} ;</a:t>
            </a:r>
          </a:p>
        </p:txBody>
      </p:sp>
      <p:sp>
        <p:nvSpPr>
          <p:cNvPr id="4" name="Rectangle: Rounded Corners 3">
            <a:extLst>
              <a:ext uri="{FF2B5EF4-FFF2-40B4-BE49-F238E27FC236}">
                <a16:creationId xmlns:a16="http://schemas.microsoft.com/office/drawing/2014/main" id="{AFA08EA2-ED6A-4E54-8BA4-F5AB474008BC}"/>
              </a:ext>
            </a:extLst>
          </p:cNvPr>
          <p:cNvSpPr/>
          <p:nvPr/>
        </p:nvSpPr>
        <p:spPr>
          <a:xfrm>
            <a:off x="798871" y="4549164"/>
            <a:ext cx="1759974" cy="14463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en-US" sz="1400" dirty="0"/>
              <a:t>void </a:t>
            </a:r>
            <a:r>
              <a:rPr lang="en-US" sz="1400" dirty="0" err="1"/>
              <a:t>showVolume</a:t>
            </a:r>
            <a:r>
              <a:rPr lang="en-US" sz="1400" dirty="0"/>
              <a:t>()</a:t>
            </a:r>
          </a:p>
          <a:p>
            <a:r>
              <a:rPr lang="en-US" sz="1400" dirty="0"/>
              <a:t>{</a:t>
            </a:r>
          </a:p>
          <a:p>
            <a:r>
              <a:rPr lang="en-US" sz="1400" dirty="0"/>
              <a:t>……….//definition</a:t>
            </a:r>
          </a:p>
          <a:p>
            <a:r>
              <a:rPr lang="en-US" sz="1400" dirty="0"/>
              <a:t>}</a:t>
            </a:r>
          </a:p>
        </p:txBody>
      </p:sp>
      <p:pic>
        <p:nvPicPr>
          <p:cNvPr id="8" name="Picture 7">
            <a:extLst>
              <a:ext uri="{FF2B5EF4-FFF2-40B4-BE49-F238E27FC236}">
                <a16:creationId xmlns:a16="http://schemas.microsoft.com/office/drawing/2014/main" id="{DDF3962A-DF65-4ADB-BC51-8FABD60CA1A3}"/>
              </a:ext>
            </a:extLst>
          </p:cNvPr>
          <p:cNvPicPr>
            <a:picLocks noChangeAspect="1"/>
          </p:cNvPicPr>
          <p:nvPr/>
        </p:nvPicPr>
        <p:blipFill>
          <a:blip r:embed="rId3"/>
          <a:stretch>
            <a:fillRect/>
          </a:stretch>
        </p:blipFill>
        <p:spPr>
          <a:xfrm>
            <a:off x="6712484" y="5076060"/>
            <a:ext cx="2159369" cy="984249"/>
          </a:xfrm>
          <a:prstGeom prst="rect">
            <a:avLst/>
          </a:prstGeom>
        </p:spPr>
      </p:pic>
      <p:sp>
        <p:nvSpPr>
          <p:cNvPr id="10" name="Rectangle 9">
            <a:extLst>
              <a:ext uri="{FF2B5EF4-FFF2-40B4-BE49-F238E27FC236}">
                <a16:creationId xmlns:a16="http://schemas.microsoft.com/office/drawing/2014/main" id="{38D682DE-5ADF-42FD-BD40-E491D18C6DDA}"/>
              </a:ext>
            </a:extLst>
          </p:cNvPr>
          <p:cNvSpPr/>
          <p:nvPr/>
        </p:nvSpPr>
        <p:spPr>
          <a:xfrm>
            <a:off x="4385436" y="712655"/>
            <a:ext cx="2103589" cy="369332"/>
          </a:xfrm>
          <a:prstGeom prst="rect">
            <a:avLst/>
          </a:prstGeom>
        </p:spPr>
        <p:txBody>
          <a:bodyPr wrap="none">
            <a:spAutoFit/>
          </a:bodyPr>
          <a:lstStyle/>
          <a:p>
            <a:r>
              <a:rPr lang="en-US" b="1" dirty="0"/>
              <a:t>Sample program 2.4</a:t>
            </a:r>
          </a:p>
        </p:txBody>
      </p:sp>
    </p:spTree>
    <p:extLst>
      <p:ext uri="{BB962C8B-B14F-4D97-AF65-F5344CB8AC3E}">
        <p14:creationId xmlns:p14="http://schemas.microsoft.com/office/powerpoint/2010/main" val="351889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E6E14-BA23-5AF9-AD03-CDEE00B29E01}"/>
              </a:ext>
            </a:extLst>
          </p:cNvPr>
          <p:cNvSpPr>
            <a:spLocks noGrp="1"/>
          </p:cNvSpPr>
          <p:nvPr>
            <p:ph idx="1"/>
          </p:nvPr>
        </p:nvSpPr>
        <p:spPr>
          <a:xfrm>
            <a:off x="457200" y="381001"/>
            <a:ext cx="8229600" cy="5745164"/>
          </a:xfrm>
        </p:spPr>
        <p:txBody>
          <a:bodyPr>
            <a:normAutofit fontScale="40000" lnSpcReduction="20000"/>
          </a:bodyPr>
          <a:lstStyle/>
          <a:p>
            <a:pPr marL="0" indent="0">
              <a:buNone/>
            </a:pPr>
            <a:r>
              <a:rPr lang="en-US" dirty="0"/>
              <a:t>#include &lt;iostream&gt;</a:t>
            </a:r>
          </a:p>
          <a:p>
            <a:pPr marL="0" indent="0">
              <a:buNone/>
            </a:pPr>
            <a:endParaRPr lang="en-US" dirty="0"/>
          </a:p>
          <a:p>
            <a:pPr marL="0" indent="0">
              <a:buNone/>
            </a:pPr>
            <a:r>
              <a:rPr lang="en-US" dirty="0"/>
              <a:t>using namespace std;</a:t>
            </a:r>
          </a:p>
          <a:p>
            <a:pPr marL="0" indent="0">
              <a:buNone/>
            </a:pPr>
            <a:endParaRPr lang="en-US" dirty="0"/>
          </a:p>
          <a:p>
            <a:pPr marL="0" indent="0">
              <a:buNone/>
            </a:pPr>
            <a:r>
              <a:rPr lang="en-US" dirty="0"/>
              <a:t>class Rectangle{</a:t>
            </a:r>
          </a:p>
          <a:p>
            <a:pPr marL="0" indent="0">
              <a:buNone/>
            </a:pPr>
            <a:r>
              <a:rPr lang="en-US" dirty="0"/>
              <a:t>    private:</a:t>
            </a:r>
          </a:p>
          <a:p>
            <a:pPr marL="0" indent="0">
              <a:buNone/>
            </a:pPr>
            <a:r>
              <a:rPr lang="en-US" dirty="0"/>
              <a:t>    int </a:t>
            </a:r>
            <a:r>
              <a:rPr lang="en-US" dirty="0" err="1"/>
              <a:t>l,b,a</a:t>
            </a:r>
            <a:r>
              <a:rPr lang="en-US" dirty="0"/>
              <a:t>;</a:t>
            </a:r>
          </a:p>
          <a:p>
            <a:pPr marL="0" indent="0">
              <a:buNone/>
            </a:pPr>
            <a:r>
              <a:rPr lang="en-US" dirty="0"/>
              <a:t>    </a:t>
            </a:r>
          </a:p>
          <a:p>
            <a:pPr marL="0" indent="0">
              <a:buNone/>
            </a:pPr>
            <a:r>
              <a:rPr lang="en-US" dirty="0"/>
              <a:t>    public:</a:t>
            </a:r>
          </a:p>
          <a:p>
            <a:pPr marL="0" indent="0">
              <a:buNone/>
            </a:pPr>
            <a:r>
              <a:rPr lang="en-US" dirty="0"/>
              <a:t>    //Function </a:t>
            </a:r>
            <a:r>
              <a:rPr lang="en-US" dirty="0" err="1"/>
              <a:t>defination</a:t>
            </a:r>
            <a:r>
              <a:rPr lang="en-US" dirty="0"/>
              <a:t> inside class </a:t>
            </a:r>
          </a:p>
          <a:p>
            <a:pPr marL="0" indent="0">
              <a:buNone/>
            </a:pPr>
            <a:r>
              <a:rPr lang="en-US" dirty="0"/>
              <a:t>    void </a:t>
            </a:r>
            <a:r>
              <a:rPr lang="en-US" dirty="0" err="1"/>
              <a:t>getData</a:t>
            </a:r>
            <a:r>
              <a:rPr lang="en-US" dirty="0"/>
              <a:t>(){</a:t>
            </a:r>
          </a:p>
          <a:p>
            <a:pPr marL="0" indent="0">
              <a:buNone/>
            </a:pPr>
            <a:r>
              <a:rPr lang="en-US" dirty="0"/>
              <a:t>        </a:t>
            </a:r>
            <a:r>
              <a:rPr lang="en-US" dirty="0" err="1"/>
              <a:t>cout</a:t>
            </a:r>
            <a:r>
              <a:rPr lang="en-US" dirty="0"/>
              <a:t>&lt;&lt;"Enter length and breadth"&lt;&lt;</a:t>
            </a:r>
            <a:r>
              <a:rPr lang="en-US" dirty="0" err="1"/>
              <a:t>endl</a:t>
            </a:r>
            <a:r>
              <a:rPr lang="en-US" dirty="0"/>
              <a:t>;</a:t>
            </a:r>
          </a:p>
          <a:p>
            <a:pPr marL="0" indent="0">
              <a:buNone/>
            </a:pPr>
            <a:r>
              <a:rPr lang="en-US" dirty="0"/>
              <a:t>        </a:t>
            </a:r>
            <a:r>
              <a:rPr lang="en-US" dirty="0" err="1"/>
              <a:t>cin</a:t>
            </a:r>
            <a:r>
              <a:rPr lang="en-US" dirty="0"/>
              <a:t>&gt;&gt;l&gt;&gt;b;</a:t>
            </a:r>
          </a:p>
          <a:p>
            <a:pPr marL="0" indent="0">
              <a:buNone/>
            </a:pPr>
            <a:r>
              <a:rPr lang="en-US" dirty="0"/>
              <a:t>    }</a:t>
            </a:r>
          </a:p>
          <a:p>
            <a:pPr marL="0" indent="0">
              <a:buNone/>
            </a:pPr>
            <a:r>
              <a:rPr lang="en-US" dirty="0"/>
              <a:t>    // function declaration for function defined outside class</a:t>
            </a:r>
          </a:p>
          <a:p>
            <a:pPr marL="0" indent="0">
              <a:buNone/>
            </a:pPr>
            <a:r>
              <a:rPr lang="en-US" dirty="0"/>
              <a:t>    void </a:t>
            </a:r>
            <a:r>
              <a:rPr lang="en-US" dirty="0" err="1"/>
              <a:t>showData</a:t>
            </a:r>
            <a:r>
              <a:rPr lang="en-US" dirty="0"/>
              <a:t>();</a:t>
            </a:r>
          </a:p>
          <a:p>
            <a:pPr marL="0" indent="0">
              <a:buNone/>
            </a:pPr>
            <a:r>
              <a:rPr lang="en-US" dirty="0"/>
              <a:t>};</a:t>
            </a:r>
          </a:p>
          <a:p>
            <a:pPr marL="0" indent="0">
              <a:buNone/>
            </a:pPr>
            <a:r>
              <a:rPr lang="en-US" dirty="0"/>
              <a:t>//Function </a:t>
            </a:r>
            <a:r>
              <a:rPr lang="en-US" dirty="0" err="1"/>
              <a:t>defination</a:t>
            </a:r>
            <a:r>
              <a:rPr lang="en-US" dirty="0"/>
              <a:t> outside class  </a:t>
            </a:r>
          </a:p>
          <a:p>
            <a:pPr marL="0" indent="0">
              <a:buNone/>
            </a:pPr>
            <a:r>
              <a:rPr lang="en-US" dirty="0"/>
              <a:t>void Rectangle::  </a:t>
            </a:r>
            <a:r>
              <a:rPr lang="en-US" dirty="0" err="1"/>
              <a:t>showData</a:t>
            </a:r>
            <a:r>
              <a:rPr lang="en-US" dirty="0"/>
              <a:t>(){</a:t>
            </a:r>
          </a:p>
          <a:p>
            <a:pPr marL="0" indent="0">
              <a:buNone/>
            </a:pPr>
            <a:r>
              <a:rPr lang="en-US" dirty="0"/>
              <a:t>        a=l*b;</a:t>
            </a:r>
          </a:p>
          <a:p>
            <a:pPr marL="0" indent="0">
              <a:buNone/>
            </a:pPr>
            <a:r>
              <a:rPr lang="en-US" dirty="0"/>
              <a:t>        </a:t>
            </a:r>
            <a:r>
              <a:rPr lang="en-US" dirty="0" err="1"/>
              <a:t>cout</a:t>
            </a:r>
            <a:r>
              <a:rPr lang="en-US" dirty="0"/>
              <a:t>&lt;&lt;"Area is "&lt;&lt;a&lt;&lt;</a:t>
            </a:r>
            <a:r>
              <a:rPr lang="en-US" dirty="0" err="1"/>
              <a:t>endl</a:t>
            </a:r>
            <a:r>
              <a:rPr lang="en-US" dirty="0"/>
              <a:t>;</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Rectangle </a:t>
            </a:r>
            <a:r>
              <a:rPr lang="en-US" dirty="0" err="1"/>
              <a:t>ob</a:t>
            </a:r>
            <a:r>
              <a:rPr lang="en-US" dirty="0"/>
              <a:t>;</a:t>
            </a:r>
          </a:p>
          <a:p>
            <a:pPr marL="0" indent="0">
              <a:buNone/>
            </a:pPr>
            <a:r>
              <a:rPr lang="en-US" dirty="0"/>
              <a:t>   </a:t>
            </a:r>
            <a:r>
              <a:rPr lang="en-US" dirty="0" err="1"/>
              <a:t>ob.getData</a:t>
            </a:r>
            <a:r>
              <a:rPr lang="en-US" dirty="0"/>
              <a:t>();</a:t>
            </a:r>
          </a:p>
          <a:p>
            <a:pPr marL="0" indent="0">
              <a:buNone/>
            </a:pPr>
            <a:r>
              <a:rPr lang="en-US" dirty="0"/>
              <a:t>   </a:t>
            </a:r>
            <a:r>
              <a:rPr lang="en-US" dirty="0" err="1"/>
              <a:t>ob.showData</a:t>
            </a:r>
            <a:r>
              <a:rPr lang="en-US" dirty="0"/>
              <a:t>();</a:t>
            </a:r>
          </a:p>
          <a:p>
            <a:pPr marL="0" indent="0">
              <a:buNone/>
            </a:pPr>
            <a:r>
              <a:rPr lang="en-US" dirty="0"/>
              <a:t>}</a:t>
            </a:r>
            <a:endParaRPr lang="en-NP" dirty="0"/>
          </a:p>
        </p:txBody>
      </p:sp>
      <p:sp>
        <p:nvSpPr>
          <p:cNvPr id="4" name="Date Placeholder 3">
            <a:extLst>
              <a:ext uri="{FF2B5EF4-FFF2-40B4-BE49-F238E27FC236}">
                <a16:creationId xmlns:a16="http://schemas.microsoft.com/office/drawing/2014/main" id="{FF3F4ABA-9317-3D40-E13B-91D8D05D7AA9}"/>
              </a:ext>
            </a:extLst>
          </p:cNvPr>
          <p:cNvSpPr>
            <a:spLocks noGrp="1"/>
          </p:cNvSpPr>
          <p:nvPr>
            <p:ph type="dt" sz="half" idx="10"/>
          </p:nvPr>
        </p:nvSpPr>
        <p:spPr/>
        <p:txBody>
          <a:bodyPr/>
          <a:lstStyle/>
          <a:p>
            <a:fld id="{A9809E69-5E55-B648-8D06-55A7F911DADC}" type="datetime1">
              <a:rPr lang="en-US" smtClean="0"/>
              <a:t>6/7/23</a:t>
            </a:fld>
            <a:endParaRPr lang="en-US"/>
          </a:p>
        </p:txBody>
      </p:sp>
      <p:sp>
        <p:nvSpPr>
          <p:cNvPr id="5" name="Footer Placeholder 4">
            <a:extLst>
              <a:ext uri="{FF2B5EF4-FFF2-40B4-BE49-F238E27FC236}">
                <a16:creationId xmlns:a16="http://schemas.microsoft.com/office/drawing/2014/main" id="{D62EC1E0-DCF8-7617-7467-112C629A4930}"/>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C16BC30D-5D9B-FBC9-9444-E0E28B164249}"/>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Content Placeholder 3">
            <a:extLst>
              <a:ext uri="{FF2B5EF4-FFF2-40B4-BE49-F238E27FC236}">
                <a16:creationId xmlns:a16="http://schemas.microsoft.com/office/drawing/2014/main" id="{131FA4E1-4507-599F-8669-214A686E2698}"/>
              </a:ext>
            </a:extLst>
          </p:cNvPr>
          <p:cNvPicPr>
            <a:picLocks noChangeAspect="1"/>
          </p:cNvPicPr>
          <p:nvPr/>
        </p:nvPicPr>
        <p:blipFill>
          <a:blip r:embed="rId2"/>
          <a:stretch>
            <a:fillRect/>
          </a:stretch>
        </p:blipFill>
        <p:spPr>
          <a:xfrm>
            <a:off x="5562600" y="2229397"/>
            <a:ext cx="2452149" cy="1222640"/>
          </a:xfrm>
          <a:prstGeom prst="rect">
            <a:avLst/>
          </a:prstGeom>
        </p:spPr>
      </p:pic>
      <p:sp>
        <p:nvSpPr>
          <p:cNvPr id="8" name="TextBox 7">
            <a:extLst>
              <a:ext uri="{FF2B5EF4-FFF2-40B4-BE49-F238E27FC236}">
                <a16:creationId xmlns:a16="http://schemas.microsoft.com/office/drawing/2014/main" id="{D2952416-5F17-0209-8866-3E1D002A5818}"/>
              </a:ext>
            </a:extLst>
          </p:cNvPr>
          <p:cNvSpPr txBox="1"/>
          <p:nvPr/>
        </p:nvSpPr>
        <p:spPr>
          <a:xfrm>
            <a:off x="457200" y="81242"/>
            <a:ext cx="4572000" cy="369332"/>
          </a:xfrm>
          <a:prstGeom prst="rect">
            <a:avLst/>
          </a:prstGeom>
          <a:noFill/>
        </p:spPr>
        <p:txBody>
          <a:bodyPr wrap="square">
            <a:spAutoFit/>
          </a:bodyPr>
          <a:lstStyle/>
          <a:p>
            <a:r>
              <a:rPr lang="en-US" sz="1800" b="1" dirty="0">
                <a:solidFill>
                  <a:srgbClr val="FF0000"/>
                </a:solidFill>
              </a:rPr>
              <a:t>Sample program </a:t>
            </a:r>
            <a:r>
              <a:rPr lang="en-US" b="1" dirty="0">
                <a:solidFill>
                  <a:srgbClr val="FF0000"/>
                </a:solidFill>
              </a:rPr>
              <a:t>1</a:t>
            </a:r>
            <a:endParaRPr lang="en-NP" dirty="0"/>
          </a:p>
        </p:txBody>
      </p:sp>
    </p:spTree>
    <p:extLst>
      <p:ext uri="{BB962C8B-B14F-4D97-AF65-F5344CB8AC3E}">
        <p14:creationId xmlns:p14="http://schemas.microsoft.com/office/powerpoint/2010/main" val="401292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939CDEE-A396-CB42-BD46-0CF599F8B107}"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39"/>
            <a:ext cx="8229600" cy="790575"/>
          </a:xfrm>
        </p:spPr>
        <p:txBody>
          <a:bodyPr>
            <a:normAutofit fontScale="90000"/>
          </a:bodyPr>
          <a:lstStyle/>
          <a:p>
            <a:pPr algn="l"/>
            <a:r>
              <a:rPr lang="en-US" sz="3600" b="1" dirty="0">
                <a:solidFill>
                  <a:srgbClr val="FF0000"/>
                </a:solidFill>
              </a:rPr>
              <a:t>Sample program 2</a:t>
            </a:r>
            <a:br>
              <a:rPr lang="en-US" sz="3600" b="1" dirty="0">
                <a:solidFill>
                  <a:srgbClr val="FF0000"/>
                </a:solidFill>
              </a:rPr>
            </a:br>
            <a:r>
              <a:rPr lang="en-US" sz="1600" b="1" dirty="0">
                <a:solidFill>
                  <a:srgbClr val="FF0000"/>
                </a:solidFill>
              </a:rPr>
              <a:t>WAP to declare a class </a:t>
            </a:r>
            <a:r>
              <a:rPr lang="en-US" sz="1600" b="1" i="1" dirty="0">
                <a:solidFill>
                  <a:srgbClr val="FF0000"/>
                </a:solidFill>
              </a:rPr>
              <a:t>Item</a:t>
            </a:r>
            <a:r>
              <a:rPr lang="en-US" sz="1600" b="1" dirty="0">
                <a:solidFill>
                  <a:srgbClr val="FF0000"/>
                </a:solidFill>
              </a:rPr>
              <a:t> having two member variables (</a:t>
            </a:r>
            <a:r>
              <a:rPr lang="en-US" sz="1600" b="1" i="1" dirty="0">
                <a:solidFill>
                  <a:srgbClr val="FF0000"/>
                </a:solidFill>
              </a:rPr>
              <a:t>number</a:t>
            </a:r>
            <a:r>
              <a:rPr lang="en-US" sz="1600" b="1" dirty="0">
                <a:solidFill>
                  <a:srgbClr val="FF0000"/>
                </a:solidFill>
              </a:rPr>
              <a:t> and </a:t>
            </a:r>
            <a:r>
              <a:rPr lang="en-US" sz="1600" b="1" i="1" dirty="0">
                <a:solidFill>
                  <a:srgbClr val="FF0000"/>
                </a:solidFill>
              </a:rPr>
              <a:t>cost</a:t>
            </a:r>
            <a:r>
              <a:rPr lang="en-US" sz="1600" b="1" dirty="0">
                <a:solidFill>
                  <a:srgbClr val="FF0000"/>
                </a:solidFill>
              </a:rPr>
              <a:t>) and two member functions: </a:t>
            </a:r>
            <a:r>
              <a:rPr lang="en-US" sz="1600" b="1" i="1" dirty="0" err="1">
                <a:solidFill>
                  <a:srgbClr val="FF0000"/>
                </a:solidFill>
              </a:rPr>
              <a:t>getdata</a:t>
            </a:r>
            <a:r>
              <a:rPr lang="en-US" sz="1600" b="1" i="1" dirty="0">
                <a:solidFill>
                  <a:srgbClr val="FF0000"/>
                </a:solidFill>
              </a:rPr>
              <a:t>()</a:t>
            </a:r>
            <a:r>
              <a:rPr lang="en-US" sz="1600" b="1" dirty="0">
                <a:solidFill>
                  <a:srgbClr val="FF0000"/>
                </a:solidFill>
              </a:rPr>
              <a:t> which receives the arguments whenever called and </a:t>
            </a:r>
            <a:r>
              <a:rPr lang="en-US" sz="1600" b="1" i="1" dirty="0" err="1">
                <a:solidFill>
                  <a:srgbClr val="FF0000"/>
                </a:solidFill>
              </a:rPr>
              <a:t>putdata</a:t>
            </a:r>
            <a:r>
              <a:rPr lang="en-US" sz="1600" b="1" i="1" dirty="0">
                <a:solidFill>
                  <a:srgbClr val="FF0000"/>
                </a:solidFill>
              </a:rPr>
              <a:t>()</a:t>
            </a:r>
            <a:r>
              <a:rPr lang="en-US" sz="1600" b="1" dirty="0">
                <a:solidFill>
                  <a:srgbClr val="FF0000"/>
                </a:solidFill>
              </a:rPr>
              <a:t> which displays the information.</a:t>
            </a:r>
            <a:endParaRPr lang="en-US" sz="3600" b="1" dirty="0">
              <a:solidFill>
                <a:srgbClr val="FF0000"/>
              </a:solidFill>
            </a:endParaRPr>
          </a:p>
        </p:txBody>
      </p:sp>
      <p:pic>
        <p:nvPicPr>
          <p:cNvPr id="2" name="Picture 1">
            <a:extLst>
              <a:ext uri="{FF2B5EF4-FFF2-40B4-BE49-F238E27FC236}">
                <a16:creationId xmlns:a16="http://schemas.microsoft.com/office/drawing/2014/main" id="{16D3F889-56BD-40F0-BA53-8B300B9DB948}"/>
              </a:ext>
            </a:extLst>
          </p:cNvPr>
          <p:cNvPicPr>
            <a:picLocks noChangeAspect="1"/>
          </p:cNvPicPr>
          <p:nvPr/>
        </p:nvPicPr>
        <p:blipFill rotWithShape="1">
          <a:blip r:embed="rId2"/>
          <a:srcRect b="24375"/>
          <a:stretch/>
        </p:blipFill>
        <p:spPr>
          <a:xfrm>
            <a:off x="550101" y="1397001"/>
            <a:ext cx="4185542" cy="4959351"/>
          </a:xfrm>
          <a:prstGeom prst="rect">
            <a:avLst/>
          </a:prstGeom>
          <a:ln>
            <a:solidFill>
              <a:schemeClr val="tx1"/>
            </a:solidFill>
          </a:ln>
        </p:spPr>
      </p:pic>
      <p:pic>
        <p:nvPicPr>
          <p:cNvPr id="8" name="Picture 7">
            <a:extLst>
              <a:ext uri="{FF2B5EF4-FFF2-40B4-BE49-F238E27FC236}">
                <a16:creationId xmlns:a16="http://schemas.microsoft.com/office/drawing/2014/main" id="{EBCB6F4A-9A0F-4576-AF2B-E7233B1601DC}"/>
              </a:ext>
            </a:extLst>
          </p:cNvPr>
          <p:cNvPicPr>
            <a:picLocks noChangeAspect="1"/>
          </p:cNvPicPr>
          <p:nvPr/>
        </p:nvPicPr>
        <p:blipFill rotWithShape="1">
          <a:blip r:embed="rId2"/>
          <a:srcRect t="73520" b="-1"/>
          <a:stretch/>
        </p:blipFill>
        <p:spPr>
          <a:xfrm>
            <a:off x="4828544" y="1397000"/>
            <a:ext cx="4185542" cy="1815992"/>
          </a:xfrm>
          <a:prstGeom prst="rect">
            <a:avLst/>
          </a:prstGeom>
          <a:ln>
            <a:solidFill>
              <a:schemeClr val="tx1"/>
            </a:solidFill>
          </a:ln>
        </p:spPr>
      </p:pic>
      <p:pic>
        <p:nvPicPr>
          <p:cNvPr id="10" name="Content Placeholder 9">
            <a:extLst>
              <a:ext uri="{FF2B5EF4-FFF2-40B4-BE49-F238E27FC236}">
                <a16:creationId xmlns:a16="http://schemas.microsoft.com/office/drawing/2014/main" id="{FE41A789-5525-4BA3-AF86-23F0DED53428}"/>
              </a:ext>
            </a:extLst>
          </p:cNvPr>
          <p:cNvPicPr>
            <a:picLocks noGrp="1"/>
          </p:cNvPicPr>
          <p:nvPr>
            <p:ph idx="1"/>
          </p:nvPr>
        </p:nvPicPr>
        <p:blipFill rotWithShape="1">
          <a:blip r:embed="rId3"/>
          <a:srcRect r="69589" b="48809"/>
          <a:stretch/>
        </p:blipFill>
        <p:spPr>
          <a:xfrm>
            <a:off x="4828544" y="3544779"/>
            <a:ext cx="3248656" cy="1611421"/>
          </a:xfrm>
          <a:prstGeom prst="rect">
            <a:avLst/>
          </a:prstGeom>
        </p:spPr>
      </p:pic>
    </p:spTree>
    <p:extLst>
      <p:ext uri="{BB962C8B-B14F-4D97-AF65-F5344CB8AC3E}">
        <p14:creationId xmlns:p14="http://schemas.microsoft.com/office/powerpoint/2010/main" val="4186710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74AA284-3753-2C4A-8A9D-C9B560548F40}"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136525"/>
            <a:ext cx="8382000" cy="1565275"/>
          </a:xfrm>
        </p:spPr>
        <p:txBody>
          <a:bodyPr>
            <a:normAutofit fontScale="90000"/>
          </a:bodyPr>
          <a:lstStyle/>
          <a:p>
            <a:pPr algn="l"/>
            <a:r>
              <a:rPr lang="en-US" sz="3600" b="1" dirty="0">
                <a:solidFill>
                  <a:srgbClr val="FF0000"/>
                </a:solidFill>
              </a:rPr>
              <a:t>Sample program 3</a:t>
            </a:r>
            <a:br>
              <a:rPr lang="en-US" sz="3600" b="1" dirty="0">
                <a:solidFill>
                  <a:srgbClr val="FF0000"/>
                </a:solidFill>
              </a:rPr>
            </a:br>
            <a:r>
              <a:rPr lang="en-US" sz="1600" b="1" dirty="0">
                <a:solidFill>
                  <a:srgbClr val="FF0000"/>
                </a:solidFill>
              </a:rPr>
              <a:t>WAP to declare a class Test having three member variables: </a:t>
            </a:r>
            <a:r>
              <a:rPr lang="en-US" sz="1600" b="1" i="1" dirty="0">
                <a:solidFill>
                  <a:srgbClr val="FF0000"/>
                </a:solidFill>
              </a:rPr>
              <a:t>n1, n2</a:t>
            </a:r>
            <a:r>
              <a:rPr lang="en-US" sz="1600" b="1" dirty="0">
                <a:solidFill>
                  <a:srgbClr val="FF0000"/>
                </a:solidFill>
              </a:rPr>
              <a:t> and </a:t>
            </a:r>
            <a:r>
              <a:rPr lang="en-US" sz="1600" b="1" i="1" dirty="0">
                <a:solidFill>
                  <a:srgbClr val="FF0000"/>
                </a:solidFill>
              </a:rPr>
              <a:t>sm</a:t>
            </a:r>
            <a:r>
              <a:rPr lang="en-US" sz="1600" b="1" dirty="0">
                <a:solidFill>
                  <a:srgbClr val="FF0000"/>
                </a:solidFill>
              </a:rPr>
              <a:t>. And two member functions </a:t>
            </a:r>
            <a:r>
              <a:rPr lang="en-US" sz="1600" b="1" i="1" dirty="0" err="1">
                <a:solidFill>
                  <a:srgbClr val="FF0000"/>
                </a:solidFill>
              </a:rPr>
              <a:t>getdata</a:t>
            </a:r>
            <a:r>
              <a:rPr lang="en-US" sz="1600" b="1" i="1" dirty="0">
                <a:solidFill>
                  <a:srgbClr val="FF0000"/>
                </a:solidFill>
              </a:rPr>
              <a:t>()</a:t>
            </a:r>
            <a:r>
              <a:rPr lang="en-US" sz="1600" b="1" dirty="0">
                <a:solidFill>
                  <a:srgbClr val="FF0000"/>
                </a:solidFill>
              </a:rPr>
              <a:t> which receives the data and </a:t>
            </a:r>
            <a:r>
              <a:rPr lang="en-US" sz="1600" b="1" i="1" dirty="0">
                <a:solidFill>
                  <a:srgbClr val="FF0000"/>
                </a:solidFill>
              </a:rPr>
              <a:t>display()</a:t>
            </a:r>
            <a:r>
              <a:rPr lang="en-US" sz="1600" b="1" dirty="0">
                <a:solidFill>
                  <a:srgbClr val="FF0000"/>
                </a:solidFill>
              </a:rPr>
              <a:t> that displays information to calculate the sum of two numbers. All the member function should be defined outside the class.</a:t>
            </a:r>
            <a:br>
              <a:rPr lang="en-US" sz="1600" dirty="0">
                <a:solidFill>
                  <a:srgbClr val="FF0000"/>
                </a:solidFill>
              </a:rPr>
            </a:br>
            <a:endParaRPr lang="en-US" sz="1600" b="1" dirty="0">
              <a:solidFill>
                <a:srgbClr val="FF0000"/>
              </a:solidFill>
            </a:endParaRPr>
          </a:p>
        </p:txBody>
      </p:sp>
      <p:pic>
        <p:nvPicPr>
          <p:cNvPr id="9" name="Picture 8">
            <a:extLst>
              <a:ext uri="{FF2B5EF4-FFF2-40B4-BE49-F238E27FC236}">
                <a16:creationId xmlns:a16="http://schemas.microsoft.com/office/drawing/2014/main" id="{991C1920-7B99-4597-A9B2-7D4AFEF2E796}"/>
              </a:ext>
            </a:extLst>
          </p:cNvPr>
          <p:cNvPicPr>
            <a:picLocks noChangeAspect="1"/>
          </p:cNvPicPr>
          <p:nvPr/>
        </p:nvPicPr>
        <p:blipFill rotWithShape="1">
          <a:blip r:embed="rId2"/>
          <a:srcRect r="17602" b="39259"/>
          <a:stretch/>
        </p:blipFill>
        <p:spPr>
          <a:xfrm>
            <a:off x="457201" y="1600202"/>
            <a:ext cx="3657600" cy="4165599"/>
          </a:xfrm>
          <a:prstGeom prst="rect">
            <a:avLst/>
          </a:prstGeom>
          <a:ln>
            <a:solidFill>
              <a:schemeClr val="tx1"/>
            </a:solidFill>
          </a:ln>
        </p:spPr>
      </p:pic>
      <p:pic>
        <p:nvPicPr>
          <p:cNvPr id="12" name="Picture 11">
            <a:extLst>
              <a:ext uri="{FF2B5EF4-FFF2-40B4-BE49-F238E27FC236}">
                <a16:creationId xmlns:a16="http://schemas.microsoft.com/office/drawing/2014/main" id="{E1B2464F-2536-4687-AC70-794D1BD95ECB}"/>
              </a:ext>
            </a:extLst>
          </p:cNvPr>
          <p:cNvPicPr>
            <a:picLocks noChangeAspect="1"/>
          </p:cNvPicPr>
          <p:nvPr/>
        </p:nvPicPr>
        <p:blipFill rotWithShape="1">
          <a:blip r:embed="rId2"/>
          <a:srcRect t="59751"/>
          <a:stretch/>
        </p:blipFill>
        <p:spPr>
          <a:xfrm>
            <a:off x="4324089" y="1594287"/>
            <a:ext cx="4438911" cy="2760251"/>
          </a:xfrm>
          <a:prstGeom prst="rect">
            <a:avLst/>
          </a:prstGeom>
          <a:ln>
            <a:solidFill>
              <a:schemeClr val="tx1"/>
            </a:solidFill>
          </a:ln>
        </p:spPr>
      </p:pic>
      <p:pic>
        <p:nvPicPr>
          <p:cNvPr id="13" name="Content Placeholder 12">
            <a:extLst>
              <a:ext uri="{FF2B5EF4-FFF2-40B4-BE49-F238E27FC236}">
                <a16:creationId xmlns:a16="http://schemas.microsoft.com/office/drawing/2014/main" id="{E1B3970E-35D9-4113-BC5F-B2C1FA87C815}"/>
              </a:ext>
            </a:extLst>
          </p:cNvPr>
          <p:cNvPicPr>
            <a:picLocks noGrp="1"/>
          </p:cNvPicPr>
          <p:nvPr>
            <p:ph idx="1"/>
          </p:nvPr>
        </p:nvPicPr>
        <p:blipFill rotWithShape="1">
          <a:blip r:embed="rId3"/>
          <a:srcRect r="51009" b="50000"/>
          <a:stretch/>
        </p:blipFill>
        <p:spPr>
          <a:xfrm>
            <a:off x="4324090" y="4472449"/>
            <a:ext cx="3067311" cy="1598151"/>
          </a:xfrm>
          <a:prstGeom prst="rect">
            <a:avLst/>
          </a:prstGeom>
        </p:spPr>
      </p:pic>
    </p:spTree>
    <p:extLst>
      <p:ext uri="{BB962C8B-B14F-4D97-AF65-F5344CB8AC3E}">
        <p14:creationId xmlns:p14="http://schemas.microsoft.com/office/powerpoint/2010/main" val="3544952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7048CF7F-6DE2-304F-AFE6-ADF8D4818A5B}"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506196"/>
            <a:ext cx="8382000" cy="1172009"/>
          </a:xfrm>
        </p:spPr>
        <p:txBody>
          <a:bodyPr>
            <a:normAutofit fontScale="90000"/>
          </a:bodyPr>
          <a:lstStyle/>
          <a:p>
            <a:pPr algn="l"/>
            <a:r>
              <a:rPr lang="en-US" sz="3600" b="1" dirty="0">
                <a:solidFill>
                  <a:srgbClr val="FF0000"/>
                </a:solidFill>
              </a:rPr>
              <a:t>Sample program 4</a:t>
            </a:r>
            <a:br>
              <a:rPr lang="en-US" sz="3600" b="1" dirty="0">
                <a:solidFill>
                  <a:srgbClr val="FF0000"/>
                </a:solidFill>
              </a:rPr>
            </a:br>
            <a:r>
              <a:rPr lang="en-US" sz="1600" b="1" dirty="0">
                <a:solidFill>
                  <a:srgbClr val="FF0000"/>
                </a:solidFill>
              </a:rPr>
              <a:t>WAP to create a class Student having three member variables (</a:t>
            </a:r>
            <a:r>
              <a:rPr lang="en-US" sz="1600" b="1" i="1" dirty="0">
                <a:solidFill>
                  <a:srgbClr val="FF0000"/>
                </a:solidFill>
              </a:rPr>
              <a:t>age</a:t>
            </a:r>
            <a:r>
              <a:rPr lang="en-US" sz="1600" b="1" dirty="0">
                <a:solidFill>
                  <a:srgbClr val="FF0000"/>
                </a:solidFill>
              </a:rPr>
              <a:t>, </a:t>
            </a:r>
            <a:r>
              <a:rPr lang="en-US" sz="1600" b="1" i="1" dirty="0">
                <a:solidFill>
                  <a:srgbClr val="FF0000"/>
                </a:solidFill>
              </a:rPr>
              <a:t>name</a:t>
            </a:r>
            <a:r>
              <a:rPr lang="en-US" sz="1600" b="1" dirty="0">
                <a:solidFill>
                  <a:srgbClr val="FF0000"/>
                </a:solidFill>
              </a:rPr>
              <a:t> and </a:t>
            </a:r>
            <a:r>
              <a:rPr lang="en-US" sz="1600" b="1" i="1" dirty="0">
                <a:solidFill>
                  <a:srgbClr val="FF0000"/>
                </a:solidFill>
              </a:rPr>
              <a:t>address</a:t>
            </a:r>
            <a:r>
              <a:rPr lang="en-US" sz="1600" b="1" dirty="0">
                <a:solidFill>
                  <a:srgbClr val="FF0000"/>
                </a:solidFill>
              </a:rPr>
              <a:t>) and two member function: </a:t>
            </a:r>
            <a:r>
              <a:rPr lang="en-US" sz="1600" b="1" i="1" dirty="0" err="1">
                <a:solidFill>
                  <a:srgbClr val="FF0000"/>
                </a:solidFill>
              </a:rPr>
              <a:t>getdata</a:t>
            </a:r>
            <a:r>
              <a:rPr lang="en-US" sz="1600" b="1" i="1" dirty="0">
                <a:solidFill>
                  <a:srgbClr val="FF0000"/>
                </a:solidFill>
              </a:rPr>
              <a:t>()</a:t>
            </a:r>
            <a:r>
              <a:rPr lang="en-US" sz="1600" b="1" dirty="0">
                <a:solidFill>
                  <a:srgbClr val="FF0000"/>
                </a:solidFill>
              </a:rPr>
              <a:t> which receives the data from user and </a:t>
            </a:r>
            <a:r>
              <a:rPr lang="en-US" sz="1600" b="1" i="1" dirty="0" err="1">
                <a:solidFill>
                  <a:srgbClr val="FF0000"/>
                </a:solidFill>
              </a:rPr>
              <a:t>showdata</a:t>
            </a:r>
            <a:r>
              <a:rPr lang="en-US" sz="1600" b="1" i="1" dirty="0">
                <a:solidFill>
                  <a:srgbClr val="FF0000"/>
                </a:solidFill>
              </a:rPr>
              <a:t>()</a:t>
            </a:r>
            <a:r>
              <a:rPr lang="en-US" sz="1600" b="1" dirty="0">
                <a:solidFill>
                  <a:srgbClr val="FF0000"/>
                </a:solidFill>
              </a:rPr>
              <a:t> that displays information.</a:t>
            </a:r>
            <a:br>
              <a:rPr lang="en-US" sz="1600" dirty="0">
                <a:solidFill>
                  <a:srgbClr val="FF0000"/>
                </a:solidFill>
              </a:rPr>
            </a:br>
            <a:br>
              <a:rPr lang="en-US" sz="1600" dirty="0">
                <a:solidFill>
                  <a:srgbClr val="FF0000"/>
                </a:solidFill>
              </a:rPr>
            </a:br>
            <a:endParaRPr lang="en-US" sz="1600" b="1" dirty="0">
              <a:solidFill>
                <a:srgbClr val="FF0000"/>
              </a:solidFill>
            </a:endParaRPr>
          </a:p>
        </p:txBody>
      </p:sp>
      <p:sp>
        <p:nvSpPr>
          <p:cNvPr id="3" name="Content Placeholder 2">
            <a:extLst>
              <a:ext uri="{FF2B5EF4-FFF2-40B4-BE49-F238E27FC236}">
                <a16:creationId xmlns:a16="http://schemas.microsoft.com/office/drawing/2014/main" id="{E003B0E5-35ED-4876-A870-BF7ACEC3480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9325FC5-44AF-4475-A9F0-B7395BF380EA}"/>
              </a:ext>
            </a:extLst>
          </p:cNvPr>
          <p:cNvPicPr>
            <a:picLocks noChangeAspect="1"/>
          </p:cNvPicPr>
          <p:nvPr/>
        </p:nvPicPr>
        <p:blipFill rotWithShape="1">
          <a:blip r:embed="rId2"/>
          <a:srcRect b="23259"/>
          <a:stretch/>
        </p:blipFill>
        <p:spPr>
          <a:xfrm>
            <a:off x="413259" y="1498601"/>
            <a:ext cx="5556334" cy="5262879"/>
          </a:xfrm>
          <a:prstGeom prst="rect">
            <a:avLst/>
          </a:prstGeom>
          <a:ln>
            <a:solidFill>
              <a:schemeClr val="tx1"/>
            </a:solidFill>
          </a:ln>
        </p:spPr>
      </p:pic>
      <p:pic>
        <p:nvPicPr>
          <p:cNvPr id="14" name="Picture 13">
            <a:extLst>
              <a:ext uri="{FF2B5EF4-FFF2-40B4-BE49-F238E27FC236}">
                <a16:creationId xmlns:a16="http://schemas.microsoft.com/office/drawing/2014/main" id="{91F75BF4-AB1B-441C-907F-DE5AF1029380}"/>
              </a:ext>
            </a:extLst>
          </p:cNvPr>
          <p:cNvPicPr>
            <a:picLocks noChangeAspect="1"/>
          </p:cNvPicPr>
          <p:nvPr/>
        </p:nvPicPr>
        <p:blipFill rotWithShape="1">
          <a:blip r:embed="rId2"/>
          <a:srcRect t="76157" r="52743"/>
          <a:stretch/>
        </p:blipFill>
        <p:spPr>
          <a:xfrm>
            <a:off x="6061034" y="1449498"/>
            <a:ext cx="2625767" cy="1635124"/>
          </a:xfrm>
          <a:prstGeom prst="rect">
            <a:avLst/>
          </a:prstGeom>
          <a:ln>
            <a:solidFill>
              <a:schemeClr val="tx1"/>
            </a:solidFill>
          </a:ln>
        </p:spPr>
      </p:pic>
      <p:pic>
        <p:nvPicPr>
          <p:cNvPr id="15" name="Picture 14">
            <a:extLst>
              <a:ext uri="{FF2B5EF4-FFF2-40B4-BE49-F238E27FC236}">
                <a16:creationId xmlns:a16="http://schemas.microsoft.com/office/drawing/2014/main" id="{18F754D8-0501-4B71-8E41-FA1B65362330}"/>
              </a:ext>
            </a:extLst>
          </p:cNvPr>
          <p:cNvPicPr/>
          <p:nvPr/>
        </p:nvPicPr>
        <p:blipFill rotWithShape="1">
          <a:blip r:embed="rId3"/>
          <a:srcRect r="39956" b="29405"/>
          <a:stretch/>
        </p:blipFill>
        <p:spPr>
          <a:xfrm>
            <a:off x="6061033" y="3314808"/>
            <a:ext cx="2664628" cy="2222280"/>
          </a:xfrm>
          <a:prstGeom prst="rect">
            <a:avLst/>
          </a:prstGeom>
        </p:spPr>
      </p:pic>
    </p:spTree>
    <p:extLst>
      <p:ext uri="{BB962C8B-B14F-4D97-AF65-F5344CB8AC3E}">
        <p14:creationId xmlns:p14="http://schemas.microsoft.com/office/powerpoint/2010/main" val="385242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EA55-AFFC-4EAF-97FB-0C5BEA2E065F}"/>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Outline:</a:t>
            </a:r>
          </a:p>
        </p:txBody>
      </p:sp>
      <p:sp>
        <p:nvSpPr>
          <p:cNvPr id="3" name="Content Placeholder 2">
            <a:extLst>
              <a:ext uri="{FF2B5EF4-FFF2-40B4-BE49-F238E27FC236}">
                <a16:creationId xmlns:a16="http://schemas.microsoft.com/office/drawing/2014/main" id="{6EA03D26-838D-4A19-B588-84C36402975B}"/>
              </a:ext>
            </a:extLst>
          </p:cNvPr>
          <p:cNvSpPr>
            <a:spLocks noGrp="1"/>
          </p:cNvSpPr>
          <p:nvPr>
            <p:ph sz="half" idx="1"/>
          </p:nvPr>
        </p:nvSpPr>
        <p:spPr>
          <a:xfrm>
            <a:off x="457200" y="990601"/>
            <a:ext cx="8229600" cy="5135564"/>
          </a:xfrm>
        </p:spPr>
        <p:txBody>
          <a:bodyPr>
            <a:normAutofit fontScale="92500" lnSpcReduction="20000"/>
          </a:bodyPr>
          <a:lstStyle/>
          <a:p>
            <a:endParaRPr lang="en-US" sz="2000" dirty="0"/>
          </a:p>
          <a:p>
            <a:pPr marL="742950" lvl="1" indent="-285750" fontAlgn="base">
              <a:buFont typeface="+mj-lt"/>
              <a:buAutoNum type="arabicPeriod"/>
            </a:pPr>
            <a:r>
              <a:rPr lang="en-US" sz="18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Introduction to C++: Origin of C++, Basic C++ Program Structure, Console Input/output Streams and Manipulators</a:t>
            </a:r>
            <a:endParaRPr lang="en-NP" sz="18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a:p>
            <a:pPr marL="742950" lvl="1" indent="-285750" fontAlgn="base">
              <a:buFont typeface="+mj-lt"/>
              <a:buAutoNum type="arabicPeriod"/>
            </a:pPr>
            <a:r>
              <a:rPr lang="en-US" sz="1800" u="none" strike="noStrike" kern="0" spc="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Structure in C and C++</a:t>
            </a: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Classes and Objects</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Array of Objects</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Class Diagram and Object Diagram </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Access Specifiers and Visibility Mode </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State and Behavior, Methods and Responsibilities</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Implementation of Data Abstraction, Encapsulation, Message Passing and Data Hiding</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Memory Allocation for Objects </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Constructor: Default Constructor, Parameterized Constructor, Copy Constructor</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Constructor Overloading</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Destructors</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Dynamic Memory Allocation: new and delete.</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Dynamic Constructor</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Functions: Inline function, Default argument, Passing and Returning by Value, Pointer and Reference, Static Data Member and Static Member Function</a:t>
            </a:r>
            <a:endPar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lvl="1" fontAlgn="base">
              <a:buFont typeface="+mj-lt"/>
              <a:buAutoNum type="arabicPeriod"/>
            </a:pPr>
            <a:r>
              <a:rPr lang="en-US"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Friend Function and Friend Class</a:t>
            </a:r>
            <a:r>
              <a:rPr lang="en-NP" sz="1800" kern="0" dirty="0">
                <a:solidFill>
                  <a:srgbClr val="000000"/>
                </a:solidFill>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a:t>
            </a:r>
          </a:p>
          <a:p>
            <a:endParaRPr lang="en-US" sz="2000" dirty="0"/>
          </a:p>
        </p:txBody>
      </p:sp>
      <p:sp>
        <p:nvSpPr>
          <p:cNvPr id="4" name="Date Placeholder 3">
            <a:extLst>
              <a:ext uri="{FF2B5EF4-FFF2-40B4-BE49-F238E27FC236}">
                <a16:creationId xmlns:a16="http://schemas.microsoft.com/office/drawing/2014/main" id="{9374A35C-8860-4818-A218-88EE64EE535A}"/>
              </a:ext>
            </a:extLst>
          </p:cNvPr>
          <p:cNvSpPr>
            <a:spLocks noGrp="1"/>
          </p:cNvSpPr>
          <p:nvPr>
            <p:ph type="dt" sz="half" idx="10"/>
          </p:nvPr>
        </p:nvSpPr>
        <p:spPr/>
        <p:txBody>
          <a:bodyPr/>
          <a:lstStyle/>
          <a:p>
            <a:fld id="{8120FD41-4E47-284D-865C-7781172F3E0C}" type="datetime1">
              <a:rPr lang="en-US" smtClean="0"/>
              <a:t>6/7/23</a:t>
            </a:fld>
            <a:endParaRPr lang="en-US"/>
          </a:p>
        </p:txBody>
      </p:sp>
      <p:sp>
        <p:nvSpPr>
          <p:cNvPr id="5" name="Footer Placeholder 4">
            <a:extLst>
              <a:ext uri="{FF2B5EF4-FFF2-40B4-BE49-F238E27FC236}">
                <a16:creationId xmlns:a16="http://schemas.microsoft.com/office/drawing/2014/main" id="{A1ADF8A6-AC3A-47B0-AA0A-93EEB0E0E897}"/>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2BDBA9D8-7FB7-4734-A5E6-92D547018D9C}"/>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92738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CFB9-119A-2140-7894-0BC578F61717}"/>
              </a:ext>
            </a:extLst>
          </p:cNvPr>
          <p:cNvSpPr>
            <a:spLocks noGrp="1"/>
          </p:cNvSpPr>
          <p:nvPr>
            <p:ph type="title"/>
          </p:nvPr>
        </p:nvSpPr>
        <p:spPr/>
        <p:txBody>
          <a:bodyPr/>
          <a:lstStyle/>
          <a:p>
            <a:r>
              <a:rPr lang="en-US" sz="4400" b="1" dirty="0">
                <a:solidFill>
                  <a:srgbClr val="FF0000"/>
                </a:solidFill>
                <a:effectLst/>
                <a:latin typeface="TimesNewRomanPSMT"/>
              </a:rPr>
              <a:t> Input/output streams</a:t>
            </a:r>
            <a:endParaRPr lang="en-NP" b="1" dirty="0">
              <a:solidFill>
                <a:srgbClr val="FF0000"/>
              </a:solidFill>
            </a:endParaRPr>
          </a:p>
        </p:txBody>
      </p:sp>
      <p:sp>
        <p:nvSpPr>
          <p:cNvPr id="3" name="Content Placeholder 2">
            <a:extLst>
              <a:ext uri="{FF2B5EF4-FFF2-40B4-BE49-F238E27FC236}">
                <a16:creationId xmlns:a16="http://schemas.microsoft.com/office/drawing/2014/main" id="{B3513015-9CCC-620B-B5A3-D198BF9EACE9}"/>
              </a:ext>
            </a:extLst>
          </p:cNvPr>
          <p:cNvSpPr>
            <a:spLocks noGrp="1"/>
          </p:cNvSpPr>
          <p:nvPr>
            <p:ph idx="1"/>
          </p:nvPr>
        </p:nvSpPr>
        <p:spPr/>
        <p:txBody>
          <a:bodyPr>
            <a:normAutofit lnSpcReduction="10000"/>
          </a:bodyPr>
          <a:lstStyle/>
          <a:p>
            <a:r>
              <a:rPr lang="en-US" dirty="0">
                <a:effectLst/>
              </a:rPr>
              <a:t>Data for a program may come from several sources. </a:t>
            </a:r>
          </a:p>
          <a:p>
            <a:r>
              <a:rPr lang="en-US" dirty="0">
                <a:effectLst/>
              </a:rPr>
              <a:t>The connection between a program and a data source or destination is called a </a:t>
            </a:r>
            <a:r>
              <a:rPr lang="en-US" b="1" dirty="0">
                <a:effectLst/>
              </a:rPr>
              <a:t>stream</a:t>
            </a:r>
            <a:r>
              <a:rPr lang="en-US" dirty="0">
                <a:effectLst/>
              </a:rPr>
              <a:t>.</a:t>
            </a:r>
          </a:p>
          <a:p>
            <a:pPr algn="l"/>
            <a:r>
              <a:rPr lang="en-US" b="0" i="0" u="none" strike="noStrike" dirty="0">
                <a:solidFill>
                  <a:srgbClr val="1A1A1A"/>
                </a:solidFill>
                <a:effectLst/>
                <a:latin typeface="-apple-system"/>
              </a:rPr>
              <a:t>An </a:t>
            </a:r>
            <a:r>
              <a:rPr lang="en-US" b="0" i="0" u="sng" strike="noStrike" dirty="0">
                <a:solidFill>
                  <a:srgbClr val="1A1A1A"/>
                </a:solidFill>
                <a:effectLst/>
                <a:latin typeface="-apple-system"/>
              </a:rPr>
              <a:t>input stream</a:t>
            </a:r>
            <a:r>
              <a:rPr lang="en-US" b="0" i="0" u="none" strike="noStrike" dirty="0">
                <a:solidFill>
                  <a:srgbClr val="1A1A1A"/>
                </a:solidFill>
                <a:effectLst/>
                <a:latin typeface="-apple-system"/>
              </a:rPr>
              <a:t> handles data flowing </a:t>
            </a:r>
            <a:r>
              <a:rPr lang="en-US" b="0" i="0" u="sng" strike="noStrike" dirty="0">
                <a:solidFill>
                  <a:srgbClr val="1A1A1A"/>
                </a:solidFill>
                <a:effectLst/>
                <a:latin typeface="-apple-system"/>
              </a:rPr>
              <a:t>into</a:t>
            </a:r>
            <a:r>
              <a:rPr lang="en-US" b="0" i="0" u="none" strike="noStrike" dirty="0">
                <a:solidFill>
                  <a:srgbClr val="1A1A1A"/>
                </a:solidFill>
                <a:effectLst/>
                <a:latin typeface="-apple-system"/>
              </a:rPr>
              <a:t> a program. </a:t>
            </a:r>
          </a:p>
          <a:p>
            <a:pPr algn="l"/>
            <a:r>
              <a:rPr lang="en-US" b="0" i="0" u="none" strike="noStrike" dirty="0">
                <a:solidFill>
                  <a:srgbClr val="1A1A1A"/>
                </a:solidFill>
                <a:effectLst/>
                <a:latin typeface="-apple-system"/>
              </a:rPr>
              <a:t>An </a:t>
            </a:r>
            <a:r>
              <a:rPr lang="en-US" b="0" i="0" u="sng" strike="noStrike" dirty="0">
                <a:solidFill>
                  <a:srgbClr val="1A1A1A"/>
                </a:solidFill>
                <a:effectLst/>
                <a:latin typeface="-apple-system"/>
              </a:rPr>
              <a:t>output stream</a:t>
            </a:r>
            <a:r>
              <a:rPr lang="en-US" b="0" i="0" u="none" strike="noStrike" dirty="0">
                <a:solidFill>
                  <a:srgbClr val="1A1A1A"/>
                </a:solidFill>
                <a:effectLst/>
                <a:latin typeface="-apple-system"/>
              </a:rPr>
              <a:t> handles data flowing </a:t>
            </a:r>
            <a:r>
              <a:rPr lang="en-US" b="0" i="0" u="sng" strike="noStrike" dirty="0">
                <a:solidFill>
                  <a:srgbClr val="1A1A1A"/>
                </a:solidFill>
                <a:effectLst/>
                <a:latin typeface="-apple-system"/>
              </a:rPr>
              <a:t>out of</a:t>
            </a:r>
            <a:r>
              <a:rPr lang="en-US" b="0" i="0" u="none" strike="noStrike" dirty="0">
                <a:solidFill>
                  <a:srgbClr val="1A1A1A"/>
                </a:solidFill>
                <a:effectLst/>
                <a:latin typeface="-apple-system"/>
              </a:rPr>
              <a:t> a program.</a:t>
            </a:r>
            <a:br>
              <a:rPr lang="en-US" dirty="0">
                <a:effectLst/>
              </a:rPr>
            </a:br>
            <a:endParaRPr lang="en-US" dirty="0">
              <a:effectLst/>
            </a:endParaRPr>
          </a:p>
          <a:p>
            <a:endParaRPr lang="en-NP" dirty="0"/>
          </a:p>
        </p:txBody>
      </p:sp>
      <p:sp>
        <p:nvSpPr>
          <p:cNvPr id="4" name="Date Placeholder 3">
            <a:extLst>
              <a:ext uri="{FF2B5EF4-FFF2-40B4-BE49-F238E27FC236}">
                <a16:creationId xmlns:a16="http://schemas.microsoft.com/office/drawing/2014/main" id="{0FB4CFFA-5DD7-271E-5B9E-E2819A9573B2}"/>
              </a:ext>
            </a:extLst>
          </p:cNvPr>
          <p:cNvSpPr>
            <a:spLocks noGrp="1"/>
          </p:cNvSpPr>
          <p:nvPr>
            <p:ph type="dt" sz="half" idx="10"/>
          </p:nvPr>
        </p:nvSpPr>
        <p:spPr/>
        <p:txBody>
          <a:bodyPr/>
          <a:lstStyle/>
          <a:p>
            <a:fld id="{6EC6BAEF-98BB-D340-BC1E-201C20F4D8A2}" type="datetime1">
              <a:rPr lang="en-US" smtClean="0"/>
              <a:t>6/7/23</a:t>
            </a:fld>
            <a:endParaRPr lang="en-US"/>
          </a:p>
        </p:txBody>
      </p:sp>
      <p:sp>
        <p:nvSpPr>
          <p:cNvPr id="5" name="Footer Placeholder 4">
            <a:extLst>
              <a:ext uri="{FF2B5EF4-FFF2-40B4-BE49-F238E27FC236}">
                <a16:creationId xmlns:a16="http://schemas.microsoft.com/office/drawing/2014/main" id="{E3412E25-B84F-E4CF-98A7-2E944BEA641E}"/>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0B3BDCBB-8323-006C-A525-28746792FE0A}"/>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88887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D627-DB48-F350-9597-0FE2AD83494C}"/>
              </a:ext>
            </a:extLst>
          </p:cNvPr>
          <p:cNvSpPr>
            <a:spLocks noGrp="1"/>
          </p:cNvSpPr>
          <p:nvPr>
            <p:ph type="title"/>
          </p:nvPr>
        </p:nvSpPr>
        <p:spPr/>
        <p:txBody>
          <a:bodyPr/>
          <a:lstStyle/>
          <a:p>
            <a:r>
              <a:rPr lang="en-NP" b="1" dirty="0">
                <a:solidFill>
                  <a:srgbClr val="FF0000"/>
                </a:solidFill>
              </a:rPr>
              <a:t>Array of Objects</a:t>
            </a:r>
          </a:p>
        </p:txBody>
      </p:sp>
      <p:sp>
        <p:nvSpPr>
          <p:cNvPr id="3" name="Content Placeholder 2">
            <a:extLst>
              <a:ext uri="{FF2B5EF4-FFF2-40B4-BE49-F238E27FC236}">
                <a16:creationId xmlns:a16="http://schemas.microsoft.com/office/drawing/2014/main" id="{D2A3B077-9565-DA84-97B4-C1EC9DA95FD8}"/>
              </a:ext>
            </a:extLst>
          </p:cNvPr>
          <p:cNvSpPr>
            <a:spLocks noGrp="1"/>
          </p:cNvSpPr>
          <p:nvPr>
            <p:ph idx="1"/>
          </p:nvPr>
        </p:nvSpPr>
        <p:spPr/>
        <p:txBody>
          <a:bodyPr/>
          <a:lstStyle/>
          <a:p>
            <a:r>
              <a:rPr lang="en-US" dirty="0">
                <a:solidFill>
                  <a:srgbClr val="374151"/>
                </a:solidFill>
                <a:latin typeface="Söhne"/>
              </a:rPr>
              <a:t>A</a:t>
            </a:r>
            <a:r>
              <a:rPr lang="en-US" b="0" i="0" u="none" strike="noStrike" dirty="0">
                <a:solidFill>
                  <a:srgbClr val="374151"/>
                </a:solidFill>
                <a:effectLst/>
                <a:latin typeface="Söhne"/>
              </a:rPr>
              <a:t>n array of objects is created by declaring an array where each element is an object of a specific class.</a:t>
            </a:r>
            <a:endParaRPr lang="en-NP" dirty="0"/>
          </a:p>
        </p:txBody>
      </p:sp>
      <p:sp>
        <p:nvSpPr>
          <p:cNvPr id="4" name="Date Placeholder 3">
            <a:extLst>
              <a:ext uri="{FF2B5EF4-FFF2-40B4-BE49-F238E27FC236}">
                <a16:creationId xmlns:a16="http://schemas.microsoft.com/office/drawing/2014/main" id="{9B0AE1CE-37D2-3030-96B8-433323BAA871}"/>
              </a:ext>
            </a:extLst>
          </p:cNvPr>
          <p:cNvSpPr>
            <a:spLocks noGrp="1"/>
          </p:cNvSpPr>
          <p:nvPr>
            <p:ph type="dt" sz="half" idx="10"/>
          </p:nvPr>
        </p:nvSpPr>
        <p:spPr/>
        <p:txBody>
          <a:bodyPr/>
          <a:lstStyle/>
          <a:p>
            <a:fld id="{43DB21D7-5332-7449-AE7E-B8811B341276}" type="datetime1">
              <a:rPr lang="en-US" smtClean="0"/>
              <a:t>6/7/23</a:t>
            </a:fld>
            <a:endParaRPr lang="en-US"/>
          </a:p>
        </p:txBody>
      </p:sp>
      <p:sp>
        <p:nvSpPr>
          <p:cNvPr id="5" name="Footer Placeholder 4">
            <a:extLst>
              <a:ext uri="{FF2B5EF4-FFF2-40B4-BE49-F238E27FC236}">
                <a16:creationId xmlns:a16="http://schemas.microsoft.com/office/drawing/2014/main" id="{7291FEBB-0CE5-4640-6328-ADE159B533BA}"/>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C66C8D49-556D-E461-E5B1-45B0675362F8}"/>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4843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FBF26C-D88B-2FA5-9EF7-408CA822EF2B}"/>
              </a:ext>
            </a:extLst>
          </p:cNvPr>
          <p:cNvSpPr>
            <a:spLocks noGrp="1"/>
          </p:cNvSpPr>
          <p:nvPr>
            <p:ph idx="1"/>
          </p:nvPr>
        </p:nvSpPr>
        <p:spPr>
          <a:xfrm>
            <a:off x="381000" y="76200"/>
            <a:ext cx="8305800" cy="7696199"/>
          </a:xfrm>
        </p:spPr>
        <p:txBody>
          <a:bodyPr>
            <a:normAutofit fontScale="47500" lnSpcReduction="20000"/>
          </a:bodyPr>
          <a:lstStyle/>
          <a:p>
            <a:pPr marL="0" indent="0">
              <a:buNone/>
            </a:pPr>
            <a:r>
              <a:rPr lang="en-US" dirty="0"/>
              <a:t>#include &lt;iostream&gt;</a:t>
            </a:r>
          </a:p>
          <a:p>
            <a:pPr marL="0" indent="0">
              <a:buNone/>
            </a:pPr>
            <a:r>
              <a:rPr lang="en-US" dirty="0"/>
              <a:t>class Person {</a:t>
            </a:r>
          </a:p>
          <a:p>
            <a:pPr marL="0" indent="0">
              <a:buNone/>
            </a:pPr>
            <a:r>
              <a:rPr lang="en-US" dirty="0"/>
              <a:t>public:</a:t>
            </a:r>
          </a:p>
          <a:p>
            <a:pPr marL="0" indent="0">
              <a:buNone/>
            </a:pPr>
            <a:r>
              <a:rPr lang="en-US" dirty="0"/>
              <a:t>    string name;</a:t>
            </a:r>
          </a:p>
          <a:p>
            <a:pPr marL="0" indent="0">
              <a:buNone/>
            </a:pPr>
            <a:r>
              <a:rPr lang="en-US" dirty="0"/>
              <a:t>    int age;</a:t>
            </a:r>
          </a:p>
          <a:p>
            <a:pPr marL="0" indent="0">
              <a:buNone/>
            </a:pPr>
            <a:endParaRPr lang="en-US" dirty="0"/>
          </a:p>
          <a:p>
            <a:pPr marL="0" indent="0">
              <a:buNone/>
            </a:pPr>
            <a:r>
              <a:rPr lang="en-US" dirty="0"/>
              <a:t>    void display() {</a:t>
            </a:r>
          </a:p>
          <a:p>
            <a:pPr marL="0" indent="0">
              <a:buNone/>
            </a:pPr>
            <a:r>
              <a:rPr lang="en-US" dirty="0"/>
              <a:t>        </a:t>
            </a:r>
            <a:r>
              <a:rPr lang="en-US" dirty="0" err="1"/>
              <a:t>cout</a:t>
            </a:r>
            <a:r>
              <a:rPr lang="en-US" dirty="0"/>
              <a:t> &lt;&lt; "Name: " &lt;&lt; name &lt;&lt; ", Age: " &lt;&lt; age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const int </a:t>
            </a:r>
            <a:r>
              <a:rPr lang="en-US" dirty="0" err="1"/>
              <a:t>arraySize</a:t>
            </a:r>
            <a:r>
              <a:rPr lang="en-US" dirty="0"/>
              <a:t> = 3;</a:t>
            </a:r>
          </a:p>
          <a:p>
            <a:pPr marL="0" indent="0">
              <a:buNone/>
            </a:pPr>
            <a:r>
              <a:rPr lang="en-US" dirty="0"/>
              <a:t>    Person p[</a:t>
            </a:r>
            <a:r>
              <a:rPr lang="en-US" dirty="0" err="1"/>
              <a:t>arraySize</a:t>
            </a:r>
            <a:r>
              <a:rPr lang="en-US" dirty="0"/>
              <a:t>];</a:t>
            </a:r>
          </a:p>
          <a:p>
            <a:pPr marL="0" indent="0">
              <a:buNone/>
            </a:pPr>
            <a:endParaRPr lang="en-US" dirty="0"/>
          </a:p>
          <a:p>
            <a:pPr marL="0" indent="0">
              <a:buNone/>
            </a:pPr>
            <a:r>
              <a:rPr lang="en-US" dirty="0"/>
              <a:t>    p[0].name = "Alice";</a:t>
            </a:r>
          </a:p>
          <a:p>
            <a:pPr marL="0" indent="0">
              <a:buNone/>
            </a:pPr>
            <a:r>
              <a:rPr lang="en-US" dirty="0"/>
              <a:t>    p[0].age = 25;</a:t>
            </a:r>
          </a:p>
          <a:p>
            <a:pPr marL="0" indent="0">
              <a:buNone/>
            </a:pPr>
            <a:endParaRPr lang="en-US" dirty="0"/>
          </a:p>
          <a:p>
            <a:pPr marL="0" indent="0">
              <a:buNone/>
            </a:pPr>
            <a:r>
              <a:rPr lang="en-US" dirty="0"/>
              <a:t>    p[1].name = "Bob";</a:t>
            </a:r>
          </a:p>
          <a:p>
            <a:pPr marL="0" indent="0">
              <a:buNone/>
            </a:pPr>
            <a:r>
              <a:rPr lang="en-US" dirty="0"/>
              <a:t>    p[1].age = 30;</a:t>
            </a:r>
          </a:p>
          <a:p>
            <a:pPr marL="0" indent="0">
              <a:buNone/>
            </a:pPr>
            <a:endParaRPr lang="en-US" dirty="0"/>
          </a:p>
          <a:p>
            <a:pPr marL="0" indent="0">
              <a:buNone/>
            </a:pPr>
            <a:r>
              <a:rPr lang="en-US" dirty="0"/>
              <a:t>    p[2].name = "Charlie";</a:t>
            </a:r>
          </a:p>
          <a:p>
            <a:pPr marL="0" indent="0">
              <a:buNone/>
            </a:pPr>
            <a:r>
              <a:rPr lang="en-US" dirty="0"/>
              <a:t>    p[2].age = 35;</a:t>
            </a:r>
          </a:p>
          <a:p>
            <a:pPr marL="0" indent="0">
              <a:buNone/>
            </a:pPr>
            <a:endParaRPr lang="en-US" dirty="0"/>
          </a:p>
          <a:p>
            <a:pPr marL="0" indent="0">
              <a:buNone/>
            </a:pPr>
            <a:r>
              <a:rPr lang="en-US" dirty="0"/>
              <a:t>    for (int </a:t>
            </a:r>
            <a:r>
              <a:rPr lang="en-US" dirty="0" err="1"/>
              <a:t>i</a:t>
            </a:r>
            <a:r>
              <a:rPr lang="en-US" dirty="0"/>
              <a:t> = 0; </a:t>
            </a:r>
            <a:r>
              <a:rPr lang="en-US" dirty="0" err="1"/>
              <a:t>i</a:t>
            </a:r>
            <a:r>
              <a:rPr lang="en-US" dirty="0"/>
              <a:t> &lt; </a:t>
            </a:r>
            <a:r>
              <a:rPr lang="en-US" dirty="0" err="1"/>
              <a:t>arraySize</a:t>
            </a:r>
            <a:r>
              <a:rPr lang="en-US" dirty="0"/>
              <a:t>; ++</a:t>
            </a:r>
            <a:r>
              <a:rPr lang="en-US" dirty="0" err="1"/>
              <a:t>i</a:t>
            </a:r>
            <a:r>
              <a:rPr lang="en-US" dirty="0"/>
              <a:t>) {</a:t>
            </a:r>
          </a:p>
          <a:p>
            <a:pPr marL="0" indent="0">
              <a:buNone/>
            </a:pPr>
            <a:r>
              <a:rPr lang="en-US" dirty="0"/>
              <a:t>        p[</a:t>
            </a:r>
            <a:r>
              <a:rPr lang="en-US" dirty="0" err="1"/>
              <a:t>i</a:t>
            </a:r>
            <a:r>
              <a:rPr lang="en-US" dirty="0"/>
              <a:t>].display();</a:t>
            </a:r>
          </a:p>
          <a:p>
            <a:pPr marL="0" indent="0">
              <a:buNone/>
            </a:pPr>
            <a:r>
              <a:rPr lang="en-US" dirty="0"/>
              <a:t>    }</a:t>
            </a:r>
          </a:p>
          <a:p>
            <a:pPr marL="0" indent="0">
              <a:buNone/>
            </a:pPr>
            <a:r>
              <a:rPr lang="en-US" dirty="0"/>
              <a:t>    return 0;</a:t>
            </a:r>
          </a:p>
          <a:p>
            <a:pPr marL="0" indent="0">
              <a:buNone/>
            </a:pPr>
            <a:r>
              <a:rPr lang="en-US" dirty="0"/>
              <a:t>}</a:t>
            </a:r>
          </a:p>
          <a:p>
            <a:endParaRPr lang="en-NP" dirty="0"/>
          </a:p>
        </p:txBody>
      </p:sp>
      <p:sp>
        <p:nvSpPr>
          <p:cNvPr id="2" name="Date Placeholder 1">
            <a:extLst>
              <a:ext uri="{FF2B5EF4-FFF2-40B4-BE49-F238E27FC236}">
                <a16:creationId xmlns:a16="http://schemas.microsoft.com/office/drawing/2014/main" id="{2E3735A7-0501-3373-295C-E340508D55BE}"/>
              </a:ext>
            </a:extLst>
          </p:cNvPr>
          <p:cNvSpPr>
            <a:spLocks noGrp="1"/>
          </p:cNvSpPr>
          <p:nvPr>
            <p:ph type="dt" sz="half" idx="10"/>
          </p:nvPr>
        </p:nvSpPr>
        <p:spPr/>
        <p:txBody>
          <a:bodyPr/>
          <a:lstStyle/>
          <a:p>
            <a:fld id="{FF9F2251-8A1F-A54D-A5AD-02970F867276}" type="datetime1">
              <a:rPr lang="en-US" smtClean="0"/>
              <a:t>6/7/23</a:t>
            </a:fld>
            <a:endParaRPr lang="en-US"/>
          </a:p>
        </p:txBody>
      </p:sp>
      <p:sp>
        <p:nvSpPr>
          <p:cNvPr id="4" name="Footer Placeholder 3">
            <a:extLst>
              <a:ext uri="{FF2B5EF4-FFF2-40B4-BE49-F238E27FC236}">
                <a16:creationId xmlns:a16="http://schemas.microsoft.com/office/drawing/2014/main" id="{18754BDC-7D8A-B75F-16F6-4A4E6ACC78C0}"/>
              </a:ext>
            </a:extLst>
          </p:cNvPr>
          <p:cNvSpPr>
            <a:spLocks noGrp="1"/>
          </p:cNvSpPr>
          <p:nvPr>
            <p:ph type="ftr" sz="quarter" idx="11"/>
          </p:nvPr>
        </p:nvSpPr>
        <p:spPr/>
        <p:txBody>
          <a:bodyPr/>
          <a:lstStyle/>
          <a:p>
            <a:r>
              <a:rPr lang="en-US"/>
              <a:t>Classes and Objects, OOP in C++</a:t>
            </a:r>
          </a:p>
        </p:txBody>
      </p:sp>
      <p:sp>
        <p:nvSpPr>
          <p:cNvPr id="5" name="Slide Number Placeholder 4">
            <a:extLst>
              <a:ext uri="{FF2B5EF4-FFF2-40B4-BE49-F238E27FC236}">
                <a16:creationId xmlns:a16="http://schemas.microsoft.com/office/drawing/2014/main" id="{2D5E0713-B4D4-83FF-0FBE-E0371710B5C5}"/>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753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3350-094C-4E16-A549-FAC6FE1C372C}"/>
              </a:ext>
            </a:extLst>
          </p:cNvPr>
          <p:cNvSpPr>
            <a:spLocks noGrp="1"/>
          </p:cNvSpPr>
          <p:nvPr>
            <p:ph type="title"/>
          </p:nvPr>
        </p:nvSpPr>
        <p:spPr>
          <a:xfrm>
            <a:off x="617220" y="243840"/>
            <a:ext cx="7886700" cy="874395"/>
          </a:xfrm>
        </p:spPr>
        <p:txBody>
          <a:bodyPr>
            <a:noAutofit/>
          </a:bodyPr>
          <a:lstStyle/>
          <a:p>
            <a:pPr marR="0" lvl="0" algn="just">
              <a:lnSpc>
                <a:spcPct val="150000"/>
              </a:lnSpc>
              <a:spcBef>
                <a:spcPts val="0"/>
              </a:spcBef>
              <a:spcAft>
                <a:spcPts val="0"/>
              </a:spcAft>
            </a:pPr>
            <a:r>
              <a:rPr lang="en-US" sz="4800" b="1" dirty="0">
                <a:solidFill>
                  <a:srgbClr val="FF0000"/>
                </a:solidFill>
                <a:latin typeface="+mn-lt"/>
                <a:ea typeface="Calibri" panose="020F0502020204030204" pitchFamily="34" charset="0"/>
                <a:cs typeface="Mangal" panose="02040503050203030202" pitchFamily="18" charset="0"/>
              </a:rPr>
              <a:t>Class Diagram</a:t>
            </a:r>
            <a:endParaRPr lang="en-US" sz="4800" b="1" dirty="0">
              <a:effectLst/>
              <a:latin typeface="+mn-lt"/>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30242B79-9FF0-444E-81A5-E2D01F284B0C}"/>
              </a:ext>
            </a:extLst>
          </p:cNvPr>
          <p:cNvSpPr>
            <a:spLocks noGrp="1"/>
          </p:cNvSpPr>
          <p:nvPr>
            <p:ph sz="half" idx="1"/>
          </p:nvPr>
        </p:nvSpPr>
        <p:spPr>
          <a:xfrm>
            <a:off x="640080" y="1543050"/>
            <a:ext cx="4770120" cy="3028950"/>
          </a:xfrm>
        </p:spPr>
        <p:txBody>
          <a:bodyPr>
            <a:normAutofit fontScale="62500" lnSpcReduction="20000"/>
          </a:bodyPr>
          <a:lstStyle/>
          <a:p>
            <a:pPr marL="457200" indent="-457200"/>
            <a:r>
              <a:rPr lang="en-US" sz="3200" dirty="0"/>
              <a:t>Describes the structure of a system by showing the system’s classes, their attributes, operations (or methods) and their relationships between the classes.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upper section encompasses class name</a:t>
            </a:r>
          </a:p>
          <a:p>
            <a:pPr marL="457200" indent="-457200">
              <a:buFont typeface="Arial" panose="020B0604020202020204" pitchFamily="34" charset="0"/>
              <a:buChar char="•"/>
            </a:pPr>
            <a:r>
              <a:rPr lang="en-US" sz="3200" dirty="0"/>
              <a:t>Middle section constitutes the attributes.</a:t>
            </a:r>
          </a:p>
          <a:p>
            <a:pPr marL="457200" indent="-457200">
              <a:buFont typeface="Arial" panose="020B0604020202020204" pitchFamily="34" charset="0"/>
              <a:buChar char="•"/>
            </a:pPr>
            <a:r>
              <a:rPr lang="en-US" sz="3200" dirty="0"/>
              <a:t>Lower section contains methods or operations.</a:t>
            </a:r>
          </a:p>
          <a:p>
            <a:pPr lvl="1">
              <a:buFont typeface="Arial" panose="020B0604020202020204" pitchFamily="34" charset="0"/>
              <a:buChar char="•"/>
            </a:pPr>
            <a:endParaRPr lang="en-US" sz="3200" dirty="0"/>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1BAF011E-9DF6-784B-B052-7B2ED9DC7163}"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23</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Content Placeholder 9">
            <a:extLst>
              <a:ext uri="{FF2B5EF4-FFF2-40B4-BE49-F238E27FC236}">
                <a16:creationId xmlns:a16="http://schemas.microsoft.com/office/drawing/2014/main" id="{5E63412D-8EE1-D1E8-147A-52F688466442}"/>
              </a:ext>
            </a:extLst>
          </p:cNvPr>
          <p:cNvPicPr>
            <a:picLocks noChangeAspect="1"/>
          </p:cNvPicPr>
          <p:nvPr/>
        </p:nvPicPr>
        <p:blipFill>
          <a:blip r:embed="rId2"/>
          <a:stretch>
            <a:fillRect/>
          </a:stretch>
        </p:blipFill>
        <p:spPr>
          <a:xfrm>
            <a:off x="6019800" y="1366345"/>
            <a:ext cx="2057400" cy="3205655"/>
          </a:xfrm>
          <a:prstGeom prst="rect">
            <a:avLst/>
          </a:prstGeom>
        </p:spPr>
      </p:pic>
    </p:spTree>
    <p:extLst>
      <p:ext uri="{BB962C8B-B14F-4D97-AF65-F5344CB8AC3E}">
        <p14:creationId xmlns:p14="http://schemas.microsoft.com/office/powerpoint/2010/main" val="2994430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3350-094C-4E16-A549-FAC6FE1C372C}"/>
              </a:ext>
            </a:extLst>
          </p:cNvPr>
          <p:cNvSpPr>
            <a:spLocks noGrp="1"/>
          </p:cNvSpPr>
          <p:nvPr>
            <p:ph type="title"/>
          </p:nvPr>
        </p:nvSpPr>
        <p:spPr>
          <a:xfrm>
            <a:off x="617220" y="243840"/>
            <a:ext cx="7886700" cy="874395"/>
          </a:xfrm>
        </p:spPr>
        <p:txBody>
          <a:bodyPr>
            <a:noAutofit/>
          </a:bodyPr>
          <a:lstStyle/>
          <a:p>
            <a:pPr marR="0" lvl="0" algn="just">
              <a:lnSpc>
                <a:spcPct val="150000"/>
              </a:lnSpc>
              <a:spcBef>
                <a:spcPts val="0"/>
              </a:spcBef>
              <a:spcAft>
                <a:spcPts val="0"/>
              </a:spcAft>
            </a:pPr>
            <a:r>
              <a:rPr lang="en-US" sz="4800" b="1" dirty="0">
                <a:solidFill>
                  <a:srgbClr val="FF0000"/>
                </a:solidFill>
                <a:latin typeface="+mn-lt"/>
                <a:ea typeface="Calibri" panose="020F0502020204030204" pitchFamily="34" charset="0"/>
                <a:cs typeface="Mangal" panose="02040503050203030202" pitchFamily="18" charset="0"/>
              </a:rPr>
              <a:t>Class Diagram Notations:</a:t>
            </a:r>
            <a:endParaRPr lang="en-US" sz="4800" b="1" dirty="0">
              <a:effectLst/>
              <a:latin typeface="+mn-lt"/>
              <a:ea typeface="Calibri" panose="020F0502020204030204" pitchFamily="34" charset="0"/>
              <a:cs typeface="Mangal" panose="02040503050203030202" pitchFamily="18" charset="0"/>
            </a:endParaRPr>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2845AF94-C529-A149-972D-5CFAA03C5309}"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24</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43EC809C-46EF-47F9-8AFE-67EBCF3BB220}"/>
              </a:ext>
            </a:extLst>
          </p:cNvPr>
          <p:cNvSpPr txBox="1"/>
          <p:nvPr/>
        </p:nvSpPr>
        <p:spPr>
          <a:xfrm>
            <a:off x="850900" y="1673554"/>
            <a:ext cx="6654800" cy="3046988"/>
          </a:xfrm>
          <a:prstGeom prst="rect">
            <a:avLst/>
          </a:prstGeom>
          <a:noFill/>
        </p:spPr>
        <p:txBody>
          <a:bodyPr wrap="square" rtlCol="0">
            <a:spAutoFit/>
          </a:bodyPr>
          <a:lstStyle/>
          <a:p>
            <a:pPr marL="457200" indent="-457200">
              <a:buFont typeface="Arial" panose="020B0604020202020204" pitchFamily="34" charset="0"/>
              <a:buChar char="•"/>
            </a:pPr>
            <a:r>
              <a:rPr lang="en-US" sz="2400" b="1" dirty="0"/>
              <a:t>Generalization : </a:t>
            </a:r>
            <a:r>
              <a:rPr lang="en-US" sz="2400" dirty="0"/>
              <a:t>Relationship between parent class and child class</a:t>
            </a:r>
          </a:p>
          <a:p>
            <a:pPr marL="457200" indent="-457200">
              <a:buFont typeface="Arial" panose="020B0604020202020204" pitchFamily="34" charset="0"/>
              <a:buChar char="•"/>
            </a:pPr>
            <a:r>
              <a:rPr lang="en-US" sz="2400" b="1" dirty="0"/>
              <a:t>Association : </a:t>
            </a:r>
            <a:r>
              <a:rPr lang="en-US" sz="2400" dirty="0"/>
              <a:t>describes connection between two or more objects</a:t>
            </a:r>
          </a:p>
          <a:p>
            <a:pPr marL="457200" indent="-457200">
              <a:buFont typeface="Arial" panose="020B0604020202020204" pitchFamily="34" charset="0"/>
              <a:buChar char="•"/>
            </a:pPr>
            <a:r>
              <a:rPr lang="en-US" sz="2400" b="1" dirty="0"/>
              <a:t>Aggregation : </a:t>
            </a:r>
            <a:r>
              <a:rPr lang="en-US" sz="2400" dirty="0"/>
              <a:t>subset of association. </a:t>
            </a:r>
            <a:r>
              <a:rPr lang="en-US" sz="2400" dirty="0" err="1"/>
              <a:t>Eg.</a:t>
            </a:r>
            <a:r>
              <a:rPr lang="en-US" sz="2400" dirty="0"/>
              <a:t> Company encompasses a number of employees.</a:t>
            </a:r>
          </a:p>
          <a:p>
            <a:pPr marL="457200" indent="-457200">
              <a:buFont typeface="Arial" panose="020B0604020202020204" pitchFamily="34" charset="0"/>
              <a:buChar char="•"/>
            </a:pPr>
            <a:r>
              <a:rPr lang="en-US" sz="2400" b="1" dirty="0"/>
              <a:t>Composition: </a:t>
            </a:r>
            <a:r>
              <a:rPr lang="en-US" sz="2400" dirty="0"/>
              <a:t>It represents a whole-part relationship.</a:t>
            </a:r>
          </a:p>
        </p:txBody>
      </p:sp>
      <p:sp>
        <p:nvSpPr>
          <p:cNvPr id="13" name="TextBox 12">
            <a:extLst>
              <a:ext uri="{FF2B5EF4-FFF2-40B4-BE49-F238E27FC236}">
                <a16:creationId xmlns:a16="http://schemas.microsoft.com/office/drawing/2014/main" id="{A7139DA2-291F-4BB4-A0EF-5B44657AB8AE}"/>
              </a:ext>
            </a:extLst>
          </p:cNvPr>
          <p:cNvSpPr txBox="1"/>
          <p:nvPr/>
        </p:nvSpPr>
        <p:spPr>
          <a:xfrm>
            <a:off x="628650" y="1150334"/>
            <a:ext cx="2495550" cy="523220"/>
          </a:xfrm>
          <a:prstGeom prst="rect">
            <a:avLst/>
          </a:prstGeom>
          <a:noFill/>
        </p:spPr>
        <p:txBody>
          <a:bodyPr wrap="square" rtlCol="0">
            <a:spAutoFit/>
          </a:bodyPr>
          <a:lstStyle/>
          <a:p>
            <a:r>
              <a:rPr lang="en-US" sz="2800" b="1" dirty="0"/>
              <a:t>Relationship</a:t>
            </a:r>
          </a:p>
        </p:txBody>
      </p:sp>
    </p:spTree>
    <p:extLst>
      <p:ext uri="{BB962C8B-B14F-4D97-AF65-F5344CB8AC3E}">
        <p14:creationId xmlns:p14="http://schemas.microsoft.com/office/powerpoint/2010/main" val="360944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FB3AA948-4D49-1E4D-909B-34C8C3BF3D58}"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25</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4" descr="UML Class Diagram">
            <a:extLst>
              <a:ext uri="{FF2B5EF4-FFF2-40B4-BE49-F238E27FC236}">
                <a16:creationId xmlns:a16="http://schemas.microsoft.com/office/drawing/2014/main" id="{1C7CC3C5-0F68-40DA-AA81-99DA41B21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562" y="2430226"/>
            <a:ext cx="2941301" cy="16887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ML Class Diagram">
            <a:extLst>
              <a:ext uri="{FF2B5EF4-FFF2-40B4-BE49-F238E27FC236}">
                <a16:creationId xmlns:a16="http://schemas.microsoft.com/office/drawing/2014/main" id="{26EB033E-5CC6-4F24-BADC-B28981AD2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380" y="5375487"/>
            <a:ext cx="2819965" cy="6396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ML Class Diagram">
            <a:extLst>
              <a:ext uri="{FF2B5EF4-FFF2-40B4-BE49-F238E27FC236}">
                <a16:creationId xmlns:a16="http://schemas.microsoft.com/office/drawing/2014/main" id="{A3F505E8-AD44-42A2-B165-75860CACB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338" y="2761223"/>
            <a:ext cx="3038427" cy="6364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UML Class Diagram">
            <a:extLst>
              <a:ext uri="{FF2B5EF4-FFF2-40B4-BE49-F238E27FC236}">
                <a16:creationId xmlns:a16="http://schemas.microsoft.com/office/drawing/2014/main" id="{EF256041-7E9E-40D7-ABAF-5BD68A5166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186" y="5322128"/>
            <a:ext cx="3086100" cy="6003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A60273-52A4-4BE5-855E-597CF2B440BA}"/>
              </a:ext>
            </a:extLst>
          </p:cNvPr>
          <p:cNvSpPr txBox="1"/>
          <p:nvPr/>
        </p:nvSpPr>
        <p:spPr>
          <a:xfrm>
            <a:off x="607859" y="4597529"/>
            <a:ext cx="1341521" cy="369332"/>
          </a:xfrm>
          <a:prstGeom prst="rect">
            <a:avLst/>
          </a:prstGeom>
          <a:noFill/>
        </p:spPr>
        <p:txBody>
          <a:bodyPr wrap="none" rtlCol="0">
            <a:spAutoFit/>
          </a:bodyPr>
          <a:lstStyle/>
          <a:p>
            <a:r>
              <a:rPr lang="en-US" b="1" dirty="0"/>
              <a:t>Association:</a:t>
            </a:r>
          </a:p>
        </p:txBody>
      </p:sp>
      <p:sp>
        <p:nvSpPr>
          <p:cNvPr id="16" name="TextBox 15">
            <a:extLst>
              <a:ext uri="{FF2B5EF4-FFF2-40B4-BE49-F238E27FC236}">
                <a16:creationId xmlns:a16="http://schemas.microsoft.com/office/drawing/2014/main" id="{ACFF3C4A-203B-4292-B0C1-732AA4035FEE}"/>
              </a:ext>
            </a:extLst>
          </p:cNvPr>
          <p:cNvSpPr txBox="1"/>
          <p:nvPr/>
        </p:nvSpPr>
        <p:spPr>
          <a:xfrm>
            <a:off x="429994" y="1744784"/>
            <a:ext cx="1636474" cy="369332"/>
          </a:xfrm>
          <a:prstGeom prst="rect">
            <a:avLst/>
          </a:prstGeom>
          <a:noFill/>
        </p:spPr>
        <p:txBody>
          <a:bodyPr wrap="none" rtlCol="0">
            <a:spAutoFit/>
          </a:bodyPr>
          <a:lstStyle/>
          <a:p>
            <a:r>
              <a:rPr lang="en-US" b="1" dirty="0"/>
              <a:t>Generalization:</a:t>
            </a:r>
          </a:p>
        </p:txBody>
      </p:sp>
      <p:sp>
        <p:nvSpPr>
          <p:cNvPr id="19" name="TextBox 18">
            <a:extLst>
              <a:ext uri="{FF2B5EF4-FFF2-40B4-BE49-F238E27FC236}">
                <a16:creationId xmlns:a16="http://schemas.microsoft.com/office/drawing/2014/main" id="{8AA0007F-F07F-4233-9EDB-146B294DB226}"/>
              </a:ext>
            </a:extLst>
          </p:cNvPr>
          <p:cNvSpPr txBox="1"/>
          <p:nvPr/>
        </p:nvSpPr>
        <p:spPr>
          <a:xfrm>
            <a:off x="5297872" y="1706473"/>
            <a:ext cx="1402628" cy="369332"/>
          </a:xfrm>
          <a:prstGeom prst="rect">
            <a:avLst/>
          </a:prstGeom>
          <a:noFill/>
        </p:spPr>
        <p:txBody>
          <a:bodyPr wrap="none" rtlCol="0">
            <a:spAutoFit/>
          </a:bodyPr>
          <a:lstStyle/>
          <a:p>
            <a:r>
              <a:rPr lang="en-US" b="1" dirty="0"/>
              <a:t>Aggregation:</a:t>
            </a:r>
          </a:p>
        </p:txBody>
      </p:sp>
      <p:sp>
        <p:nvSpPr>
          <p:cNvPr id="20" name="TextBox 19">
            <a:extLst>
              <a:ext uri="{FF2B5EF4-FFF2-40B4-BE49-F238E27FC236}">
                <a16:creationId xmlns:a16="http://schemas.microsoft.com/office/drawing/2014/main" id="{2374C896-9BA8-48E8-9DE3-9A63F98EAD26}"/>
              </a:ext>
            </a:extLst>
          </p:cNvPr>
          <p:cNvSpPr txBox="1"/>
          <p:nvPr/>
        </p:nvSpPr>
        <p:spPr>
          <a:xfrm>
            <a:off x="5657338" y="4597529"/>
            <a:ext cx="1459054" cy="369332"/>
          </a:xfrm>
          <a:prstGeom prst="rect">
            <a:avLst/>
          </a:prstGeom>
          <a:noFill/>
        </p:spPr>
        <p:txBody>
          <a:bodyPr wrap="none" rtlCol="0">
            <a:spAutoFit/>
          </a:bodyPr>
          <a:lstStyle/>
          <a:p>
            <a:r>
              <a:rPr lang="en-US" b="1" dirty="0"/>
              <a:t>Composition:</a:t>
            </a:r>
          </a:p>
        </p:txBody>
      </p:sp>
    </p:spTree>
    <p:extLst>
      <p:ext uri="{BB962C8B-B14F-4D97-AF65-F5344CB8AC3E}">
        <p14:creationId xmlns:p14="http://schemas.microsoft.com/office/powerpoint/2010/main" val="3022397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text, diagram, screenshot, plan&#10;&#10;Description automatically generated">
            <a:extLst>
              <a:ext uri="{FF2B5EF4-FFF2-40B4-BE49-F238E27FC236}">
                <a16:creationId xmlns:a16="http://schemas.microsoft.com/office/drawing/2014/main" id="{4BAD0573-C3EA-886E-4D4C-856BE9C9B2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847544"/>
            <a:ext cx="7620000" cy="4638856"/>
          </a:xfrm>
        </p:spPr>
      </p:pic>
      <p:sp>
        <p:nvSpPr>
          <p:cNvPr id="5" name="Date Placeholder 4">
            <a:extLst>
              <a:ext uri="{FF2B5EF4-FFF2-40B4-BE49-F238E27FC236}">
                <a16:creationId xmlns:a16="http://schemas.microsoft.com/office/drawing/2014/main" id="{B36397C1-F065-7F32-516C-152741D24AA5}"/>
              </a:ext>
            </a:extLst>
          </p:cNvPr>
          <p:cNvSpPr>
            <a:spLocks noGrp="1"/>
          </p:cNvSpPr>
          <p:nvPr>
            <p:ph type="dt" sz="half" idx="10"/>
          </p:nvPr>
        </p:nvSpPr>
        <p:spPr/>
        <p:txBody>
          <a:bodyPr/>
          <a:lstStyle/>
          <a:p>
            <a:fld id="{623CD0C1-22DD-C042-92D6-CD49B1AD89AE}" type="datetime1">
              <a:rPr lang="en-US" smtClean="0"/>
              <a:t>6/7/23</a:t>
            </a:fld>
            <a:endParaRPr lang="en-US"/>
          </a:p>
        </p:txBody>
      </p:sp>
      <p:sp>
        <p:nvSpPr>
          <p:cNvPr id="6" name="Footer Placeholder 5">
            <a:extLst>
              <a:ext uri="{FF2B5EF4-FFF2-40B4-BE49-F238E27FC236}">
                <a16:creationId xmlns:a16="http://schemas.microsoft.com/office/drawing/2014/main" id="{55A7CEA0-9396-7385-E72E-864975F8651F}"/>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20BB80B-3701-15D1-CAA1-96D9B184EF1E}"/>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1" name="TextBox 10">
            <a:extLst>
              <a:ext uri="{FF2B5EF4-FFF2-40B4-BE49-F238E27FC236}">
                <a16:creationId xmlns:a16="http://schemas.microsoft.com/office/drawing/2014/main" id="{3AD108EC-0B45-6ED1-E479-8C4FB3CDABCD}"/>
              </a:ext>
            </a:extLst>
          </p:cNvPr>
          <p:cNvSpPr txBox="1"/>
          <p:nvPr/>
        </p:nvSpPr>
        <p:spPr>
          <a:xfrm>
            <a:off x="762000" y="5970196"/>
            <a:ext cx="7620000" cy="369332"/>
          </a:xfrm>
          <a:prstGeom prst="rect">
            <a:avLst/>
          </a:prstGeom>
          <a:noFill/>
        </p:spPr>
        <p:txBody>
          <a:bodyPr wrap="square">
            <a:spAutoFit/>
          </a:bodyPr>
          <a:lstStyle/>
          <a:p>
            <a:r>
              <a:rPr lang="en-US" b="1" dirty="0"/>
              <a:t>V</a:t>
            </a:r>
            <a:r>
              <a:rPr lang="en-NP" b="1" dirty="0"/>
              <a:t>isit site for tutorial: https://www.youtube.com/watch?v=UI6lqHOVHic</a:t>
            </a:r>
          </a:p>
        </p:txBody>
      </p:sp>
      <p:pic>
        <p:nvPicPr>
          <p:cNvPr id="12" name="Content Placeholder 8" descr="A picture containing text, diagram, screenshot, plan&#10;&#10;Description automatically generated">
            <a:extLst>
              <a:ext uri="{FF2B5EF4-FFF2-40B4-BE49-F238E27FC236}">
                <a16:creationId xmlns:a16="http://schemas.microsoft.com/office/drawing/2014/main" id="{EDC76098-D888-762E-52C6-E7D6EFCE8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99944"/>
            <a:ext cx="7620000" cy="4638856"/>
          </a:xfrm>
          <a:prstGeom prst="rect">
            <a:avLst/>
          </a:prstGeom>
        </p:spPr>
      </p:pic>
    </p:spTree>
    <p:extLst>
      <p:ext uri="{BB962C8B-B14F-4D97-AF65-F5344CB8AC3E}">
        <p14:creationId xmlns:p14="http://schemas.microsoft.com/office/powerpoint/2010/main" val="902139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4EE600E5-CC07-0241-BDD8-FA5B57DACC2D}"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27</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4" name="Picture 2" descr="UML Class Diagram">
            <a:extLst>
              <a:ext uri="{FF2B5EF4-FFF2-40B4-BE49-F238E27FC236}">
                <a16:creationId xmlns:a16="http://schemas.microsoft.com/office/drawing/2014/main" id="{29DCCDD1-DA46-4229-95DA-3A77CC010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55" y="809711"/>
            <a:ext cx="4496990" cy="55466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99BEF1C-E448-429E-BA6D-2887D786FFC0}"/>
              </a:ext>
            </a:extLst>
          </p:cNvPr>
          <p:cNvSpPr txBox="1"/>
          <p:nvPr/>
        </p:nvSpPr>
        <p:spPr>
          <a:xfrm>
            <a:off x="5486400" y="3276600"/>
            <a:ext cx="3657599" cy="1810504"/>
          </a:xfrm>
          <a:prstGeom prst="rect">
            <a:avLst/>
          </a:prstGeom>
          <a:noFill/>
        </p:spPr>
        <p:txBody>
          <a:bodyPr wrap="square" rtlCol="0">
            <a:spAutoFit/>
          </a:bodyPr>
          <a:lstStyle/>
          <a:p>
            <a:r>
              <a:rPr lang="en-US" sz="2000" b="1" dirty="0"/>
              <a:t>Order Management System</a:t>
            </a:r>
          </a:p>
          <a:p>
            <a:endParaRPr lang="en-US" dirty="0"/>
          </a:p>
          <a:p>
            <a:r>
              <a:rPr lang="en-US" dirty="0"/>
              <a:t>Source: </a:t>
            </a:r>
          </a:p>
          <a:p>
            <a:r>
              <a:rPr lang="en-US" dirty="0">
                <a:hlinkClick r:id="rId3"/>
              </a:rPr>
              <a:t>https://www.tutorialspoint.com/uml/uml_class_diagram.htm</a:t>
            </a:r>
            <a:endParaRPr lang="en-US" dirty="0"/>
          </a:p>
          <a:p>
            <a:endParaRPr lang="en-US" dirty="0"/>
          </a:p>
        </p:txBody>
      </p:sp>
    </p:spTree>
    <p:extLst>
      <p:ext uri="{BB962C8B-B14F-4D97-AF65-F5344CB8AC3E}">
        <p14:creationId xmlns:p14="http://schemas.microsoft.com/office/powerpoint/2010/main" val="351966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8166048A-CE38-644B-8AB9-0EF59502A811}"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28</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AutoShape 2" descr="UML Class Diagram">
            <a:extLst>
              <a:ext uri="{FF2B5EF4-FFF2-40B4-BE49-F238E27FC236}">
                <a16:creationId xmlns:a16="http://schemas.microsoft.com/office/drawing/2014/main" id="{C1BE9977-3A21-4998-A2B0-3DF23B97FC7F}"/>
              </a:ext>
            </a:extLst>
          </p:cNvPr>
          <p:cNvSpPr>
            <a:spLocks noChangeAspect="1" noChangeArrowheads="1"/>
          </p:cNvSpPr>
          <p:nvPr/>
        </p:nvSpPr>
        <p:spPr bwMode="auto">
          <a:xfrm>
            <a:off x="4457700" y="3276600"/>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4C4A0DE3-0DD7-4135-8135-7681ACF4ADB8}"/>
              </a:ext>
            </a:extLst>
          </p:cNvPr>
          <p:cNvSpPr txBox="1"/>
          <p:nvPr/>
        </p:nvSpPr>
        <p:spPr>
          <a:xfrm>
            <a:off x="1143000" y="6105889"/>
            <a:ext cx="8305800" cy="738664"/>
          </a:xfrm>
          <a:prstGeom prst="rect">
            <a:avLst/>
          </a:prstGeom>
          <a:noFill/>
        </p:spPr>
        <p:txBody>
          <a:bodyPr wrap="square" rtlCol="0">
            <a:spAutoFit/>
          </a:bodyPr>
          <a:lstStyle/>
          <a:p>
            <a:r>
              <a:rPr lang="en-US" sz="2400" b="1" dirty="0"/>
              <a:t>ATM </a:t>
            </a:r>
            <a:r>
              <a:rPr lang="en-US" sz="2400" b="1" dirty="0" err="1"/>
              <a:t>system</a:t>
            </a:r>
            <a:r>
              <a:rPr lang="en-US" dirty="0" err="1"/>
              <a:t>Source:</a:t>
            </a:r>
            <a:r>
              <a:rPr lang="en-US" dirty="0" err="1">
                <a:hlinkClick r:id="rId2"/>
              </a:rPr>
              <a:t>https</a:t>
            </a:r>
            <a:r>
              <a:rPr lang="en-US" dirty="0">
                <a:hlinkClick r:id="rId2"/>
              </a:rPr>
              <a:t>://www.guru99.com/uml-class-diagram.html</a:t>
            </a:r>
            <a:endParaRPr lang="en-US" dirty="0"/>
          </a:p>
          <a:p>
            <a:endParaRPr lang="en-US" dirty="0"/>
          </a:p>
        </p:txBody>
      </p:sp>
      <p:pic>
        <p:nvPicPr>
          <p:cNvPr id="3074" name="Picture 2" descr="UML Class Diagram Example">
            <a:extLst>
              <a:ext uri="{FF2B5EF4-FFF2-40B4-BE49-F238E27FC236}">
                <a16:creationId xmlns:a16="http://schemas.microsoft.com/office/drawing/2014/main" id="{4C16D49D-3A89-42AF-9A9B-382282B45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188" y="-122340"/>
            <a:ext cx="6217024"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66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3350-094C-4E16-A549-FAC6FE1C372C}"/>
              </a:ext>
            </a:extLst>
          </p:cNvPr>
          <p:cNvSpPr>
            <a:spLocks noGrp="1"/>
          </p:cNvSpPr>
          <p:nvPr>
            <p:ph type="title"/>
          </p:nvPr>
        </p:nvSpPr>
        <p:spPr>
          <a:xfrm>
            <a:off x="617220" y="243840"/>
            <a:ext cx="7886700" cy="874395"/>
          </a:xfrm>
        </p:spPr>
        <p:txBody>
          <a:bodyPr>
            <a:noAutofit/>
          </a:bodyPr>
          <a:lstStyle/>
          <a:p>
            <a:pPr marR="0" lvl="0" algn="just">
              <a:lnSpc>
                <a:spcPct val="150000"/>
              </a:lnSpc>
              <a:spcBef>
                <a:spcPts val="0"/>
              </a:spcBef>
              <a:spcAft>
                <a:spcPts val="0"/>
              </a:spcAft>
            </a:pPr>
            <a:r>
              <a:rPr lang="en-US" sz="4800" b="1" dirty="0">
                <a:solidFill>
                  <a:srgbClr val="FF0000"/>
                </a:solidFill>
                <a:effectLst/>
                <a:latin typeface="+mn-lt"/>
                <a:ea typeface="Calibri" panose="020F0502020204030204" pitchFamily="34" charset="0"/>
                <a:cs typeface="Mangal" panose="02040503050203030202" pitchFamily="18" charset="0"/>
              </a:rPr>
              <a:t>Object Diagram</a:t>
            </a:r>
            <a:endParaRPr lang="en-US" sz="4800" b="1" dirty="0">
              <a:effectLst/>
              <a:latin typeface="+mn-lt"/>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30242B79-9FF0-444E-81A5-E2D01F284B0C}"/>
              </a:ext>
            </a:extLst>
          </p:cNvPr>
          <p:cNvSpPr>
            <a:spLocks noGrp="1"/>
          </p:cNvSpPr>
          <p:nvPr>
            <p:ph sz="half" idx="1"/>
          </p:nvPr>
        </p:nvSpPr>
        <p:spPr>
          <a:xfrm>
            <a:off x="640080" y="1118235"/>
            <a:ext cx="7886700" cy="5058729"/>
          </a:xfrm>
        </p:spPr>
        <p:txBody>
          <a:bodyPr>
            <a:normAutofit/>
          </a:bodyPr>
          <a:lstStyle/>
          <a:p>
            <a:pPr marL="457200" lvl="1" indent="0">
              <a:buNone/>
            </a:pPr>
            <a:r>
              <a:rPr lang="en-US" sz="3200" dirty="0"/>
              <a:t>Object is an instance of class.</a:t>
            </a:r>
          </a:p>
          <a:p>
            <a:pPr marL="457200" lvl="1" indent="0">
              <a:buNone/>
            </a:pPr>
            <a:r>
              <a:rPr lang="en-US" sz="3200" dirty="0"/>
              <a:t>It has its own state and data values at a moment.</a:t>
            </a:r>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9E8D2035-67DC-0A4A-9158-FB73363FA46F}"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29</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537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84BB-33EB-98AB-A466-97338847ACE1}"/>
              </a:ext>
            </a:extLst>
          </p:cNvPr>
          <p:cNvSpPr>
            <a:spLocks noGrp="1"/>
          </p:cNvSpPr>
          <p:nvPr>
            <p:ph type="title"/>
          </p:nvPr>
        </p:nvSpPr>
        <p:spPr/>
        <p:txBody>
          <a:bodyPr/>
          <a:lstStyle/>
          <a:p>
            <a:r>
              <a:rPr lang="en-NP" b="1" dirty="0">
                <a:solidFill>
                  <a:srgbClr val="FF0000"/>
                </a:solidFill>
              </a:rPr>
              <a:t>Introduction to C++</a:t>
            </a:r>
            <a:endParaRPr lang="en-NP" dirty="0">
              <a:solidFill>
                <a:srgbClr val="FF0000"/>
              </a:solidFill>
            </a:endParaRPr>
          </a:p>
        </p:txBody>
      </p:sp>
      <p:sp>
        <p:nvSpPr>
          <p:cNvPr id="3" name="Content Placeholder 2">
            <a:extLst>
              <a:ext uri="{FF2B5EF4-FFF2-40B4-BE49-F238E27FC236}">
                <a16:creationId xmlns:a16="http://schemas.microsoft.com/office/drawing/2014/main" id="{5E85D12C-63FB-909B-4384-231B67DFB143}"/>
              </a:ext>
            </a:extLst>
          </p:cNvPr>
          <p:cNvSpPr>
            <a:spLocks noGrp="1"/>
          </p:cNvSpPr>
          <p:nvPr>
            <p:ph sz="half" idx="1"/>
          </p:nvPr>
        </p:nvSpPr>
        <p:spPr>
          <a:xfrm>
            <a:off x="457200" y="1600201"/>
            <a:ext cx="7848600" cy="4525963"/>
          </a:xfrm>
        </p:spPr>
        <p:txBody>
          <a:bodyPr>
            <a:normAutofit fontScale="77500" lnSpcReduction="20000"/>
          </a:bodyPr>
          <a:lstStyle/>
          <a:p>
            <a:pPr algn="l">
              <a:buFont typeface="Arial" panose="020B0604020202020204" pitchFamily="34" charset="0"/>
              <a:buChar char="•"/>
            </a:pPr>
            <a:r>
              <a:rPr lang="en-US" b="0" i="0" u="none" strike="noStrike" dirty="0">
                <a:effectLst/>
              </a:rPr>
              <a:t>C++ is a powerful and widely used high level programming language.</a:t>
            </a:r>
          </a:p>
          <a:p>
            <a:pPr algn="l">
              <a:buFont typeface="Arial" panose="020B0604020202020204" pitchFamily="34" charset="0"/>
              <a:buChar char="•"/>
            </a:pPr>
            <a:r>
              <a:rPr lang="en-US" b="0" i="0" u="none" strike="noStrike" dirty="0">
                <a:effectLst/>
              </a:rPr>
              <a:t>C++ is an extension of the C programming language  i.e. </a:t>
            </a:r>
            <a:r>
              <a:rPr lang="en-US" b="0" i="0" u="none" strike="noStrike" dirty="0">
                <a:solidFill>
                  <a:srgbClr val="333333"/>
                </a:solidFill>
                <a:effectLst/>
                <a:latin typeface="guardian-text-oreilly"/>
              </a:rPr>
              <a:t>an attempt to add object-oriented features (plus other improvements) to C, earlier it was called as “C with classes”. </a:t>
            </a:r>
            <a:endParaRPr lang="en-US" b="0" i="0" u="none" strike="noStrike" dirty="0">
              <a:effectLst/>
            </a:endParaRPr>
          </a:p>
          <a:p>
            <a:r>
              <a:rPr lang="en-US" b="0" i="0" u="none" strike="noStrike" dirty="0">
                <a:effectLst/>
              </a:rPr>
              <a:t>It is a compiled, which means that code is translated into </a:t>
            </a:r>
            <a:r>
              <a:rPr lang="en-US" dirty="0"/>
              <a:t>machine-readable  language </a:t>
            </a:r>
            <a:r>
              <a:rPr lang="en-US" b="0" i="0" u="none" strike="noStrike" dirty="0">
                <a:effectLst/>
              </a:rPr>
              <a:t>instructions before execution.</a:t>
            </a:r>
          </a:p>
          <a:p>
            <a:pPr algn="l">
              <a:buFont typeface="Arial" panose="020B0604020202020204" pitchFamily="34" charset="0"/>
              <a:buChar char="•"/>
            </a:pPr>
            <a:r>
              <a:rPr lang="en-US" b="0" i="0" u="none" strike="noStrike" dirty="0">
                <a:effectLst/>
              </a:rPr>
              <a:t>C++ is known for its efficiency, performance, and flexibility.</a:t>
            </a:r>
          </a:p>
          <a:p>
            <a:pPr algn="l">
              <a:buFont typeface="Arial" panose="020B0604020202020204" pitchFamily="34" charset="0"/>
              <a:buChar char="•"/>
            </a:pPr>
            <a:r>
              <a:rPr lang="en-US" b="0" i="0" u="none" strike="noStrike" dirty="0">
                <a:effectLst/>
              </a:rPr>
              <a:t>It is used in a variety of applications, including system software, game development, and high-performance computing.</a:t>
            </a:r>
          </a:p>
          <a:p>
            <a:pPr algn="l">
              <a:buFont typeface="Arial" panose="020B0604020202020204" pitchFamily="34" charset="0"/>
              <a:buChar char="•"/>
            </a:pPr>
            <a:r>
              <a:rPr lang="en-US" b="0" i="0" u="none" strike="noStrike" dirty="0">
                <a:effectLst/>
              </a:rPr>
              <a:t>C++ has a large and active community of developers, making it a valuable skill to have.</a:t>
            </a:r>
          </a:p>
          <a:p>
            <a:endParaRPr lang="en-NP" dirty="0"/>
          </a:p>
        </p:txBody>
      </p:sp>
      <p:sp>
        <p:nvSpPr>
          <p:cNvPr id="4" name="Date Placeholder 3">
            <a:extLst>
              <a:ext uri="{FF2B5EF4-FFF2-40B4-BE49-F238E27FC236}">
                <a16:creationId xmlns:a16="http://schemas.microsoft.com/office/drawing/2014/main" id="{5FC255A1-3C57-BBCF-19D9-EF6637D70721}"/>
              </a:ext>
            </a:extLst>
          </p:cNvPr>
          <p:cNvSpPr>
            <a:spLocks noGrp="1"/>
          </p:cNvSpPr>
          <p:nvPr>
            <p:ph type="dt" sz="half" idx="10"/>
          </p:nvPr>
        </p:nvSpPr>
        <p:spPr/>
        <p:txBody>
          <a:bodyPr/>
          <a:lstStyle/>
          <a:p>
            <a:fld id="{EE2A1A18-C1DC-8E4D-BE5D-2956711B5A60}" type="datetime1">
              <a:rPr lang="en-US" smtClean="0"/>
              <a:t>6/7/23</a:t>
            </a:fld>
            <a:endParaRPr lang="en-US"/>
          </a:p>
        </p:txBody>
      </p:sp>
      <p:sp>
        <p:nvSpPr>
          <p:cNvPr id="5" name="Footer Placeholder 4">
            <a:extLst>
              <a:ext uri="{FF2B5EF4-FFF2-40B4-BE49-F238E27FC236}">
                <a16:creationId xmlns:a16="http://schemas.microsoft.com/office/drawing/2014/main" id="{D80E4782-9EE5-F329-3AA0-AE124179CC9E}"/>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A6483BE5-5A34-4BEA-10C5-E6480E5F22A3}"/>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73886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3350-094C-4E16-A549-FAC6FE1C372C}"/>
              </a:ext>
            </a:extLst>
          </p:cNvPr>
          <p:cNvSpPr>
            <a:spLocks noGrp="1"/>
          </p:cNvSpPr>
          <p:nvPr>
            <p:ph type="title"/>
          </p:nvPr>
        </p:nvSpPr>
        <p:spPr>
          <a:xfrm>
            <a:off x="617220" y="243840"/>
            <a:ext cx="7886700" cy="874395"/>
          </a:xfrm>
        </p:spPr>
        <p:txBody>
          <a:bodyPr>
            <a:noAutofit/>
          </a:bodyPr>
          <a:lstStyle/>
          <a:p>
            <a:pPr marR="0" lvl="0" algn="just">
              <a:lnSpc>
                <a:spcPct val="150000"/>
              </a:lnSpc>
              <a:spcBef>
                <a:spcPts val="0"/>
              </a:spcBef>
              <a:spcAft>
                <a:spcPts val="0"/>
              </a:spcAft>
            </a:pPr>
            <a:r>
              <a:rPr lang="en-US" sz="4800" b="1" dirty="0">
                <a:solidFill>
                  <a:srgbClr val="FF0000"/>
                </a:solidFill>
                <a:effectLst/>
                <a:latin typeface="+mn-lt"/>
                <a:ea typeface="Calibri" panose="020F0502020204030204" pitchFamily="34" charset="0"/>
                <a:cs typeface="Mangal" panose="02040503050203030202" pitchFamily="18" charset="0"/>
              </a:rPr>
              <a:t>Notations in Object Diagram</a:t>
            </a:r>
            <a:endParaRPr lang="en-US" sz="4800" b="1" dirty="0">
              <a:effectLst/>
              <a:latin typeface="+mn-lt"/>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30242B79-9FF0-444E-81A5-E2D01F284B0C}"/>
              </a:ext>
            </a:extLst>
          </p:cNvPr>
          <p:cNvSpPr>
            <a:spLocks noGrp="1"/>
          </p:cNvSpPr>
          <p:nvPr>
            <p:ph sz="half" idx="1"/>
          </p:nvPr>
        </p:nvSpPr>
        <p:spPr>
          <a:xfrm>
            <a:off x="640080" y="1118235"/>
            <a:ext cx="6272708" cy="5058729"/>
          </a:xfrm>
        </p:spPr>
        <p:txBody>
          <a:bodyPr>
            <a:normAutofit fontScale="92500" lnSpcReduction="10000"/>
          </a:bodyPr>
          <a:lstStyle/>
          <a:p>
            <a:r>
              <a:rPr lang="en-US" b="1" dirty="0"/>
              <a:t>Object Names</a:t>
            </a:r>
            <a:r>
              <a:rPr lang="en-US" dirty="0"/>
              <a:t>:</a:t>
            </a:r>
          </a:p>
          <a:p>
            <a:pPr marL="457200" lvl="1" indent="0">
              <a:buNone/>
            </a:pPr>
            <a:r>
              <a:rPr lang="en-US" b="0" i="0" dirty="0">
                <a:effectLst/>
                <a:latin typeface="Open Sans"/>
              </a:rPr>
              <a:t>Every object is actually symbolized like a rectangle, that offers the name from the object and its class underlined as well as divided with a colon.</a:t>
            </a:r>
          </a:p>
          <a:p>
            <a:r>
              <a:rPr lang="en-US" sz="2400" b="1" i="0" dirty="0">
                <a:effectLst/>
                <a:latin typeface="Open Sans"/>
              </a:rPr>
              <a:t>Object Attributes:</a:t>
            </a:r>
          </a:p>
          <a:p>
            <a:pPr marL="457200" lvl="1" indent="0">
              <a:buNone/>
            </a:pPr>
            <a:r>
              <a:rPr lang="en-US" b="0" i="0" dirty="0">
                <a:effectLst/>
                <a:latin typeface="Open Sans"/>
              </a:rPr>
              <a:t>Similar to classes, you are able to list object attributes inside a separate compartment. However, unlike classes, object attributes should have values assigned for them.</a:t>
            </a:r>
          </a:p>
          <a:p>
            <a:r>
              <a:rPr lang="en-US" sz="2400" b="1" i="0" dirty="0">
                <a:effectLst/>
                <a:latin typeface="Open Sans"/>
              </a:rPr>
              <a:t>Links:</a:t>
            </a:r>
          </a:p>
          <a:p>
            <a:pPr marL="457200" lvl="1" indent="0">
              <a:buNone/>
            </a:pPr>
            <a:r>
              <a:rPr lang="en-US" b="0" i="0" dirty="0">
                <a:effectLst/>
                <a:latin typeface="Open Sans"/>
              </a:rPr>
              <a:t>Links tend to be instances associated with associations. You can draw a link while using the lines utilized in class diagrams.</a:t>
            </a:r>
          </a:p>
          <a:p>
            <a:pPr marL="457200" lvl="1" indent="0">
              <a:buNone/>
            </a:pPr>
            <a:endParaRPr lang="en-US" sz="3200" dirty="0"/>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E6294C80-842C-3F43-87DD-1DA04E579B79}"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30</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Object Diagram Notation: Object">
            <a:extLst>
              <a:ext uri="{FF2B5EF4-FFF2-40B4-BE49-F238E27FC236}">
                <a16:creationId xmlns:a16="http://schemas.microsoft.com/office/drawing/2014/main" id="{0F0E23AB-096C-4B4B-A1BC-F5222ECBE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306" y="1371547"/>
            <a:ext cx="1884840" cy="895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ject Diagram Notation: Object Attribute">
            <a:extLst>
              <a:ext uri="{FF2B5EF4-FFF2-40B4-BE49-F238E27FC236}">
                <a16:creationId xmlns:a16="http://schemas.microsoft.com/office/drawing/2014/main" id="{17FA7FF7-63AF-416F-AADD-2F80AC22B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306" y="2932566"/>
            <a:ext cx="1884840" cy="10052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ct Diagram Notation: Links">
            <a:extLst>
              <a:ext uri="{FF2B5EF4-FFF2-40B4-BE49-F238E27FC236}">
                <a16:creationId xmlns:a16="http://schemas.microsoft.com/office/drawing/2014/main" id="{9423732A-A9D5-412C-8059-98F772FEC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7068" y="4363502"/>
            <a:ext cx="1088282" cy="181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17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3350-094C-4E16-A549-FAC6FE1C372C}"/>
              </a:ext>
            </a:extLst>
          </p:cNvPr>
          <p:cNvSpPr>
            <a:spLocks noGrp="1"/>
          </p:cNvSpPr>
          <p:nvPr>
            <p:ph type="title"/>
          </p:nvPr>
        </p:nvSpPr>
        <p:spPr>
          <a:xfrm>
            <a:off x="617220" y="243840"/>
            <a:ext cx="7886700" cy="874395"/>
          </a:xfrm>
        </p:spPr>
        <p:txBody>
          <a:bodyPr>
            <a:noAutofit/>
          </a:bodyPr>
          <a:lstStyle/>
          <a:p>
            <a:pPr marR="0" lvl="0" algn="just">
              <a:lnSpc>
                <a:spcPct val="150000"/>
              </a:lnSpc>
              <a:spcBef>
                <a:spcPts val="0"/>
              </a:spcBef>
              <a:spcAft>
                <a:spcPts val="0"/>
              </a:spcAft>
            </a:pPr>
            <a:r>
              <a:rPr lang="en-US" sz="4800" b="1" dirty="0">
                <a:solidFill>
                  <a:srgbClr val="FF0000"/>
                </a:solidFill>
                <a:effectLst/>
                <a:latin typeface="+mn-lt"/>
                <a:ea typeface="Calibri" panose="020F0502020204030204" pitchFamily="34" charset="0"/>
                <a:cs typeface="Mangal" panose="02040503050203030202" pitchFamily="18" charset="0"/>
              </a:rPr>
              <a:t>Sample Object Diagrams</a:t>
            </a:r>
            <a:endParaRPr lang="en-US" sz="4800" b="1" dirty="0">
              <a:effectLst/>
              <a:latin typeface="+mn-lt"/>
              <a:ea typeface="Calibri" panose="020F0502020204030204" pitchFamily="34" charset="0"/>
              <a:cs typeface="Mangal" panose="02040503050203030202" pitchFamily="18" charset="0"/>
            </a:endParaRPr>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C3EBB02A-C128-324F-A82F-CC469EA571B4}"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31</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UML Object Diagram">
            <a:extLst>
              <a:ext uri="{FF2B5EF4-FFF2-40B4-BE49-F238E27FC236}">
                <a16:creationId xmlns:a16="http://schemas.microsoft.com/office/drawing/2014/main" id="{37F0C1A1-B045-437F-B459-6800C5389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687" y="1849925"/>
            <a:ext cx="6757487" cy="432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any employee&#10;&#10;Description automatically generated with low confidence">
            <a:extLst>
              <a:ext uri="{FF2B5EF4-FFF2-40B4-BE49-F238E27FC236}">
                <a16:creationId xmlns:a16="http://schemas.microsoft.com/office/drawing/2014/main" id="{F2D4EAD8-9D6A-12F8-9D66-26D6A3F40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530" y="0"/>
            <a:ext cx="8612870" cy="6813562"/>
          </a:xfrm>
        </p:spPr>
      </p:pic>
      <p:sp>
        <p:nvSpPr>
          <p:cNvPr id="4" name="Date Placeholder 3">
            <a:extLst>
              <a:ext uri="{FF2B5EF4-FFF2-40B4-BE49-F238E27FC236}">
                <a16:creationId xmlns:a16="http://schemas.microsoft.com/office/drawing/2014/main" id="{18108582-26FC-FE7B-B2FF-76B43EA76A78}"/>
              </a:ext>
            </a:extLst>
          </p:cNvPr>
          <p:cNvSpPr>
            <a:spLocks noGrp="1"/>
          </p:cNvSpPr>
          <p:nvPr>
            <p:ph type="dt" sz="half" idx="10"/>
          </p:nvPr>
        </p:nvSpPr>
        <p:spPr/>
        <p:txBody>
          <a:bodyPr/>
          <a:lstStyle/>
          <a:p>
            <a:fld id="{9F89DAEA-E596-7946-A3DD-D48826BA0989}" type="datetime1">
              <a:rPr lang="en-US" smtClean="0"/>
              <a:t>6/7/23</a:t>
            </a:fld>
            <a:endParaRPr lang="en-US"/>
          </a:p>
        </p:txBody>
      </p:sp>
      <p:sp>
        <p:nvSpPr>
          <p:cNvPr id="5" name="Footer Placeholder 4">
            <a:extLst>
              <a:ext uri="{FF2B5EF4-FFF2-40B4-BE49-F238E27FC236}">
                <a16:creationId xmlns:a16="http://schemas.microsoft.com/office/drawing/2014/main" id="{AAEC8DC1-A156-15C4-D57E-F7A191F33EA6}"/>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179EEA7F-E512-A76B-B003-34DFF6345634}"/>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584492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0242B79-9FF0-444E-81A5-E2D01F284B0C}"/>
              </a:ext>
            </a:extLst>
          </p:cNvPr>
          <p:cNvSpPr>
            <a:spLocks noGrp="1"/>
          </p:cNvSpPr>
          <p:nvPr>
            <p:ph sz="half" idx="1"/>
          </p:nvPr>
        </p:nvSpPr>
        <p:spPr>
          <a:xfrm>
            <a:off x="640080" y="1118235"/>
            <a:ext cx="7886700" cy="5058729"/>
          </a:xfrm>
        </p:spPr>
        <p:txBody>
          <a:bodyPr>
            <a:normAutofit/>
          </a:bodyPr>
          <a:lstStyle/>
          <a:p>
            <a:pPr marL="0" indent="0" algn="ctr">
              <a:buNone/>
            </a:pPr>
            <a:r>
              <a:rPr lang="en-US" dirty="0">
                <a:solidFill>
                  <a:srgbClr val="FF0000"/>
                </a:solidFill>
              </a:rPr>
              <a:t>Practice for Students:</a:t>
            </a:r>
          </a:p>
          <a:p>
            <a:pPr marL="0" indent="0" algn="ctr">
              <a:buNone/>
            </a:pPr>
            <a:r>
              <a:rPr lang="en-US" dirty="0"/>
              <a:t>Class Diagram for Library management system</a:t>
            </a:r>
          </a:p>
          <a:p>
            <a:pPr marL="457200" lvl="1" indent="0">
              <a:buNone/>
            </a:pPr>
            <a:endParaRPr lang="en-US" sz="3200" dirty="0"/>
          </a:p>
        </p:txBody>
      </p:sp>
      <p:sp>
        <p:nvSpPr>
          <p:cNvPr id="6" name="Date Placeholder 5">
            <a:extLst>
              <a:ext uri="{FF2B5EF4-FFF2-40B4-BE49-F238E27FC236}">
                <a16:creationId xmlns:a16="http://schemas.microsoft.com/office/drawing/2014/main" id="{9B7EA5EC-1487-48C3-A1E8-375EACE282E8}"/>
              </a:ext>
            </a:extLst>
          </p:cNvPr>
          <p:cNvSpPr>
            <a:spLocks noGrp="1"/>
          </p:cNvSpPr>
          <p:nvPr>
            <p:ph type="dt" sz="half" idx="10"/>
          </p:nvPr>
        </p:nvSpPr>
        <p:spPr/>
        <p:txBody>
          <a:bodyPr/>
          <a:lstStyle/>
          <a:p>
            <a:fld id="{3E752B01-CD37-8044-B156-8D0521706642}" type="datetime1">
              <a:rPr lang="en-US" smtClean="0"/>
              <a:t>6/7/23</a:t>
            </a:fld>
            <a:endParaRPr lang="en-US"/>
          </a:p>
        </p:txBody>
      </p:sp>
      <p:sp>
        <p:nvSpPr>
          <p:cNvPr id="7" name="Footer Placeholder 6">
            <a:extLst>
              <a:ext uri="{FF2B5EF4-FFF2-40B4-BE49-F238E27FC236}">
                <a16:creationId xmlns:a16="http://schemas.microsoft.com/office/drawing/2014/main" id="{E73C3851-59B9-4466-99EC-37E684B6F130}"/>
              </a:ext>
            </a:extLst>
          </p:cNvPr>
          <p:cNvSpPr>
            <a:spLocks noGrp="1"/>
          </p:cNvSpPr>
          <p:nvPr>
            <p:ph type="ftr" sz="quarter" idx="11"/>
          </p:nvPr>
        </p:nvSpPr>
        <p:spPr/>
        <p:txBody>
          <a:bodyPr/>
          <a:lstStyle/>
          <a:p>
            <a:r>
              <a:rPr lang="en-US"/>
              <a:t>Classes and Objects, OOP in C++</a:t>
            </a:r>
            <a:endParaRPr lang="en-US" dirty="0"/>
          </a:p>
        </p:txBody>
      </p:sp>
      <p:sp>
        <p:nvSpPr>
          <p:cNvPr id="8" name="Slide Number Placeholder 7">
            <a:extLst>
              <a:ext uri="{FF2B5EF4-FFF2-40B4-BE49-F238E27FC236}">
                <a16:creationId xmlns:a16="http://schemas.microsoft.com/office/drawing/2014/main" id="{2F965C02-67FE-4AE8-875D-DB87F428F588}"/>
              </a:ext>
            </a:extLst>
          </p:cNvPr>
          <p:cNvSpPr>
            <a:spLocks noGrp="1"/>
          </p:cNvSpPr>
          <p:nvPr>
            <p:ph type="sldNum" sz="quarter" idx="12"/>
          </p:nvPr>
        </p:nvSpPr>
        <p:spPr/>
        <p:txBody>
          <a:bodyPr/>
          <a:lstStyle/>
          <a:p>
            <a:fld id="{F1699F7A-F8AB-4E91-BCC4-56508142F143}" type="slidenum">
              <a:rPr lang="en-US" smtClean="0"/>
              <a:pPr/>
              <a:t>33</a:t>
            </a:fld>
            <a:endParaRPr lang="en-US"/>
          </a:p>
        </p:txBody>
      </p:sp>
      <p:sp>
        <p:nvSpPr>
          <p:cNvPr id="3" name="Rectangle 2">
            <a:extLst>
              <a:ext uri="{FF2B5EF4-FFF2-40B4-BE49-F238E27FC236}">
                <a16:creationId xmlns:a16="http://schemas.microsoft.com/office/drawing/2014/main" id="{F2C7F320-FF83-4613-9EAC-3397091B4DE6}"/>
              </a:ext>
            </a:extLst>
          </p:cNvPr>
          <p:cNvSpPr>
            <a:spLocks noChangeArrowheads="1"/>
          </p:cNvSpPr>
          <p:nvPr/>
        </p:nvSpPr>
        <p:spPr bwMode="auto">
          <a:xfrm>
            <a:off x="0" y="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a:extLst>
              <a:ext uri="{FF2B5EF4-FFF2-40B4-BE49-F238E27FC236}">
                <a16:creationId xmlns:a16="http://schemas.microsoft.com/office/drawing/2014/main" id="{04FF9EB9-DCA1-4299-9F11-0BA9735DC9E6}"/>
              </a:ext>
            </a:extLst>
          </p:cNvPr>
          <p:cNvSpPr>
            <a:spLocks noChangeArrowheads="1"/>
          </p:cNvSpPr>
          <p:nvPr/>
        </p:nvSpPr>
        <p:spPr bwMode="auto">
          <a:xfrm>
            <a:off x="0" y="154305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AutoShape 2" descr="UML Class Diagram">
            <a:extLst>
              <a:ext uri="{FF2B5EF4-FFF2-40B4-BE49-F238E27FC236}">
                <a16:creationId xmlns:a16="http://schemas.microsoft.com/office/drawing/2014/main" id="{C1BE9977-3A21-4998-A2B0-3DF23B97FC7F}"/>
              </a:ext>
            </a:extLst>
          </p:cNvPr>
          <p:cNvSpPr>
            <a:spLocks noChangeAspect="1" noChangeArrowheads="1"/>
          </p:cNvSpPr>
          <p:nvPr/>
        </p:nvSpPr>
        <p:spPr bwMode="auto">
          <a:xfrm>
            <a:off x="4457700" y="3276600"/>
            <a:ext cx="2286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3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lnSpcReduction="10000"/>
          </a:bodyPr>
          <a:lstStyle/>
          <a:p>
            <a:r>
              <a:rPr lang="en-US" sz="2400" dirty="0"/>
              <a:t>State and behavior are the basic properties of an object.  </a:t>
            </a:r>
          </a:p>
          <a:p>
            <a:r>
              <a:rPr lang="en-US" sz="2400" dirty="0"/>
              <a:t>State tells us about the type or the value of that object, whereas</a:t>
            </a:r>
          </a:p>
          <a:p>
            <a:pPr>
              <a:buNone/>
            </a:pPr>
            <a:r>
              <a:rPr lang="en-US" sz="2400" dirty="0"/>
              <a:t>	behavior tells us about the operations or things that the object can perform.</a:t>
            </a:r>
          </a:p>
          <a:p>
            <a:r>
              <a:rPr lang="en-US" sz="2400" dirty="0"/>
              <a:t>For example, lets us consider an object called car. </a:t>
            </a:r>
          </a:p>
          <a:p>
            <a:pPr lvl="1"/>
            <a:r>
              <a:rPr lang="en-US" sz="2400" dirty="0"/>
              <a:t>So, car object will have color, engine type, wheels, etc. are its state. </a:t>
            </a:r>
          </a:p>
          <a:p>
            <a:pPr lvl="1"/>
            <a:r>
              <a:rPr lang="en-US" sz="2400" dirty="0"/>
              <a:t>This car can run at 180 kmph, it can turn right or left, it can go back or forth, it can carry four people, etc. These are its behaviors.</a:t>
            </a:r>
          </a:p>
          <a:p>
            <a:r>
              <a:rPr lang="en-US" sz="2400" dirty="0"/>
              <a:t>Hence, in OOP, states are the instance variable that we use in the class. And behavior are the functions that we use in the class</a:t>
            </a:r>
            <a:endParaRPr lang="en-US" sz="14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6728A7BA-F020-5743-B39C-60BF83F16B49}"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State and Behavior</a:t>
            </a:r>
          </a:p>
        </p:txBody>
      </p:sp>
    </p:spTree>
    <p:extLst>
      <p:ext uri="{BB962C8B-B14F-4D97-AF65-F5344CB8AC3E}">
        <p14:creationId xmlns:p14="http://schemas.microsoft.com/office/powerpoint/2010/main" val="3796117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lnSpcReduction="10000"/>
          </a:bodyPr>
          <a:lstStyle/>
          <a:p>
            <a:r>
              <a:rPr lang="en-US" sz="2400" dirty="0"/>
              <a:t>A method in object-oriented programming is a procedure associated with a class. </a:t>
            </a:r>
          </a:p>
          <a:p>
            <a:r>
              <a:rPr lang="en-US" sz="2400" dirty="0"/>
              <a:t>A method defines the behavior of the objects that are created from the class. </a:t>
            </a:r>
          </a:p>
          <a:p>
            <a:r>
              <a:rPr lang="en-US" sz="2400" dirty="0"/>
              <a:t>Another way to say this is that a method is an action that an object is able to perform.</a:t>
            </a:r>
          </a:p>
          <a:p>
            <a:r>
              <a:rPr lang="en-US" sz="2400" dirty="0"/>
              <a:t>One of the most important idea used in object-oriented design is that of "</a:t>
            </a:r>
            <a:r>
              <a:rPr lang="en-US" sz="2400" i="1" dirty="0"/>
              <a:t>an object must be responsible for itself</a:t>
            </a:r>
            <a:r>
              <a:rPr lang="en-US" sz="2400" dirty="0"/>
              <a:t>". </a:t>
            </a:r>
          </a:p>
          <a:p>
            <a:r>
              <a:rPr lang="en-US" sz="2400" i="1" dirty="0"/>
              <a:t>An object must contain the data (attributes) and code (methods) necessary to perform any and all services that are required by the object.</a:t>
            </a:r>
            <a:r>
              <a:rPr lang="en-US" sz="2400" dirty="0"/>
              <a:t> </a:t>
            </a:r>
          </a:p>
          <a:p>
            <a:r>
              <a:rPr lang="en-US" sz="2400" dirty="0"/>
              <a:t>This means that the object must have the capability to perform required services itself or at least know how to find and invoke these services.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B41DE5C-7BB7-2041-B948-C61AC909F1C2}"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Method and Responsibility</a:t>
            </a:r>
          </a:p>
        </p:txBody>
      </p:sp>
    </p:spTree>
    <p:extLst>
      <p:ext uri="{BB962C8B-B14F-4D97-AF65-F5344CB8AC3E}">
        <p14:creationId xmlns:p14="http://schemas.microsoft.com/office/powerpoint/2010/main" val="1905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4038600" cy="5237164"/>
          </a:xfrm>
        </p:spPr>
        <p:txBody>
          <a:bodyPr>
            <a:normAutofit/>
          </a:bodyPr>
          <a:lstStyle/>
          <a:p>
            <a:r>
              <a:rPr lang="en-US" sz="1800" dirty="0"/>
              <a:t>Data hiding is the mechanism to hide the data members of a class and providing the access to only some of them. </a:t>
            </a:r>
          </a:p>
          <a:p>
            <a:r>
              <a:rPr lang="en-US" sz="1800" dirty="0"/>
              <a:t>The class can secure its members from outside of the world (i.e. outside of class definition). </a:t>
            </a:r>
          </a:p>
          <a:p>
            <a:r>
              <a:rPr lang="en-US" sz="1800" dirty="0"/>
              <a:t>It means that data is concealed (masked) within a class so that it cannot be accessed by functions outside the class even by mistake. </a:t>
            </a:r>
          </a:p>
          <a:p>
            <a:r>
              <a:rPr lang="en-US" sz="1800" dirty="0"/>
              <a:t>The mechanism used to hide data is to put it in a class &amp; make it private. </a:t>
            </a:r>
          </a:p>
          <a:p>
            <a:r>
              <a:rPr lang="en-US" sz="1800" dirty="0"/>
              <a:t>And this is done by using the Access Specifiers</a:t>
            </a:r>
            <a:endParaRPr lang="en-US" sz="9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7484BC6-3049-5348-AC35-E14094012D24}"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Data Hiding</a:t>
            </a:r>
          </a:p>
        </p:txBody>
      </p:sp>
      <p:pic>
        <p:nvPicPr>
          <p:cNvPr id="8" name="Picture 7">
            <a:extLst>
              <a:ext uri="{FF2B5EF4-FFF2-40B4-BE49-F238E27FC236}">
                <a16:creationId xmlns:a16="http://schemas.microsoft.com/office/drawing/2014/main" id="{FF28FC90-A4C4-489F-BD97-F2B5D0C9375D}"/>
              </a:ext>
            </a:extLst>
          </p:cNvPr>
          <p:cNvPicPr/>
          <p:nvPr/>
        </p:nvPicPr>
        <p:blipFill rotWithShape="1">
          <a:blip r:embed="rId2" cstate="print">
            <a:extLst>
              <a:ext uri="{28A0092B-C50C-407E-A947-70E740481C1C}">
                <a14:useLocalDpi xmlns:a14="http://schemas.microsoft.com/office/drawing/2010/main" val="0"/>
              </a:ext>
            </a:extLst>
          </a:blip>
          <a:srcRect b="5456"/>
          <a:stretch/>
        </p:blipFill>
        <p:spPr bwMode="auto">
          <a:xfrm>
            <a:off x="4800600" y="380066"/>
            <a:ext cx="4191000" cy="574609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932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4953000" cy="5237164"/>
          </a:xfrm>
        </p:spPr>
        <p:txBody>
          <a:bodyPr>
            <a:normAutofit/>
          </a:bodyPr>
          <a:lstStyle/>
          <a:p>
            <a:r>
              <a:rPr lang="en-US" sz="1800" dirty="0"/>
              <a:t>Private members</a:t>
            </a:r>
          </a:p>
          <a:p>
            <a:pPr lvl="1"/>
            <a:r>
              <a:rPr lang="en-US" sz="1400" dirty="0"/>
              <a:t>Cannot be accessed by outside class not even the objects</a:t>
            </a:r>
          </a:p>
          <a:p>
            <a:r>
              <a:rPr lang="en-US" sz="1800" dirty="0"/>
              <a:t>Public members</a:t>
            </a:r>
          </a:p>
          <a:p>
            <a:pPr lvl="1"/>
            <a:r>
              <a:rPr lang="en-US" sz="1400" dirty="0"/>
              <a:t>Can be accessed from outside the class</a:t>
            </a:r>
          </a:p>
          <a:p>
            <a:r>
              <a:rPr lang="en-US" sz="1800" dirty="0"/>
              <a:t>Protected members</a:t>
            </a:r>
          </a:p>
          <a:p>
            <a:pPr lvl="1"/>
            <a:r>
              <a:rPr lang="en-US" sz="1400" dirty="0"/>
              <a:t>Acts like as private members</a:t>
            </a:r>
          </a:p>
          <a:p>
            <a:pPr lvl="1"/>
            <a:r>
              <a:rPr lang="en-US" sz="1400" dirty="0"/>
              <a:t>Can only be accessed by derived class.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DAC3DE9A-B255-F543-936D-304DCCC419E9}"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Access specifiers:</a:t>
            </a:r>
          </a:p>
        </p:txBody>
      </p:sp>
      <p:pic>
        <p:nvPicPr>
          <p:cNvPr id="2" name="Picture 1">
            <a:extLst>
              <a:ext uri="{FF2B5EF4-FFF2-40B4-BE49-F238E27FC236}">
                <a16:creationId xmlns:a16="http://schemas.microsoft.com/office/drawing/2014/main" id="{E75BAC25-A498-4674-B96C-C726DC4388AA}"/>
              </a:ext>
            </a:extLst>
          </p:cNvPr>
          <p:cNvPicPr>
            <a:picLocks noChangeAspect="1"/>
          </p:cNvPicPr>
          <p:nvPr/>
        </p:nvPicPr>
        <p:blipFill>
          <a:blip r:embed="rId2"/>
          <a:stretch>
            <a:fillRect/>
          </a:stretch>
        </p:blipFill>
        <p:spPr>
          <a:xfrm>
            <a:off x="5181601" y="767407"/>
            <a:ext cx="3225955" cy="5384800"/>
          </a:xfrm>
          <a:prstGeom prst="rect">
            <a:avLst/>
          </a:prstGeom>
          <a:ln>
            <a:solidFill>
              <a:schemeClr val="tx1"/>
            </a:solidFill>
          </a:ln>
        </p:spPr>
      </p:pic>
    </p:spTree>
    <p:extLst>
      <p:ext uri="{BB962C8B-B14F-4D97-AF65-F5344CB8AC3E}">
        <p14:creationId xmlns:p14="http://schemas.microsoft.com/office/powerpoint/2010/main" val="2579385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4648200" cy="5237164"/>
          </a:xfrm>
        </p:spPr>
        <p:txBody>
          <a:bodyPr>
            <a:normAutofit/>
          </a:bodyPr>
          <a:lstStyle/>
          <a:p>
            <a:r>
              <a:rPr lang="en-US" sz="2000" dirty="0"/>
              <a:t>Encapsulation is the process of combining data and function into a single unit called class. </a:t>
            </a:r>
          </a:p>
          <a:p>
            <a:r>
              <a:rPr lang="en-US" sz="2000" dirty="0"/>
              <a:t>This is to prevent the access to the data directly, the access to them is provided through the functions of the class. </a:t>
            </a:r>
          </a:p>
          <a:p>
            <a:r>
              <a:rPr lang="en-US" sz="2000" dirty="0"/>
              <a:t>It is one of the popular features of OOP that helps in </a:t>
            </a:r>
            <a:r>
              <a:rPr lang="en-US" sz="2000" b="1" dirty="0"/>
              <a:t>data hiding</a:t>
            </a:r>
            <a:r>
              <a:rPr lang="en-US" sz="2000" dirty="0"/>
              <a:t>. </a:t>
            </a:r>
          </a:p>
          <a:p>
            <a:r>
              <a:rPr lang="en-US" sz="2000" dirty="0"/>
              <a:t>In class, member variables and function can be declared as Private so that they cannot be accessed from outside the class. </a:t>
            </a:r>
          </a:p>
          <a:p>
            <a:r>
              <a:rPr lang="en-US" sz="2000" dirty="0"/>
              <a:t>This makes the data become more secure</a:t>
            </a:r>
            <a:endParaRPr lang="en-US" sz="105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99F2B2AA-CE22-294B-8170-A428C54E8A73}"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Encapsulation</a:t>
            </a:r>
          </a:p>
        </p:txBody>
      </p:sp>
      <p:pic>
        <p:nvPicPr>
          <p:cNvPr id="8" name="Picture 7">
            <a:extLst>
              <a:ext uri="{FF2B5EF4-FFF2-40B4-BE49-F238E27FC236}">
                <a16:creationId xmlns:a16="http://schemas.microsoft.com/office/drawing/2014/main" id="{8D684B15-342C-4741-B307-1AD0653315F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1905000"/>
            <a:ext cx="3581400" cy="2641600"/>
          </a:xfrm>
          <a:prstGeom prst="rect">
            <a:avLst/>
          </a:prstGeom>
          <a:noFill/>
          <a:ln w="9525">
            <a:noFill/>
            <a:miter lim="800000"/>
            <a:headEnd/>
            <a:tailEnd/>
          </a:ln>
        </p:spPr>
      </p:pic>
    </p:spTree>
    <p:extLst>
      <p:ext uri="{BB962C8B-B14F-4D97-AF65-F5344CB8AC3E}">
        <p14:creationId xmlns:p14="http://schemas.microsoft.com/office/powerpoint/2010/main" val="2173598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4648200" cy="5237164"/>
          </a:xfrm>
        </p:spPr>
        <p:txBody>
          <a:bodyPr>
            <a:normAutofit/>
          </a:bodyPr>
          <a:lstStyle/>
          <a:p>
            <a:r>
              <a:rPr lang="en-US" sz="2400" dirty="0"/>
              <a:t>Let us consider the program below:</a:t>
            </a:r>
          </a:p>
          <a:p>
            <a:r>
              <a:rPr lang="en-US" sz="2400" dirty="0"/>
              <a:t>The variables l, b, and h are private. </a:t>
            </a:r>
          </a:p>
          <a:p>
            <a:r>
              <a:rPr lang="en-US" sz="2400" dirty="0"/>
              <a:t>This means that they can be accessed only by other members of the </a:t>
            </a:r>
            <a:r>
              <a:rPr lang="en-US" sz="2400" b="1" i="1" dirty="0"/>
              <a:t>Cuboid</a:t>
            </a:r>
            <a:r>
              <a:rPr lang="en-US" sz="2400" dirty="0"/>
              <a:t> class, and not by any other part of our program. </a:t>
            </a:r>
          </a:p>
          <a:p>
            <a:r>
              <a:rPr lang="en-US" sz="2400" dirty="0"/>
              <a:t>This is one way, encapsulation is achieved</a:t>
            </a:r>
            <a:r>
              <a:rPr lang="en-US" dirty="0"/>
              <a:t>.</a:t>
            </a:r>
          </a:p>
          <a:p>
            <a:endParaRPr lang="en-US" sz="105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8F5A0F2-1125-B449-A553-9851105D54ED}"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Encapsulation</a:t>
            </a:r>
          </a:p>
        </p:txBody>
      </p:sp>
      <p:pic>
        <p:nvPicPr>
          <p:cNvPr id="2" name="Picture 1">
            <a:extLst>
              <a:ext uri="{FF2B5EF4-FFF2-40B4-BE49-F238E27FC236}">
                <a16:creationId xmlns:a16="http://schemas.microsoft.com/office/drawing/2014/main" id="{79862841-68F1-4F4E-8B8E-A80642E86B17}"/>
              </a:ext>
            </a:extLst>
          </p:cNvPr>
          <p:cNvPicPr>
            <a:picLocks noChangeAspect="1"/>
          </p:cNvPicPr>
          <p:nvPr/>
        </p:nvPicPr>
        <p:blipFill>
          <a:blip r:embed="rId2"/>
          <a:stretch>
            <a:fillRect/>
          </a:stretch>
        </p:blipFill>
        <p:spPr>
          <a:xfrm>
            <a:off x="5361482" y="889000"/>
            <a:ext cx="3249119" cy="4675981"/>
          </a:xfrm>
          <a:prstGeom prst="rect">
            <a:avLst/>
          </a:prstGeom>
          <a:ln>
            <a:solidFill>
              <a:schemeClr val="tx1"/>
            </a:solidFill>
          </a:ln>
        </p:spPr>
      </p:pic>
    </p:spTree>
    <p:extLst>
      <p:ext uri="{BB962C8B-B14F-4D97-AF65-F5344CB8AC3E}">
        <p14:creationId xmlns:p14="http://schemas.microsoft.com/office/powerpoint/2010/main" val="365812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C328-05D0-CFA2-9B5D-FEE09CE94A82}"/>
              </a:ext>
            </a:extLst>
          </p:cNvPr>
          <p:cNvSpPr>
            <a:spLocks noGrp="1"/>
          </p:cNvSpPr>
          <p:nvPr>
            <p:ph type="title"/>
          </p:nvPr>
        </p:nvSpPr>
        <p:spPr/>
        <p:txBody>
          <a:bodyPr/>
          <a:lstStyle/>
          <a:p>
            <a:r>
              <a:rPr lang="en-NP" b="1" dirty="0">
                <a:solidFill>
                  <a:srgbClr val="FF0000"/>
                </a:solidFill>
              </a:rPr>
              <a:t>Origin of C++</a:t>
            </a:r>
          </a:p>
        </p:txBody>
      </p:sp>
      <p:sp>
        <p:nvSpPr>
          <p:cNvPr id="3" name="Content Placeholder 2">
            <a:extLst>
              <a:ext uri="{FF2B5EF4-FFF2-40B4-BE49-F238E27FC236}">
                <a16:creationId xmlns:a16="http://schemas.microsoft.com/office/drawing/2014/main" id="{2DB0DFCB-7B6E-2F0A-81B7-E5F8220F5F70}"/>
              </a:ext>
            </a:extLst>
          </p:cNvPr>
          <p:cNvSpPr>
            <a:spLocks noGrp="1"/>
          </p:cNvSpPr>
          <p:nvPr>
            <p:ph idx="1"/>
          </p:nvPr>
        </p:nvSpPr>
        <p:spPr>
          <a:xfrm>
            <a:off x="457200" y="1143000"/>
            <a:ext cx="8229600" cy="5213351"/>
          </a:xfrm>
        </p:spPr>
        <p:txBody>
          <a:bodyPr>
            <a:normAutofit fontScale="77500" lnSpcReduction="20000"/>
          </a:bodyPr>
          <a:lstStyle/>
          <a:p>
            <a:pPr algn="l"/>
            <a:endParaRPr lang="en-US" sz="2000" b="0" i="0" u="none" strike="noStrike" dirty="0">
              <a:solidFill>
                <a:srgbClr val="666666"/>
              </a:solidFill>
              <a:effectLst/>
            </a:endParaRPr>
          </a:p>
          <a:p>
            <a:pPr algn="l">
              <a:buFont typeface="Arial" panose="020B0604020202020204" pitchFamily="34" charset="0"/>
              <a:buChar char="•"/>
            </a:pPr>
            <a:r>
              <a:rPr lang="en-US" sz="2300" b="0" i="0" u="none" strike="noStrike" dirty="0">
                <a:solidFill>
                  <a:srgbClr val="374151"/>
                </a:solidFill>
                <a:effectLst/>
              </a:rPr>
              <a:t>C++ is an extension of the C programming (Dennis Ritchie,  Bell Labs ,1970s).</a:t>
            </a:r>
          </a:p>
          <a:p>
            <a:pPr algn="l">
              <a:buFont typeface="Arial" panose="020B0604020202020204" pitchFamily="34" charset="0"/>
              <a:buChar char="•"/>
            </a:pPr>
            <a:r>
              <a:rPr lang="en-US" sz="2300" b="0" i="0" u="none" strike="noStrike" dirty="0">
                <a:solidFill>
                  <a:srgbClr val="374151"/>
                </a:solidFill>
                <a:effectLst/>
              </a:rPr>
              <a:t>In the late 1970s, Bjarne </a:t>
            </a:r>
            <a:r>
              <a:rPr lang="en-US" sz="2300" b="0" i="0" u="none" strike="noStrike" dirty="0" err="1">
                <a:solidFill>
                  <a:srgbClr val="374151"/>
                </a:solidFill>
                <a:effectLst/>
              </a:rPr>
              <a:t>Stroustrup</a:t>
            </a:r>
            <a:r>
              <a:rPr lang="en-US" sz="2300" b="0" i="0" u="none" strike="noStrike" dirty="0">
                <a:solidFill>
                  <a:srgbClr val="374151"/>
                </a:solidFill>
                <a:effectLst/>
              </a:rPr>
              <a:t>, a Danish computer scientist, began developing an extension of the C language.</a:t>
            </a:r>
          </a:p>
          <a:p>
            <a:pPr algn="l">
              <a:buFont typeface="Arial" panose="020B0604020202020204" pitchFamily="34" charset="0"/>
              <a:buChar char="•"/>
            </a:pPr>
            <a:r>
              <a:rPr lang="en-US" sz="2300" b="0" i="0" u="none" strike="noStrike" dirty="0">
                <a:solidFill>
                  <a:srgbClr val="374151"/>
                </a:solidFill>
                <a:effectLst/>
              </a:rPr>
              <a:t>He named it "C with Classes" and intended to add object-oriented programming features to C.</a:t>
            </a:r>
          </a:p>
          <a:p>
            <a:pPr algn="l">
              <a:buFont typeface="Arial" panose="020B0604020202020204" pitchFamily="34" charset="0"/>
              <a:buChar char="•"/>
            </a:pPr>
            <a:r>
              <a:rPr lang="en-US" sz="2300" b="0" i="0" u="none" strike="noStrike" dirty="0">
                <a:solidFill>
                  <a:srgbClr val="374151"/>
                </a:solidFill>
                <a:effectLst/>
              </a:rPr>
              <a:t>The first version of C with Classes was implemented in 1979.</a:t>
            </a:r>
          </a:p>
          <a:p>
            <a:pPr algn="l">
              <a:buFont typeface="Arial" panose="020B0604020202020204" pitchFamily="34" charset="0"/>
              <a:buChar char="•"/>
            </a:pPr>
            <a:r>
              <a:rPr lang="en-US" sz="2300" b="0" i="0" u="none" strike="noStrike" dirty="0" err="1">
                <a:solidFill>
                  <a:srgbClr val="374151"/>
                </a:solidFill>
                <a:effectLst/>
              </a:rPr>
              <a:t>Stroustrup</a:t>
            </a:r>
            <a:r>
              <a:rPr lang="en-US" sz="2300" b="0" i="0" u="none" strike="noStrike" dirty="0">
                <a:solidFill>
                  <a:srgbClr val="374151"/>
                </a:solidFill>
                <a:effectLst/>
              </a:rPr>
              <a:t> continued to refine and expand the language.</a:t>
            </a:r>
          </a:p>
          <a:p>
            <a:pPr algn="l">
              <a:buFont typeface="Arial" panose="020B0604020202020204" pitchFamily="34" charset="0"/>
              <a:buChar char="•"/>
            </a:pPr>
            <a:r>
              <a:rPr lang="en-US" sz="2300" b="0" i="0" u="none" strike="noStrike" dirty="0">
                <a:solidFill>
                  <a:srgbClr val="374151"/>
                </a:solidFill>
                <a:effectLst/>
              </a:rPr>
              <a:t>In 1983, he renamed it "C++" to reflect the added features and improvements.</a:t>
            </a:r>
          </a:p>
          <a:p>
            <a:pPr algn="l">
              <a:buFont typeface="Arial" panose="020B0604020202020204" pitchFamily="34" charset="0"/>
              <a:buChar char="•"/>
            </a:pPr>
            <a:r>
              <a:rPr lang="en-US" sz="2300" b="0" i="0" u="none" strike="noStrike" dirty="0">
                <a:solidFill>
                  <a:srgbClr val="374151"/>
                </a:solidFill>
                <a:effectLst/>
              </a:rPr>
              <a:t>The name "C++" is a reference to the increment operator in C, indicating an enhanced version of C.</a:t>
            </a:r>
          </a:p>
          <a:p>
            <a:pPr algn="l">
              <a:buFont typeface="Arial" panose="020B0604020202020204" pitchFamily="34" charset="0"/>
              <a:buChar char="•"/>
            </a:pPr>
            <a:r>
              <a:rPr lang="en-US" sz="2300" b="0" i="0" u="none" strike="noStrike" dirty="0">
                <a:solidFill>
                  <a:srgbClr val="374151"/>
                </a:solidFill>
                <a:effectLst/>
              </a:rPr>
              <a:t>The standardization of C++ began in the late 1980s to ensure compatibility and portability of the language.</a:t>
            </a:r>
          </a:p>
          <a:p>
            <a:pPr algn="l">
              <a:buFont typeface="Arial" panose="020B0604020202020204" pitchFamily="34" charset="0"/>
              <a:buChar char="•"/>
            </a:pPr>
            <a:r>
              <a:rPr lang="en-US" sz="2300" b="0" i="0" u="none" strike="noStrike" dirty="0">
                <a:solidFill>
                  <a:srgbClr val="374151"/>
                </a:solidFill>
                <a:effectLst/>
              </a:rPr>
              <a:t>The first official standard, known as "C++98" was published in 1998.</a:t>
            </a:r>
          </a:p>
          <a:p>
            <a:pPr algn="l">
              <a:buFont typeface="Arial" panose="020B0604020202020204" pitchFamily="34" charset="0"/>
              <a:buChar char="•"/>
            </a:pPr>
            <a:r>
              <a:rPr lang="en-US" sz="2300" b="0" i="0" u="none" strike="noStrike" dirty="0">
                <a:solidFill>
                  <a:srgbClr val="374151"/>
                </a:solidFill>
                <a:effectLst/>
              </a:rPr>
              <a:t>Subsequent standards like C++03, C++11, C++14, C++17, C++20 and C++23 have brought further enhancements.</a:t>
            </a:r>
          </a:p>
          <a:p>
            <a:r>
              <a:rPr lang="en-US" sz="2300" b="0" i="0" u="none" strike="noStrike" dirty="0">
                <a:solidFill>
                  <a:srgbClr val="374151"/>
                </a:solidFill>
                <a:effectLst/>
              </a:rPr>
              <a:t>Its wide adoption and continued development make it an essential tool for many developers today.</a:t>
            </a:r>
          </a:p>
          <a:p>
            <a:pPr marL="0" indent="0" algn="l">
              <a:buNone/>
            </a:pPr>
            <a:endParaRPr lang="en-US" sz="2300" b="0" i="0" u="none" strike="noStrike" dirty="0">
              <a:solidFill>
                <a:srgbClr val="374151"/>
              </a:solidFill>
              <a:effectLst/>
            </a:endParaRPr>
          </a:p>
        </p:txBody>
      </p:sp>
      <p:sp>
        <p:nvSpPr>
          <p:cNvPr id="4" name="Date Placeholder 3">
            <a:extLst>
              <a:ext uri="{FF2B5EF4-FFF2-40B4-BE49-F238E27FC236}">
                <a16:creationId xmlns:a16="http://schemas.microsoft.com/office/drawing/2014/main" id="{48A55CFE-71E6-C2BD-C7CD-F444E1FA7ACE}"/>
              </a:ext>
            </a:extLst>
          </p:cNvPr>
          <p:cNvSpPr>
            <a:spLocks noGrp="1"/>
          </p:cNvSpPr>
          <p:nvPr>
            <p:ph type="dt" sz="half" idx="10"/>
          </p:nvPr>
        </p:nvSpPr>
        <p:spPr/>
        <p:txBody>
          <a:bodyPr/>
          <a:lstStyle/>
          <a:p>
            <a:fld id="{DB65CCB1-C98F-2349-BA09-84F8F84AD9D0}" type="datetime1">
              <a:rPr lang="en-US" smtClean="0"/>
              <a:t>6/7/23</a:t>
            </a:fld>
            <a:endParaRPr lang="en-US"/>
          </a:p>
        </p:txBody>
      </p:sp>
      <p:sp>
        <p:nvSpPr>
          <p:cNvPr id="5" name="Footer Placeholder 4">
            <a:extLst>
              <a:ext uri="{FF2B5EF4-FFF2-40B4-BE49-F238E27FC236}">
                <a16:creationId xmlns:a16="http://schemas.microsoft.com/office/drawing/2014/main" id="{6C66F2CC-92D3-78A5-1384-E08DF655BDE5}"/>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AC6FE623-E505-DBD0-24DC-E86BF9329F2D}"/>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337230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pPr fontAlgn="base"/>
            <a:r>
              <a:rPr lang="en-US" sz="2400" dirty="0"/>
              <a:t>Abstraction means displaying only essential information and hiding the details. </a:t>
            </a:r>
          </a:p>
          <a:p>
            <a:pPr fontAlgn="base"/>
            <a:r>
              <a:rPr lang="en-US" sz="2400" dirty="0"/>
              <a:t>Data abstraction refers to providing only essential information about the data to the outside world, hiding the background details or implementation. </a:t>
            </a:r>
          </a:p>
          <a:p>
            <a:pPr fontAlgn="base"/>
            <a:r>
              <a:rPr lang="en-US" sz="2400" dirty="0"/>
              <a:t>Consider a real life example of a man driving a car. </a:t>
            </a:r>
          </a:p>
          <a:p>
            <a:pPr lvl="1" fontAlgn="base"/>
            <a:r>
              <a:rPr lang="en-US" sz="2400" dirty="0"/>
              <a:t>The man only knows that pressing the accelerators will increase the speed of car or applying brakes will stop the car but he does not know about how on pressing accelerator the speed is actually increasing, he does not know about the inner mechanism of the car or the implementation of accelerator, brakes </a:t>
            </a:r>
            <a:r>
              <a:rPr lang="en-US" sz="2400" dirty="0" err="1"/>
              <a:t>etc</a:t>
            </a:r>
            <a:r>
              <a:rPr lang="en-US" sz="2400" dirty="0"/>
              <a:t> in the car. </a:t>
            </a:r>
          </a:p>
          <a:p>
            <a:pPr lvl="1" fontAlgn="base"/>
            <a:r>
              <a:rPr lang="en-US" sz="2400" dirty="0"/>
              <a:t>This is what abstraction is.</a:t>
            </a:r>
          </a:p>
          <a:p>
            <a:pPr fontAlgn="base"/>
            <a:endParaRPr lang="en-US" sz="24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C66F885B-080B-5A45-9129-F2CA794C7291}"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Abstraction</a:t>
            </a:r>
          </a:p>
        </p:txBody>
      </p:sp>
    </p:spTree>
    <p:extLst>
      <p:ext uri="{BB962C8B-B14F-4D97-AF65-F5344CB8AC3E}">
        <p14:creationId xmlns:p14="http://schemas.microsoft.com/office/powerpoint/2010/main" val="3756281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547483" y="2921001"/>
            <a:ext cx="3139317" cy="3205164"/>
          </a:xfrm>
        </p:spPr>
        <p:txBody>
          <a:bodyPr>
            <a:normAutofit/>
          </a:bodyPr>
          <a:lstStyle/>
          <a:p>
            <a:pPr fontAlgn="base"/>
            <a:r>
              <a:rPr lang="en-US" sz="1800" dirty="0"/>
              <a:t>In the above program we are not allowed to access the variables a and b directly, however one can call the function set() to set the values in a and b and the function display() to display the values of a and b.</a:t>
            </a:r>
          </a:p>
          <a:p>
            <a:pPr fontAlgn="base"/>
            <a:endParaRPr lang="en-US" sz="14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DCFC411B-DAA4-334E-97E5-B92F5908F05B}"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1"/>
            <a:ext cx="8229600" cy="1121275"/>
          </a:xfrm>
        </p:spPr>
        <p:txBody>
          <a:bodyPr>
            <a:normAutofit/>
          </a:bodyPr>
          <a:lstStyle/>
          <a:p>
            <a:pPr algn="l"/>
            <a:r>
              <a:rPr lang="en-US" sz="3600" b="1" dirty="0">
                <a:solidFill>
                  <a:srgbClr val="FF0000"/>
                </a:solidFill>
              </a:rPr>
              <a:t>Sample Program  2.8</a:t>
            </a:r>
            <a:br>
              <a:rPr lang="en-US" sz="3600" b="1" dirty="0">
                <a:solidFill>
                  <a:srgbClr val="FF0000"/>
                </a:solidFill>
              </a:rPr>
            </a:br>
            <a:r>
              <a:rPr lang="en-US" sz="1800" b="1" dirty="0">
                <a:solidFill>
                  <a:srgbClr val="FF0000"/>
                </a:solidFill>
              </a:rPr>
              <a:t>Illustration of Abstraction</a:t>
            </a:r>
            <a:endParaRPr lang="en-US" sz="3600" b="1" dirty="0">
              <a:solidFill>
                <a:srgbClr val="FF0000"/>
              </a:solidFill>
            </a:endParaRPr>
          </a:p>
        </p:txBody>
      </p:sp>
      <p:pic>
        <p:nvPicPr>
          <p:cNvPr id="2" name="Picture 1">
            <a:extLst>
              <a:ext uri="{FF2B5EF4-FFF2-40B4-BE49-F238E27FC236}">
                <a16:creationId xmlns:a16="http://schemas.microsoft.com/office/drawing/2014/main" id="{953A4EFB-35F2-42E4-A760-E25D26491FA7}"/>
              </a:ext>
            </a:extLst>
          </p:cNvPr>
          <p:cNvPicPr>
            <a:picLocks noChangeAspect="1"/>
          </p:cNvPicPr>
          <p:nvPr/>
        </p:nvPicPr>
        <p:blipFill rotWithShape="1">
          <a:blip r:embed="rId2"/>
          <a:srcRect b="23664"/>
          <a:stretch/>
        </p:blipFill>
        <p:spPr>
          <a:xfrm>
            <a:off x="193902" y="1121275"/>
            <a:ext cx="5327196" cy="5235076"/>
          </a:xfrm>
          <a:prstGeom prst="rect">
            <a:avLst/>
          </a:prstGeom>
          <a:ln>
            <a:solidFill>
              <a:schemeClr val="tx1"/>
            </a:solidFill>
          </a:ln>
        </p:spPr>
      </p:pic>
      <p:pic>
        <p:nvPicPr>
          <p:cNvPr id="8" name="Picture 7">
            <a:extLst>
              <a:ext uri="{FF2B5EF4-FFF2-40B4-BE49-F238E27FC236}">
                <a16:creationId xmlns:a16="http://schemas.microsoft.com/office/drawing/2014/main" id="{E4DCE597-A6A2-4394-A1C8-F17B67284AFF}"/>
              </a:ext>
            </a:extLst>
          </p:cNvPr>
          <p:cNvPicPr>
            <a:picLocks noChangeAspect="1"/>
          </p:cNvPicPr>
          <p:nvPr/>
        </p:nvPicPr>
        <p:blipFill rotWithShape="1">
          <a:blip r:embed="rId2"/>
          <a:srcRect t="76335" r="39640"/>
          <a:stretch/>
        </p:blipFill>
        <p:spPr>
          <a:xfrm>
            <a:off x="5560009" y="1067890"/>
            <a:ext cx="3215517" cy="1622924"/>
          </a:xfrm>
          <a:prstGeom prst="rect">
            <a:avLst/>
          </a:prstGeom>
          <a:ln>
            <a:solidFill>
              <a:schemeClr val="tx1"/>
            </a:solidFill>
          </a:ln>
        </p:spPr>
      </p:pic>
    </p:spTree>
    <p:extLst>
      <p:ext uri="{BB962C8B-B14F-4D97-AF65-F5344CB8AC3E}">
        <p14:creationId xmlns:p14="http://schemas.microsoft.com/office/powerpoint/2010/main" val="2905214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200" b="1" dirty="0">
                <a:solidFill>
                  <a:srgbClr val="FF0000"/>
                </a:solidFill>
              </a:rPr>
              <a:t>Message passing formalization</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Aka </a:t>
            </a:r>
            <a:r>
              <a:rPr lang="en-US" sz="2000" i="1" dirty="0"/>
              <a:t>Method lookup</a:t>
            </a:r>
          </a:p>
          <a:p>
            <a:r>
              <a:rPr lang="en-US" sz="2000" dirty="0"/>
              <a:t>The process of passing argument to objects is called message passing.</a:t>
            </a:r>
          </a:p>
          <a:p>
            <a:r>
              <a:rPr lang="en-US" sz="2000" dirty="0"/>
              <a:t>Objects communicate with one another by sending and receiving information to each other. </a:t>
            </a:r>
          </a:p>
          <a:p>
            <a:r>
              <a:rPr lang="en-US" sz="2000" dirty="0"/>
              <a:t>Message passing involves specifying the name of the object, the name of the function and the information to be sent.</a:t>
            </a:r>
          </a:p>
          <a:p>
            <a:r>
              <a:rPr lang="en-US" sz="2000" dirty="0"/>
              <a:t>For example:</a:t>
            </a:r>
          </a:p>
          <a:p>
            <a:pPr marL="457200" lvl="1" indent="0">
              <a:buNone/>
            </a:pPr>
            <a:r>
              <a:rPr lang="en-US" sz="1600" dirty="0" err="1"/>
              <a:t>st.mark</a:t>
            </a:r>
            <a:r>
              <a:rPr lang="en-US" sz="1600" dirty="0"/>
              <a:t>(name)</a:t>
            </a:r>
          </a:p>
          <a:p>
            <a:pPr marL="0" indent="0">
              <a:buNone/>
            </a:pPr>
            <a:r>
              <a:rPr lang="en-US" sz="2000" dirty="0"/>
              <a:t>	Here, </a:t>
            </a:r>
            <a:r>
              <a:rPr lang="en-US" sz="2000" b="1" i="1" dirty="0" err="1"/>
              <a:t>st</a:t>
            </a:r>
            <a:r>
              <a:rPr lang="en-US" sz="2000" b="1" i="1" dirty="0"/>
              <a:t> </a:t>
            </a:r>
            <a:r>
              <a:rPr lang="en-US" sz="2000" dirty="0"/>
              <a:t>is object, </a:t>
            </a:r>
            <a:r>
              <a:rPr lang="en-US" sz="2000" b="1" i="1" dirty="0"/>
              <a:t>mark </a:t>
            </a:r>
            <a:r>
              <a:rPr lang="en-US" sz="2000" dirty="0"/>
              <a:t>is function, </a:t>
            </a:r>
            <a:r>
              <a:rPr lang="en-US" sz="2000" b="1" i="1" dirty="0"/>
              <a:t>name</a:t>
            </a:r>
            <a:r>
              <a:rPr lang="en-US" sz="2000" dirty="0"/>
              <a:t> is information.</a:t>
            </a:r>
          </a:p>
          <a:p>
            <a:endParaRPr lang="en-US" dirty="0"/>
          </a:p>
          <a:p>
            <a:endParaRPr lang="en-US" sz="2000" dirty="0"/>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7" name="Rectangle 6">
            <a:extLst>
              <a:ext uri="{FF2B5EF4-FFF2-40B4-BE49-F238E27FC236}">
                <a16:creationId xmlns:a16="http://schemas.microsoft.com/office/drawing/2014/main" id="{C03E9F99-C6C4-4426-B063-D185D4EFDF6E}"/>
              </a:ext>
            </a:extLst>
          </p:cNvPr>
          <p:cNvSpPr/>
          <p:nvPr/>
        </p:nvSpPr>
        <p:spPr>
          <a:xfrm>
            <a:off x="685800" y="3175000"/>
            <a:ext cx="2438400" cy="5080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836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	Constructors and its types</a:t>
            </a:r>
          </a:p>
        </p:txBody>
      </p:sp>
      <p:sp>
        <p:nvSpPr>
          <p:cNvPr id="3" name="Content Placeholder 2"/>
          <p:cNvSpPr>
            <a:spLocks noGrp="1"/>
          </p:cNvSpPr>
          <p:nvPr>
            <p:ph idx="1"/>
          </p:nvPr>
        </p:nvSpPr>
        <p:spPr>
          <a:xfrm>
            <a:off x="457200" y="990601"/>
            <a:ext cx="4114800" cy="5135564"/>
          </a:xfrm>
        </p:spPr>
        <p:txBody>
          <a:bodyPr>
            <a:normAutofit/>
          </a:bodyPr>
          <a:lstStyle/>
          <a:p>
            <a:r>
              <a:rPr lang="en-US" sz="2000" dirty="0"/>
              <a:t>A special type of function whose name is the same as the class name.</a:t>
            </a:r>
          </a:p>
          <a:p>
            <a:r>
              <a:rPr lang="en-US" sz="2000" dirty="0"/>
              <a:t>It initializes objects of a class.</a:t>
            </a:r>
          </a:p>
          <a:p>
            <a:r>
              <a:rPr lang="en-US" sz="2000" dirty="0"/>
              <a:t>Constructor is automatically called when an object is created.</a:t>
            </a:r>
          </a:p>
          <a:p>
            <a:r>
              <a:rPr lang="en-US" sz="2000" dirty="0"/>
              <a:t>It has no return type, not even </a:t>
            </a:r>
            <a:r>
              <a:rPr lang="en-US" sz="2000" b="1" dirty="0"/>
              <a:t>void</a:t>
            </a:r>
          </a:p>
          <a:p>
            <a:r>
              <a:rPr lang="en-US" sz="2000" dirty="0"/>
              <a:t>Named so because it constructs the values of data members of the class.</a:t>
            </a:r>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7" name="Rectangle 6">
            <a:extLst>
              <a:ext uri="{FF2B5EF4-FFF2-40B4-BE49-F238E27FC236}">
                <a16:creationId xmlns:a16="http://schemas.microsoft.com/office/drawing/2014/main" id="{53CFAAF7-42F6-4FCE-AF1C-BC1924131422}"/>
              </a:ext>
            </a:extLst>
          </p:cNvPr>
          <p:cNvSpPr/>
          <p:nvPr/>
        </p:nvSpPr>
        <p:spPr>
          <a:xfrm>
            <a:off x="5257800" y="1163376"/>
            <a:ext cx="3276600" cy="426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tx1"/>
                </a:solidFill>
              </a:rPr>
              <a:t>Class Box</a:t>
            </a:r>
          </a:p>
          <a:p>
            <a:pPr lvl="1"/>
            <a:r>
              <a:rPr lang="en-US" sz="3200" dirty="0">
                <a:solidFill>
                  <a:schemeClr val="tx1"/>
                </a:solidFill>
              </a:rPr>
              <a:t>{</a:t>
            </a:r>
          </a:p>
          <a:p>
            <a:pPr lvl="1"/>
            <a:endParaRPr lang="en-US" sz="3200" dirty="0">
              <a:solidFill>
                <a:schemeClr val="tx1"/>
              </a:solidFill>
            </a:endParaRPr>
          </a:p>
          <a:p>
            <a:pPr lvl="1"/>
            <a:endParaRPr lang="en-US" sz="3200" dirty="0">
              <a:solidFill>
                <a:schemeClr val="tx1"/>
              </a:solidFill>
            </a:endParaRPr>
          </a:p>
          <a:p>
            <a:pPr lvl="1"/>
            <a:endParaRPr lang="en-US" sz="3200" dirty="0">
              <a:solidFill>
                <a:schemeClr val="tx1"/>
              </a:solidFill>
            </a:endParaRPr>
          </a:p>
          <a:p>
            <a:pPr lvl="1"/>
            <a:r>
              <a:rPr lang="en-US" sz="3200" dirty="0">
                <a:solidFill>
                  <a:schemeClr val="tx1"/>
                </a:solidFill>
              </a:rPr>
              <a:t>}</a:t>
            </a:r>
          </a:p>
        </p:txBody>
      </p:sp>
      <p:sp>
        <p:nvSpPr>
          <p:cNvPr id="8" name="Rectangle: Rounded Corners 7">
            <a:extLst>
              <a:ext uri="{FF2B5EF4-FFF2-40B4-BE49-F238E27FC236}">
                <a16:creationId xmlns:a16="http://schemas.microsoft.com/office/drawing/2014/main" id="{BDDDD73F-0FF8-403A-A463-A6D3B58850BA}"/>
              </a:ext>
            </a:extLst>
          </p:cNvPr>
          <p:cNvSpPr/>
          <p:nvPr/>
        </p:nvSpPr>
        <p:spPr>
          <a:xfrm>
            <a:off x="6210300" y="2280976"/>
            <a:ext cx="2095500" cy="2336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Box()</a:t>
            </a:r>
          </a:p>
          <a:p>
            <a:r>
              <a:rPr lang="en-US" sz="2800" dirty="0">
                <a:solidFill>
                  <a:schemeClr val="tx1"/>
                </a:solidFill>
              </a:rPr>
              <a:t>{</a:t>
            </a:r>
          </a:p>
          <a:p>
            <a:r>
              <a:rPr lang="en-US" sz="2800" dirty="0">
                <a:solidFill>
                  <a:schemeClr val="tx1"/>
                </a:solidFill>
              </a:rPr>
              <a:t>    ……</a:t>
            </a:r>
          </a:p>
          <a:p>
            <a:r>
              <a:rPr lang="en-US" sz="2800" dirty="0">
                <a:solidFill>
                  <a:schemeClr val="tx1"/>
                </a:solidFill>
              </a:rPr>
              <a:t>}</a:t>
            </a:r>
          </a:p>
        </p:txBody>
      </p:sp>
      <p:cxnSp>
        <p:nvCxnSpPr>
          <p:cNvPr id="10" name="Straight Arrow Connector 9">
            <a:extLst>
              <a:ext uri="{FF2B5EF4-FFF2-40B4-BE49-F238E27FC236}">
                <a16:creationId xmlns:a16="http://schemas.microsoft.com/office/drawing/2014/main" id="{7D8F548B-8BCB-4098-96F9-74E67B8D6517}"/>
              </a:ext>
            </a:extLst>
          </p:cNvPr>
          <p:cNvCxnSpPr>
            <a:cxnSpLocks/>
          </p:cNvCxnSpPr>
          <p:nvPr/>
        </p:nvCxnSpPr>
        <p:spPr>
          <a:xfrm flipH="1" flipV="1">
            <a:off x="7162800" y="2616200"/>
            <a:ext cx="533400" cy="325120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3C53725-06DB-4143-B906-6365DB064CF7}"/>
              </a:ext>
            </a:extLst>
          </p:cNvPr>
          <p:cNvSpPr txBox="1"/>
          <p:nvPr/>
        </p:nvSpPr>
        <p:spPr>
          <a:xfrm>
            <a:off x="7391400" y="5919527"/>
            <a:ext cx="1295400" cy="369332"/>
          </a:xfrm>
          <a:prstGeom prst="rect">
            <a:avLst/>
          </a:prstGeom>
          <a:noFill/>
        </p:spPr>
        <p:txBody>
          <a:bodyPr wrap="square" rtlCol="0">
            <a:spAutoFit/>
          </a:bodyPr>
          <a:lstStyle/>
          <a:p>
            <a:r>
              <a:rPr lang="en-US" dirty="0"/>
              <a:t>Constructor</a:t>
            </a:r>
          </a:p>
        </p:txBody>
      </p:sp>
    </p:spTree>
    <p:extLst>
      <p:ext uri="{BB962C8B-B14F-4D97-AF65-F5344CB8AC3E}">
        <p14:creationId xmlns:p14="http://schemas.microsoft.com/office/powerpoint/2010/main" val="2684128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200" b="1" dirty="0">
                <a:solidFill>
                  <a:srgbClr val="FF0000"/>
                </a:solidFill>
              </a:rPr>
              <a:t>Constructors : Sample program</a:t>
            </a:r>
          </a:p>
        </p:txBody>
      </p:sp>
      <p:pic>
        <p:nvPicPr>
          <p:cNvPr id="10" name="Content Placeholder 9">
            <a:extLst>
              <a:ext uri="{FF2B5EF4-FFF2-40B4-BE49-F238E27FC236}">
                <a16:creationId xmlns:a16="http://schemas.microsoft.com/office/drawing/2014/main" id="{A45F3F9C-ABB8-4211-B9E3-96A88F66C8C7}"/>
              </a:ext>
            </a:extLst>
          </p:cNvPr>
          <p:cNvPicPr>
            <a:picLocks noGrp="1" noChangeAspect="1"/>
          </p:cNvPicPr>
          <p:nvPr>
            <p:ph idx="1"/>
          </p:nvPr>
        </p:nvPicPr>
        <p:blipFill>
          <a:blip r:embed="rId2"/>
          <a:stretch>
            <a:fillRect/>
          </a:stretch>
        </p:blipFill>
        <p:spPr>
          <a:xfrm>
            <a:off x="5791201" y="2717800"/>
            <a:ext cx="3255423" cy="1111608"/>
          </a:xfrm>
          <a:prstGeom prst="rect">
            <a:avLst/>
          </a:prstGeom>
        </p:spPr>
      </p:pic>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9" name="Picture 8">
            <a:extLst>
              <a:ext uri="{FF2B5EF4-FFF2-40B4-BE49-F238E27FC236}">
                <a16:creationId xmlns:a16="http://schemas.microsoft.com/office/drawing/2014/main" id="{A8BDAC39-1810-44F7-8C4D-5B6960DA3C11}"/>
              </a:ext>
            </a:extLst>
          </p:cNvPr>
          <p:cNvPicPr>
            <a:picLocks noChangeAspect="1"/>
          </p:cNvPicPr>
          <p:nvPr/>
        </p:nvPicPr>
        <p:blipFill>
          <a:blip r:embed="rId3"/>
          <a:stretch>
            <a:fillRect/>
          </a:stretch>
        </p:blipFill>
        <p:spPr>
          <a:xfrm>
            <a:off x="457200" y="1040357"/>
            <a:ext cx="5242338" cy="5135564"/>
          </a:xfrm>
          <a:prstGeom prst="rect">
            <a:avLst/>
          </a:prstGeom>
          <a:ln>
            <a:solidFill>
              <a:schemeClr val="tx1"/>
            </a:solidFill>
          </a:ln>
        </p:spPr>
      </p:pic>
    </p:spTree>
    <p:extLst>
      <p:ext uri="{BB962C8B-B14F-4D97-AF65-F5344CB8AC3E}">
        <p14:creationId xmlns:p14="http://schemas.microsoft.com/office/powerpoint/2010/main" val="2936776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200" b="1" dirty="0">
                <a:solidFill>
                  <a:srgbClr val="FF0000"/>
                </a:solidFill>
              </a:rPr>
              <a:t>Constructors : Types</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graphicFrame>
        <p:nvGraphicFramePr>
          <p:cNvPr id="8" name="Content Placeholder 7">
            <a:extLst>
              <a:ext uri="{FF2B5EF4-FFF2-40B4-BE49-F238E27FC236}">
                <a16:creationId xmlns:a16="http://schemas.microsoft.com/office/drawing/2014/main" id="{C69A664C-B30D-4EA7-89D7-DEC653A987BE}"/>
              </a:ext>
            </a:extLst>
          </p:cNvPr>
          <p:cNvGraphicFramePr>
            <a:graphicFrameLocks noGrp="1"/>
          </p:cNvGraphicFramePr>
          <p:nvPr>
            <p:ph idx="1"/>
          </p:nvPr>
        </p:nvGraphicFramePr>
        <p:xfrm>
          <a:off x="457200" y="990601"/>
          <a:ext cx="8229600" cy="5135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769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Default Constructor</a:t>
            </a:r>
          </a:p>
        </p:txBody>
      </p:sp>
      <p:sp>
        <p:nvSpPr>
          <p:cNvPr id="3" name="Content Placeholder 2"/>
          <p:cNvSpPr>
            <a:spLocks noGrp="1"/>
          </p:cNvSpPr>
          <p:nvPr>
            <p:ph idx="1"/>
          </p:nvPr>
        </p:nvSpPr>
        <p:spPr>
          <a:xfrm>
            <a:off x="457200" y="990601"/>
            <a:ext cx="8153400" cy="5135564"/>
          </a:xfrm>
        </p:spPr>
        <p:txBody>
          <a:bodyPr>
            <a:normAutofit/>
          </a:bodyPr>
          <a:lstStyle/>
          <a:p>
            <a:r>
              <a:rPr lang="en-US" sz="2000" dirty="0"/>
              <a:t>It is the automatically generated constructor by the compiler if there is no user-defined constructor for that class. </a:t>
            </a:r>
          </a:p>
          <a:p>
            <a:r>
              <a:rPr lang="en-US" sz="2000" dirty="0"/>
              <a:t>does not initialize data members to any values: neither to zero , but to random.</a:t>
            </a:r>
          </a:p>
          <a:p>
            <a:endParaRPr lang="en-US" sz="14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1077823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Default constructor: sample program 1</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8" name="Picture 7">
            <a:extLst>
              <a:ext uri="{FF2B5EF4-FFF2-40B4-BE49-F238E27FC236}">
                <a16:creationId xmlns:a16="http://schemas.microsoft.com/office/drawing/2014/main" id="{CFF740ED-F257-4BB1-A240-F0D91B48B187}"/>
              </a:ext>
            </a:extLst>
          </p:cNvPr>
          <p:cNvPicPr>
            <a:picLocks noChangeAspect="1"/>
          </p:cNvPicPr>
          <p:nvPr/>
        </p:nvPicPr>
        <p:blipFill>
          <a:blip r:embed="rId2"/>
          <a:stretch>
            <a:fillRect/>
          </a:stretch>
        </p:blipFill>
        <p:spPr>
          <a:xfrm>
            <a:off x="457200" y="1054100"/>
            <a:ext cx="6362700" cy="5302251"/>
          </a:xfrm>
          <a:prstGeom prst="rect">
            <a:avLst/>
          </a:prstGeom>
          <a:ln>
            <a:solidFill>
              <a:schemeClr val="tx1"/>
            </a:solidFill>
          </a:ln>
        </p:spPr>
      </p:pic>
      <p:pic>
        <p:nvPicPr>
          <p:cNvPr id="9" name="Content Placeholder 8">
            <a:extLst>
              <a:ext uri="{FF2B5EF4-FFF2-40B4-BE49-F238E27FC236}">
                <a16:creationId xmlns:a16="http://schemas.microsoft.com/office/drawing/2014/main" id="{617A601E-96D2-4989-998F-A05445FB8E5D}"/>
              </a:ext>
            </a:extLst>
          </p:cNvPr>
          <p:cNvPicPr>
            <a:picLocks noGrp="1" noChangeAspect="1"/>
          </p:cNvPicPr>
          <p:nvPr>
            <p:ph idx="1"/>
          </p:nvPr>
        </p:nvPicPr>
        <p:blipFill>
          <a:blip r:embed="rId3"/>
          <a:stretch>
            <a:fillRect/>
          </a:stretch>
        </p:blipFill>
        <p:spPr>
          <a:xfrm>
            <a:off x="6620005" y="4140200"/>
            <a:ext cx="2343150" cy="1092200"/>
          </a:xfrm>
          <a:prstGeom prst="rect">
            <a:avLst/>
          </a:prstGeom>
        </p:spPr>
      </p:pic>
    </p:spTree>
    <p:extLst>
      <p:ext uri="{BB962C8B-B14F-4D97-AF65-F5344CB8AC3E}">
        <p14:creationId xmlns:p14="http://schemas.microsoft.com/office/powerpoint/2010/main" val="1785998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Default constructor: sample program 2</a:t>
            </a:r>
          </a:p>
        </p:txBody>
      </p:sp>
      <p:sp>
        <p:nvSpPr>
          <p:cNvPr id="3" name="Content Placeholder 2"/>
          <p:cNvSpPr>
            <a:spLocks noGrp="1"/>
          </p:cNvSpPr>
          <p:nvPr>
            <p:ph idx="1"/>
          </p:nvPr>
        </p:nvSpPr>
        <p:spPr>
          <a:xfrm>
            <a:off x="457200" y="990601"/>
            <a:ext cx="8229600" cy="51355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8" name="Picture 7">
            <a:extLst>
              <a:ext uri="{FF2B5EF4-FFF2-40B4-BE49-F238E27FC236}">
                <a16:creationId xmlns:a16="http://schemas.microsoft.com/office/drawing/2014/main" id="{E05236C9-34A1-4D13-96A9-3479D1B2A986}"/>
              </a:ext>
            </a:extLst>
          </p:cNvPr>
          <p:cNvPicPr>
            <a:picLocks noChangeAspect="1"/>
          </p:cNvPicPr>
          <p:nvPr/>
        </p:nvPicPr>
        <p:blipFill>
          <a:blip r:embed="rId2"/>
          <a:stretch>
            <a:fillRect/>
          </a:stretch>
        </p:blipFill>
        <p:spPr>
          <a:xfrm>
            <a:off x="489460" y="951689"/>
            <a:ext cx="6317231" cy="5404663"/>
          </a:xfrm>
          <a:prstGeom prst="rect">
            <a:avLst/>
          </a:prstGeom>
          <a:ln>
            <a:solidFill>
              <a:schemeClr val="tx1"/>
            </a:solidFill>
          </a:ln>
        </p:spPr>
      </p:pic>
      <p:pic>
        <p:nvPicPr>
          <p:cNvPr id="7" name="Picture 6">
            <a:extLst>
              <a:ext uri="{FF2B5EF4-FFF2-40B4-BE49-F238E27FC236}">
                <a16:creationId xmlns:a16="http://schemas.microsoft.com/office/drawing/2014/main" id="{E96BB686-2434-4E30-829D-B372F8D0515A}"/>
              </a:ext>
            </a:extLst>
          </p:cNvPr>
          <p:cNvPicPr>
            <a:picLocks noChangeAspect="1"/>
          </p:cNvPicPr>
          <p:nvPr/>
        </p:nvPicPr>
        <p:blipFill>
          <a:blip r:embed="rId3"/>
          <a:stretch>
            <a:fillRect/>
          </a:stretch>
        </p:blipFill>
        <p:spPr>
          <a:xfrm>
            <a:off x="5081587" y="4911563"/>
            <a:ext cx="3514725" cy="1204511"/>
          </a:xfrm>
          <a:prstGeom prst="rect">
            <a:avLst/>
          </a:prstGeom>
        </p:spPr>
      </p:pic>
    </p:spTree>
    <p:extLst>
      <p:ext uri="{BB962C8B-B14F-4D97-AF65-F5344CB8AC3E}">
        <p14:creationId xmlns:p14="http://schemas.microsoft.com/office/powerpoint/2010/main" val="3970624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7030A0"/>
                </a:solidFill>
              </a:rPr>
              <a:t>ii) Parameterized Constructor</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Parameterized constructors are those constructors that have parameters or arguments. </a:t>
            </a:r>
          </a:p>
          <a:p>
            <a:r>
              <a:rPr lang="en-US" sz="2000" dirty="0"/>
              <a:t>They initialize data members with different values when the objects are created.</a:t>
            </a:r>
          </a:p>
          <a:p>
            <a:endParaRPr lang="en-US" sz="14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143575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457200" y="889001"/>
            <a:ext cx="8229600" cy="5237164"/>
          </a:xfrm>
        </p:spPr>
        <p:txBody>
          <a:bodyPr>
            <a:normAutofit/>
          </a:bodyPr>
          <a:lstStyle/>
          <a:p>
            <a:r>
              <a:rPr lang="en-US" sz="2000" dirty="0"/>
              <a:t>Structure: A mechanism to store data of dissimilar datatype</a:t>
            </a:r>
          </a:p>
          <a:p>
            <a:r>
              <a:rPr lang="en-US" sz="2000" dirty="0"/>
              <a:t>Declare with keyword: struct</a:t>
            </a:r>
          </a:p>
          <a:p>
            <a:r>
              <a:rPr lang="en-US" sz="2000" dirty="0"/>
              <a:t>E.g.:</a:t>
            </a:r>
          </a:p>
          <a:p>
            <a:pPr marL="0" indent="0">
              <a:buNone/>
            </a:pPr>
            <a:endParaRPr lang="en-US" sz="2400" dirty="0"/>
          </a:p>
          <a:p>
            <a:endParaRPr lang="en-US" sz="24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63A6BF87-E3C6-9849-B10D-72E6F4ACEF2F}"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Review of Structure</a:t>
            </a:r>
          </a:p>
        </p:txBody>
      </p:sp>
      <p:pic>
        <p:nvPicPr>
          <p:cNvPr id="4" name="Picture 3">
            <a:extLst>
              <a:ext uri="{FF2B5EF4-FFF2-40B4-BE49-F238E27FC236}">
                <a16:creationId xmlns:a16="http://schemas.microsoft.com/office/drawing/2014/main" id="{A88A85B5-4D48-44AF-95AC-5F4FB60D0C04}"/>
              </a:ext>
            </a:extLst>
          </p:cNvPr>
          <p:cNvPicPr>
            <a:picLocks noChangeAspect="1"/>
          </p:cNvPicPr>
          <p:nvPr/>
        </p:nvPicPr>
        <p:blipFill>
          <a:blip r:embed="rId2"/>
          <a:stretch>
            <a:fillRect/>
          </a:stretch>
        </p:blipFill>
        <p:spPr>
          <a:xfrm>
            <a:off x="1524000" y="2444880"/>
            <a:ext cx="3865666" cy="2101721"/>
          </a:xfrm>
          <a:prstGeom prst="rect">
            <a:avLst/>
          </a:prstGeom>
          <a:ln>
            <a:solidFill>
              <a:schemeClr val="tx1"/>
            </a:solidFill>
          </a:ln>
        </p:spPr>
      </p:pic>
    </p:spTree>
    <p:extLst>
      <p:ext uri="{BB962C8B-B14F-4D97-AF65-F5344CB8AC3E}">
        <p14:creationId xmlns:p14="http://schemas.microsoft.com/office/powerpoint/2010/main" val="364451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7030A0"/>
                </a:solidFill>
              </a:rPr>
              <a:t>ii) Parameterized Constructor: </a:t>
            </a:r>
            <a:r>
              <a:rPr lang="en-US" sz="2400" b="1" dirty="0">
                <a:solidFill>
                  <a:srgbClr val="7030A0"/>
                </a:solidFill>
              </a:rPr>
              <a:t>Sample program</a:t>
            </a:r>
            <a:endParaRPr lang="en-US" sz="3600" b="1" dirty="0">
              <a:solidFill>
                <a:srgbClr val="7030A0"/>
              </a:solidFill>
            </a:endParaRPr>
          </a:p>
        </p:txBody>
      </p:sp>
      <p:sp>
        <p:nvSpPr>
          <p:cNvPr id="3" name="Content Placeholder 2"/>
          <p:cNvSpPr>
            <a:spLocks noGrp="1"/>
          </p:cNvSpPr>
          <p:nvPr>
            <p:ph idx="1"/>
          </p:nvPr>
        </p:nvSpPr>
        <p:spPr>
          <a:xfrm>
            <a:off x="457200" y="990601"/>
            <a:ext cx="8229600" cy="51355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00C615A8-3287-43A7-9E2D-D9A69D6B8842}"/>
              </a:ext>
            </a:extLst>
          </p:cNvPr>
          <p:cNvPicPr>
            <a:picLocks noChangeAspect="1"/>
          </p:cNvPicPr>
          <p:nvPr/>
        </p:nvPicPr>
        <p:blipFill rotWithShape="1">
          <a:blip r:embed="rId2"/>
          <a:srcRect b="23280"/>
          <a:stretch/>
        </p:blipFill>
        <p:spPr>
          <a:xfrm>
            <a:off x="330018" y="990601"/>
            <a:ext cx="5735502" cy="5261463"/>
          </a:xfrm>
          <a:prstGeom prst="rect">
            <a:avLst/>
          </a:prstGeom>
          <a:ln>
            <a:solidFill>
              <a:schemeClr val="tx1"/>
            </a:solidFill>
          </a:ln>
        </p:spPr>
      </p:pic>
      <p:pic>
        <p:nvPicPr>
          <p:cNvPr id="9" name="Picture 8">
            <a:extLst>
              <a:ext uri="{FF2B5EF4-FFF2-40B4-BE49-F238E27FC236}">
                <a16:creationId xmlns:a16="http://schemas.microsoft.com/office/drawing/2014/main" id="{BA4FE6AC-CD12-4B07-BEAF-828418FD1297}"/>
              </a:ext>
            </a:extLst>
          </p:cNvPr>
          <p:cNvPicPr>
            <a:picLocks noChangeAspect="1"/>
          </p:cNvPicPr>
          <p:nvPr/>
        </p:nvPicPr>
        <p:blipFill rotWithShape="1">
          <a:blip r:embed="rId2"/>
          <a:srcRect t="78553" r="40214"/>
          <a:stretch/>
        </p:blipFill>
        <p:spPr>
          <a:xfrm>
            <a:off x="5684520" y="1053542"/>
            <a:ext cx="3429000" cy="1470819"/>
          </a:xfrm>
          <a:prstGeom prst="rect">
            <a:avLst/>
          </a:prstGeom>
          <a:ln>
            <a:solidFill>
              <a:schemeClr val="tx1"/>
            </a:solidFill>
          </a:ln>
        </p:spPr>
      </p:pic>
      <p:pic>
        <p:nvPicPr>
          <p:cNvPr id="10" name="Picture 9">
            <a:extLst>
              <a:ext uri="{FF2B5EF4-FFF2-40B4-BE49-F238E27FC236}">
                <a16:creationId xmlns:a16="http://schemas.microsoft.com/office/drawing/2014/main" id="{7019B089-6666-4955-B1A8-F937D0FE8E21}"/>
              </a:ext>
            </a:extLst>
          </p:cNvPr>
          <p:cNvPicPr/>
          <p:nvPr/>
        </p:nvPicPr>
        <p:blipFill rotWithShape="1">
          <a:blip r:embed="rId3"/>
          <a:srcRect t="17955" r="64345" b="35231"/>
          <a:stretch/>
        </p:blipFill>
        <p:spPr bwMode="auto">
          <a:xfrm>
            <a:off x="6367274" y="3733800"/>
            <a:ext cx="2090927" cy="1320800"/>
          </a:xfrm>
          <a:prstGeom prst="rect">
            <a:avLst/>
          </a:prstGeom>
          <a:noFill/>
          <a:ln w="9525">
            <a:noFill/>
            <a:miter lim="800000"/>
            <a:headEnd/>
            <a:tailEnd/>
          </a:ln>
        </p:spPr>
      </p:pic>
    </p:spTree>
    <p:extLst>
      <p:ext uri="{BB962C8B-B14F-4D97-AF65-F5344CB8AC3E}">
        <p14:creationId xmlns:p14="http://schemas.microsoft.com/office/powerpoint/2010/main" val="3665522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7030A0"/>
                </a:solidFill>
              </a:rPr>
              <a:t>iii) Copy Constructor</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A copy constructor is a member function which initializes an object using another object of the same class.</a:t>
            </a:r>
          </a:p>
          <a:p>
            <a:r>
              <a:rPr lang="en-US" sz="2000" dirty="0"/>
              <a:t>It constructs an object by copying the state from another object of the same class.</a:t>
            </a:r>
          </a:p>
          <a:p>
            <a:r>
              <a:rPr lang="en-US" sz="2000" dirty="0"/>
              <a:t>It is used to initialize an object form another object of the same type.</a:t>
            </a:r>
          </a:p>
          <a:p>
            <a:r>
              <a:rPr lang="en-US" sz="2000" dirty="0"/>
              <a:t>When an object is copied, another object is created and, in this process,, the copy constructor is invoked.</a:t>
            </a:r>
          </a:p>
          <a:p>
            <a:endParaRPr lang="en-US" sz="14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4290975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7030A0"/>
                </a:solidFill>
              </a:rPr>
              <a:t>iii) Copy Constructor</a:t>
            </a:r>
          </a:p>
        </p:txBody>
      </p:sp>
      <p:pic>
        <p:nvPicPr>
          <p:cNvPr id="8" name="Content Placeholder 7">
            <a:extLst>
              <a:ext uri="{FF2B5EF4-FFF2-40B4-BE49-F238E27FC236}">
                <a16:creationId xmlns:a16="http://schemas.microsoft.com/office/drawing/2014/main" id="{8C9D1E66-0FB3-42C6-9462-48294C427143}"/>
              </a:ext>
            </a:extLst>
          </p:cNvPr>
          <p:cNvPicPr>
            <a:picLocks noGrp="1" noChangeAspect="1"/>
          </p:cNvPicPr>
          <p:nvPr>
            <p:ph idx="1"/>
          </p:nvPr>
        </p:nvPicPr>
        <p:blipFill>
          <a:blip r:embed="rId2"/>
          <a:stretch>
            <a:fillRect/>
          </a:stretch>
        </p:blipFill>
        <p:spPr>
          <a:xfrm>
            <a:off x="489030" y="950021"/>
            <a:ext cx="4463970" cy="5345288"/>
          </a:xfrm>
          <a:prstGeom prst="rect">
            <a:avLst/>
          </a:prstGeom>
          <a:ln>
            <a:solidFill>
              <a:schemeClr val="tx1"/>
            </a:solidFill>
          </a:ln>
        </p:spPr>
      </p:pic>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4B17A762-04B9-4E48-B39F-B1F0C60F2660}"/>
              </a:ext>
            </a:extLst>
          </p:cNvPr>
          <p:cNvPicPr>
            <a:picLocks noChangeAspect="1"/>
          </p:cNvPicPr>
          <p:nvPr/>
        </p:nvPicPr>
        <p:blipFill>
          <a:blip r:embed="rId3"/>
          <a:stretch>
            <a:fillRect/>
          </a:stretch>
        </p:blipFill>
        <p:spPr>
          <a:xfrm>
            <a:off x="5562600" y="609251"/>
            <a:ext cx="3202392" cy="2278856"/>
          </a:xfrm>
          <a:prstGeom prst="rect">
            <a:avLst/>
          </a:prstGeom>
        </p:spPr>
      </p:pic>
      <p:pic>
        <p:nvPicPr>
          <p:cNvPr id="9" name="Picture 8">
            <a:extLst>
              <a:ext uri="{FF2B5EF4-FFF2-40B4-BE49-F238E27FC236}">
                <a16:creationId xmlns:a16="http://schemas.microsoft.com/office/drawing/2014/main" id="{B22BC4A2-7918-4C0C-AFF6-D9E982CD632D}"/>
              </a:ext>
            </a:extLst>
          </p:cNvPr>
          <p:cNvPicPr>
            <a:picLocks noChangeAspect="1"/>
          </p:cNvPicPr>
          <p:nvPr/>
        </p:nvPicPr>
        <p:blipFill>
          <a:blip r:embed="rId4"/>
          <a:stretch>
            <a:fillRect/>
          </a:stretch>
        </p:blipFill>
        <p:spPr>
          <a:xfrm>
            <a:off x="3352800" y="3886200"/>
            <a:ext cx="4467497" cy="2133600"/>
          </a:xfrm>
          <a:prstGeom prst="rect">
            <a:avLst/>
          </a:prstGeom>
          <a:ln>
            <a:solidFill>
              <a:schemeClr val="tx1"/>
            </a:solidFill>
          </a:ln>
        </p:spPr>
      </p:pic>
    </p:spTree>
    <p:extLst>
      <p:ext uri="{BB962C8B-B14F-4D97-AF65-F5344CB8AC3E}">
        <p14:creationId xmlns:p14="http://schemas.microsoft.com/office/powerpoint/2010/main" val="2437341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00B050"/>
                </a:solidFill>
              </a:rPr>
              <a:t>Constructor Overloading</a:t>
            </a:r>
          </a:p>
        </p:txBody>
      </p:sp>
      <p:sp>
        <p:nvSpPr>
          <p:cNvPr id="3" name="Content Placeholder 2"/>
          <p:cNvSpPr>
            <a:spLocks noGrp="1"/>
          </p:cNvSpPr>
          <p:nvPr>
            <p:ph idx="1"/>
          </p:nvPr>
        </p:nvSpPr>
        <p:spPr>
          <a:xfrm>
            <a:off x="457200" y="990601"/>
            <a:ext cx="8229600" cy="5080000"/>
          </a:xfrm>
        </p:spPr>
        <p:txBody>
          <a:bodyPr>
            <a:normAutofit/>
          </a:bodyPr>
          <a:lstStyle/>
          <a:p>
            <a:r>
              <a:rPr lang="en-US" sz="2000" dirty="0"/>
              <a:t>When a class has more than one constructor, then it is termed as constructor overloading.</a:t>
            </a:r>
          </a:p>
          <a:p>
            <a:pPr fontAlgn="base"/>
            <a:r>
              <a:rPr lang="en-US" sz="2000" dirty="0"/>
              <a:t>In C++, we can have more than one constructor in a class with same name, as long as each has a different list of arguments. This concept is known as Constructor Overloading and is quite similar to function overloading.</a:t>
            </a:r>
          </a:p>
          <a:p>
            <a:pPr fontAlgn="base"/>
            <a:r>
              <a:rPr lang="en-US" sz="2000" dirty="0"/>
              <a:t>Overloaded constructors essentially have the same name (name of the class) and different number of arguments.</a:t>
            </a:r>
          </a:p>
          <a:p>
            <a:pPr lvl="0" fontAlgn="base"/>
            <a:r>
              <a:rPr lang="en-US" sz="2000" dirty="0"/>
              <a:t>A constructor is called depending upon the number and type of arguments passed.</a:t>
            </a:r>
          </a:p>
          <a:p>
            <a:pPr lvl="0" fontAlgn="base"/>
            <a:r>
              <a:rPr lang="en-US" sz="2000" dirty="0"/>
              <a:t>While creating the object, arguments must be passed to let compiler know, which constructor needs to be called.</a:t>
            </a:r>
          </a:p>
          <a:p>
            <a:endParaRPr lang="en-US" sz="12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22060299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00B050"/>
                </a:solidFill>
              </a:rPr>
              <a:t>Constructor Overloading </a:t>
            </a:r>
            <a:r>
              <a:rPr lang="en-US" sz="2000" b="1" dirty="0">
                <a:solidFill>
                  <a:srgbClr val="00B050"/>
                </a:solidFill>
              </a:rPr>
              <a:t>(Sample Program)</a:t>
            </a:r>
            <a:endParaRPr lang="en-US" sz="3600" b="1" dirty="0">
              <a:solidFill>
                <a:srgbClr val="FF0000"/>
              </a:solidFill>
            </a:endParaRP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60A6A74A-5DB3-470D-AA5D-DE56B0130A43}"/>
              </a:ext>
            </a:extLst>
          </p:cNvPr>
          <p:cNvPicPr>
            <a:picLocks noChangeAspect="1"/>
          </p:cNvPicPr>
          <p:nvPr/>
        </p:nvPicPr>
        <p:blipFill rotWithShape="1">
          <a:blip r:embed="rId2"/>
          <a:srcRect r="983" b="23370"/>
          <a:stretch/>
        </p:blipFill>
        <p:spPr>
          <a:xfrm>
            <a:off x="560266" y="939800"/>
            <a:ext cx="5864912" cy="5537200"/>
          </a:xfrm>
          <a:prstGeom prst="rect">
            <a:avLst/>
          </a:prstGeom>
          <a:ln>
            <a:solidFill>
              <a:schemeClr val="tx1"/>
            </a:solidFill>
          </a:ln>
        </p:spPr>
      </p:pic>
      <p:pic>
        <p:nvPicPr>
          <p:cNvPr id="8" name="Content Placeholder 7">
            <a:extLst>
              <a:ext uri="{FF2B5EF4-FFF2-40B4-BE49-F238E27FC236}">
                <a16:creationId xmlns:a16="http://schemas.microsoft.com/office/drawing/2014/main" id="{6E358078-2ABA-4247-B7D8-F0CEE19F7738}"/>
              </a:ext>
            </a:extLst>
          </p:cNvPr>
          <p:cNvPicPr>
            <a:picLocks noGrp="1" noChangeAspect="1"/>
          </p:cNvPicPr>
          <p:nvPr>
            <p:ph idx="1"/>
          </p:nvPr>
        </p:nvPicPr>
        <p:blipFill rotWithShape="1">
          <a:blip r:embed="rId2"/>
          <a:srcRect t="78000" r="21314"/>
          <a:stretch/>
        </p:blipFill>
        <p:spPr>
          <a:xfrm>
            <a:off x="4812554" y="939800"/>
            <a:ext cx="4319156" cy="1574800"/>
          </a:xfrm>
          <a:prstGeom prst="rect">
            <a:avLst/>
          </a:prstGeom>
          <a:ln>
            <a:solidFill>
              <a:schemeClr val="tx1"/>
            </a:solidFill>
          </a:ln>
        </p:spPr>
      </p:pic>
      <p:pic>
        <p:nvPicPr>
          <p:cNvPr id="9" name="Picture 8">
            <a:extLst>
              <a:ext uri="{FF2B5EF4-FFF2-40B4-BE49-F238E27FC236}">
                <a16:creationId xmlns:a16="http://schemas.microsoft.com/office/drawing/2014/main" id="{8B59AA13-C8FD-46C1-93DA-E02CED8CCB45}"/>
              </a:ext>
            </a:extLst>
          </p:cNvPr>
          <p:cNvPicPr/>
          <p:nvPr/>
        </p:nvPicPr>
        <p:blipFill>
          <a:blip r:embed="rId3"/>
          <a:srcRect/>
          <a:stretch>
            <a:fillRect/>
          </a:stretch>
        </p:blipFill>
        <p:spPr bwMode="auto">
          <a:xfrm>
            <a:off x="4883149" y="4120024"/>
            <a:ext cx="3886201" cy="1927928"/>
          </a:xfrm>
          <a:prstGeom prst="rect">
            <a:avLst/>
          </a:prstGeom>
          <a:noFill/>
          <a:ln w="9525">
            <a:noFill/>
            <a:miter lim="800000"/>
            <a:headEnd/>
            <a:tailEnd/>
          </a:ln>
        </p:spPr>
      </p:pic>
    </p:spTree>
    <p:extLst>
      <p:ext uri="{BB962C8B-B14F-4D97-AF65-F5344CB8AC3E}">
        <p14:creationId xmlns:p14="http://schemas.microsoft.com/office/powerpoint/2010/main" val="159544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00B050"/>
                </a:solidFill>
              </a:rPr>
              <a:t>Destructor</a:t>
            </a:r>
          </a:p>
        </p:txBody>
      </p:sp>
      <p:sp>
        <p:nvSpPr>
          <p:cNvPr id="3" name="Content Placeholder 2"/>
          <p:cNvSpPr>
            <a:spLocks noGrp="1"/>
          </p:cNvSpPr>
          <p:nvPr>
            <p:ph idx="1"/>
          </p:nvPr>
        </p:nvSpPr>
        <p:spPr>
          <a:xfrm>
            <a:off x="457200" y="990601"/>
            <a:ext cx="8229600" cy="5135564"/>
          </a:xfrm>
        </p:spPr>
        <p:txBody>
          <a:bodyPr>
            <a:normAutofit fontScale="77500" lnSpcReduction="20000"/>
          </a:bodyPr>
          <a:lstStyle/>
          <a:p>
            <a:r>
              <a:rPr lang="en-US" dirty="0"/>
              <a:t>Destructor is the special member function which destroys or deallocates the memory space allocated by the constructors.</a:t>
            </a:r>
          </a:p>
          <a:p>
            <a:r>
              <a:rPr lang="en-US" dirty="0"/>
              <a:t>When the constructor is no longer needed, the destructor destroys it (</a:t>
            </a:r>
            <a:r>
              <a:rPr lang="en-US" dirty="0" err="1"/>
              <a:t>i,e</a:t>
            </a:r>
            <a:r>
              <a:rPr lang="en-US" dirty="0"/>
              <a:t>, memory used by constructor).</a:t>
            </a:r>
          </a:p>
          <a:p>
            <a:r>
              <a:rPr lang="en-US" dirty="0"/>
              <a:t>Due to the use of destructor, memory space is released which can be used in future. </a:t>
            </a:r>
          </a:p>
          <a:p>
            <a:r>
              <a:rPr lang="en-US" dirty="0"/>
              <a:t>Therefore, the destructor is used to save memory space in the program.</a:t>
            </a:r>
          </a:p>
          <a:p>
            <a:r>
              <a:rPr lang="en-US" dirty="0"/>
              <a:t> Some properties of destructor are:</a:t>
            </a:r>
          </a:p>
          <a:p>
            <a:pPr lvl="1"/>
            <a:r>
              <a:rPr lang="en-US" dirty="0"/>
              <a:t>Has same name as class, but a tilde(~) sign </a:t>
            </a:r>
            <a:r>
              <a:rPr lang="en-US" dirty="0" err="1"/>
              <a:t>preceeds</a:t>
            </a:r>
            <a:r>
              <a:rPr lang="en-US" dirty="0"/>
              <a:t> it.</a:t>
            </a:r>
          </a:p>
          <a:p>
            <a:pPr lvl="1"/>
            <a:r>
              <a:rPr lang="en-US" dirty="0"/>
              <a:t>Cannot take arguments</a:t>
            </a:r>
          </a:p>
          <a:p>
            <a:pPr lvl="1"/>
            <a:r>
              <a:rPr lang="en-US" dirty="0"/>
              <a:t>Does not return any value.</a:t>
            </a:r>
          </a:p>
          <a:p>
            <a:pPr lvl="1"/>
            <a:r>
              <a:rPr lang="en-US" dirty="0"/>
              <a:t>Only one destructor can be declared in a class.</a:t>
            </a:r>
          </a:p>
          <a:p>
            <a:pPr lvl="1"/>
            <a:r>
              <a:rPr lang="en-US" dirty="0"/>
              <a:t>Defined within public or protected section of class.</a:t>
            </a:r>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3261745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00B050"/>
                </a:solidFill>
              </a:rPr>
              <a:t>Destructor : Sample program</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BE87FE04-5A19-46E2-A08B-98D9C1531527}"/>
              </a:ext>
            </a:extLst>
          </p:cNvPr>
          <p:cNvPicPr>
            <a:picLocks noChangeAspect="1"/>
          </p:cNvPicPr>
          <p:nvPr/>
        </p:nvPicPr>
        <p:blipFill>
          <a:blip r:embed="rId2"/>
          <a:stretch>
            <a:fillRect/>
          </a:stretch>
        </p:blipFill>
        <p:spPr>
          <a:xfrm>
            <a:off x="430162" y="962384"/>
            <a:ext cx="5513439" cy="5198805"/>
          </a:xfrm>
          <a:prstGeom prst="rect">
            <a:avLst/>
          </a:prstGeom>
          <a:ln>
            <a:solidFill>
              <a:schemeClr val="tx1"/>
            </a:solidFill>
          </a:ln>
        </p:spPr>
      </p:pic>
      <p:pic>
        <p:nvPicPr>
          <p:cNvPr id="8" name="Content Placeholder 7">
            <a:extLst>
              <a:ext uri="{FF2B5EF4-FFF2-40B4-BE49-F238E27FC236}">
                <a16:creationId xmlns:a16="http://schemas.microsoft.com/office/drawing/2014/main" id="{2F07316D-88DB-49F8-854B-651471616500}"/>
              </a:ext>
            </a:extLst>
          </p:cNvPr>
          <p:cNvPicPr>
            <a:picLocks noGrp="1"/>
          </p:cNvPicPr>
          <p:nvPr>
            <p:ph idx="1"/>
          </p:nvPr>
        </p:nvPicPr>
        <p:blipFill rotWithShape="1">
          <a:blip r:embed="rId3"/>
          <a:srcRect r="53687" b="39750"/>
          <a:stretch/>
        </p:blipFill>
        <p:spPr bwMode="auto">
          <a:xfrm>
            <a:off x="6054214" y="1931954"/>
            <a:ext cx="2871787" cy="1629833"/>
          </a:xfrm>
          <a:prstGeom prst="rect">
            <a:avLst/>
          </a:prstGeom>
          <a:noFill/>
          <a:ln w="9525">
            <a:noFill/>
            <a:miter lim="800000"/>
            <a:headEnd/>
            <a:tailEnd/>
          </a:ln>
        </p:spPr>
      </p:pic>
    </p:spTree>
    <p:extLst>
      <p:ext uri="{BB962C8B-B14F-4D97-AF65-F5344CB8AC3E}">
        <p14:creationId xmlns:p14="http://schemas.microsoft.com/office/powerpoint/2010/main" val="3053208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	Dynamic Memory Allocation</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Have you ever thought, how memory is allocated during the run time of a program? </a:t>
            </a:r>
          </a:p>
          <a:p>
            <a:r>
              <a:rPr lang="en-US" sz="2000" dirty="0"/>
              <a:t>How can we determine the amount of memory that will be used in a program? </a:t>
            </a:r>
          </a:p>
          <a:p>
            <a:r>
              <a:rPr lang="en-US" sz="2000" dirty="0"/>
              <a:t>Don’t worry !!!</a:t>
            </a:r>
          </a:p>
          <a:p>
            <a:r>
              <a:rPr lang="en-US" sz="2000" dirty="0"/>
              <a:t>All this is done with the help of Dynamic Memory Allocation in C++.</a:t>
            </a:r>
            <a:endParaRPr lang="en-US" sz="14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2042502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Dynamic Memory Allocation</a:t>
            </a:r>
          </a:p>
        </p:txBody>
      </p:sp>
      <p:sp>
        <p:nvSpPr>
          <p:cNvPr id="3" name="Content Placeholder 2"/>
          <p:cNvSpPr>
            <a:spLocks noGrp="1"/>
          </p:cNvSpPr>
          <p:nvPr>
            <p:ph idx="1"/>
          </p:nvPr>
        </p:nvSpPr>
        <p:spPr>
          <a:xfrm>
            <a:off x="457200" y="990601"/>
            <a:ext cx="8229600" cy="5135564"/>
          </a:xfrm>
        </p:spPr>
        <p:txBody>
          <a:bodyPr>
            <a:normAutofit fontScale="77500" lnSpcReduction="20000"/>
          </a:bodyPr>
          <a:lstStyle/>
          <a:p>
            <a:r>
              <a:rPr lang="en-US" dirty="0"/>
              <a:t>Dynamic memory allocation in C/C++ refers to performing memory allocation manually by programmer. </a:t>
            </a:r>
          </a:p>
          <a:p>
            <a:r>
              <a:rPr lang="en-US" dirty="0"/>
              <a:t>Dynamically allocated memory is allocated on Heap and non-static and local variables get memory allocated on Stack</a:t>
            </a:r>
          </a:p>
          <a:p>
            <a:r>
              <a:rPr lang="en-US" dirty="0"/>
              <a:t>We use DMA technique when it is not known how much memory space is required. </a:t>
            </a:r>
          </a:p>
          <a:p>
            <a:r>
              <a:rPr lang="en-US" dirty="0"/>
              <a:t>While </a:t>
            </a:r>
            <a:r>
              <a:rPr lang="en-US" b="1" dirty="0"/>
              <a:t>C </a:t>
            </a:r>
            <a:r>
              <a:rPr lang="en-US" dirty="0"/>
              <a:t>uses functions like </a:t>
            </a:r>
            <a:r>
              <a:rPr lang="en-US" b="1" dirty="0"/>
              <a:t>malloc()</a:t>
            </a:r>
            <a:r>
              <a:rPr lang="en-US" dirty="0"/>
              <a:t>, </a:t>
            </a:r>
            <a:r>
              <a:rPr lang="en-US" b="1" dirty="0" err="1"/>
              <a:t>calloc</a:t>
            </a:r>
            <a:r>
              <a:rPr lang="en-US" b="1" dirty="0"/>
              <a:t>()</a:t>
            </a:r>
            <a:r>
              <a:rPr lang="en-US" dirty="0"/>
              <a:t>, </a:t>
            </a:r>
            <a:r>
              <a:rPr lang="en-US" b="1" dirty="0" err="1"/>
              <a:t>realloc</a:t>
            </a:r>
            <a:r>
              <a:rPr lang="en-US" b="1" dirty="0"/>
              <a:t>()</a:t>
            </a:r>
            <a:r>
              <a:rPr lang="en-US" dirty="0"/>
              <a:t> and </a:t>
            </a:r>
            <a:r>
              <a:rPr lang="en-US" b="1" dirty="0"/>
              <a:t>free()</a:t>
            </a:r>
            <a:r>
              <a:rPr lang="en-US" dirty="0"/>
              <a:t> to handle operations based on DMA, C++ also uses all the 4 functions in addition to 2 different operators called </a:t>
            </a:r>
            <a:r>
              <a:rPr lang="en-US" b="1" dirty="0"/>
              <a:t>new and delete</a:t>
            </a:r>
            <a:r>
              <a:rPr lang="en-US" dirty="0"/>
              <a:t> to allocate memory dynamically.</a:t>
            </a:r>
          </a:p>
          <a:p>
            <a:r>
              <a:rPr lang="en-US" dirty="0"/>
              <a:t>C++ supports DMA by using two operators: </a:t>
            </a:r>
          </a:p>
          <a:p>
            <a:pPr lvl="1"/>
            <a:r>
              <a:rPr lang="en-US" b="1" i="1" dirty="0"/>
              <a:t>new:</a:t>
            </a:r>
            <a:r>
              <a:rPr lang="en-US" dirty="0"/>
              <a:t> 	to create dynamic memory</a:t>
            </a:r>
          </a:p>
          <a:p>
            <a:pPr lvl="1"/>
            <a:r>
              <a:rPr lang="en-US" b="1" i="1" dirty="0"/>
              <a:t>delete:</a:t>
            </a:r>
            <a:r>
              <a:rPr lang="en-US" dirty="0"/>
              <a:t> 	to release allocated memory.</a:t>
            </a:r>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194183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new operator </a:t>
            </a:r>
          </a:p>
        </p:txBody>
      </p:sp>
      <p:sp>
        <p:nvSpPr>
          <p:cNvPr id="3" name="Content Placeholder 2"/>
          <p:cNvSpPr>
            <a:spLocks noGrp="1"/>
          </p:cNvSpPr>
          <p:nvPr>
            <p:ph idx="1"/>
          </p:nvPr>
        </p:nvSpPr>
        <p:spPr>
          <a:xfrm>
            <a:off x="457200" y="990601"/>
            <a:ext cx="8229600" cy="5135564"/>
          </a:xfrm>
        </p:spPr>
        <p:txBody>
          <a:bodyPr>
            <a:normAutofit/>
          </a:bodyPr>
          <a:lstStyle/>
          <a:p>
            <a:pPr fontAlgn="base"/>
            <a:r>
              <a:rPr lang="en-US" sz="2000" dirty="0"/>
              <a:t>The </a:t>
            </a:r>
            <a:r>
              <a:rPr lang="en-US" sz="2000" b="1" dirty="0"/>
              <a:t>new</a:t>
            </a:r>
            <a:r>
              <a:rPr lang="en-US" sz="2000" dirty="0"/>
              <a:t> operator denotes a request for memory allocation on the Heap. </a:t>
            </a:r>
          </a:p>
          <a:p>
            <a:pPr fontAlgn="base"/>
            <a:r>
              <a:rPr lang="en-US" sz="2000" dirty="0"/>
              <a:t>If sufficient memory is available, </a:t>
            </a:r>
            <a:r>
              <a:rPr lang="en-US" sz="2000" b="1" dirty="0"/>
              <a:t>new</a:t>
            </a:r>
            <a:r>
              <a:rPr lang="en-US" sz="2000" dirty="0"/>
              <a:t> operator initializes the memory and returns the address of the newly allocated memory and initialized memory to the pointer variable.</a:t>
            </a:r>
          </a:p>
          <a:p>
            <a:pPr fontAlgn="base"/>
            <a:r>
              <a:rPr lang="en-US" sz="2000" b="1" dirty="0"/>
              <a:t>Syntax </a:t>
            </a:r>
          </a:p>
          <a:p>
            <a:pPr marL="457200" lvl="1" indent="0" fontAlgn="base">
              <a:buNone/>
            </a:pPr>
            <a:r>
              <a:rPr lang="en-US" sz="1600" dirty="0"/>
              <a:t>pointer-variable = </a:t>
            </a:r>
            <a:r>
              <a:rPr lang="en-US" sz="1600" b="1" dirty="0"/>
              <a:t>new</a:t>
            </a:r>
            <a:r>
              <a:rPr lang="en-US" sz="1600" dirty="0"/>
              <a:t> data-type;</a:t>
            </a:r>
          </a:p>
          <a:p>
            <a:pPr fontAlgn="base"/>
            <a:r>
              <a:rPr lang="en-US" sz="2000" dirty="0" err="1"/>
              <a:t>Eg</a:t>
            </a:r>
            <a:r>
              <a:rPr lang="en-US" sz="2000" dirty="0"/>
              <a:t>:</a:t>
            </a:r>
          </a:p>
          <a:p>
            <a:pPr marL="457200" lvl="1" indent="0" fontAlgn="base">
              <a:buNone/>
            </a:pPr>
            <a:r>
              <a:rPr lang="en-US" sz="1600" dirty="0"/>
              <a:t>int *p = new int;</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11" name="Rectangle 10">
            <a:extLst>
              <a:ext uri="{FF2B5EF4-FFF2-40B4-BE49-F238E27FC236}">
                <a16:creationId xmlns:a16="http://schemas.microsoft.com/office/drawing/2014/main" id="{C82AB630-C597-44EA-92DC-AE90CF61E30B}"/>
              </a:ext>
            </a:extLst>
          </p:cNvPr>
          <p:cNvSpPr/>
          <p:nvPr/>
        </p:nvSpPr>
        <p:spPr>
          <a:xfrm>
            <a:off x="914400" y="3327400"/>
            <a:ext cx="31242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41B7C-6E2E-4A3D-B4D6-B0482B9DBEFC}"/>
              </a:ext>
            </a:extLst>
          </p:cNvPr>
          <p:cNvSpPr/>
          <p:nvPr/>
        </p:nvSpPr>
        <p:spPr>
          <a:xfrm>
            <a:off x="931606" y="4131187"/>
            <a:ext cx="31242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54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FF9688-1BAD-43DA-88BC-F02B1B0A682A}"/>
              </a:ext>
            </a:extLst>
          </p:cNvPr>
          <p:cNvSpPr>
            <a:spLocks noGrp="1"/>
          </p:cNvSpPr>
          <p:nvPr>
            <p:ph type="dt" sz="half" idx="10"/>
          </p:nvPr>
        </p:nvSpPr>
        <p:spPr>
          <a:xfrm>
            <a:off x="484239" y="6276534"/>
            <a:ext cx="2133600" cy="365125"/>
          </a:xfrm>
        </p:spPr>
        <p:txBody>
          <a:bodyPr/>
          <a:lstStyle/>
          <a:p>
            <a:fld id="{AD58D0E7-F763-AE4F-9344-D92637CA94DF}" type="datetime1">
              <a:rPr lang="en-US" smtClean="0"/>
              <a:t>6/7/23</a:t>
            </a:fld>
            <a:endParaRPr lang="en-US"/>
          </a:p>
        </p:txBody>
      </p:sp>
      <p:sp>
        <p:nvSpPr>
          <p:cNvPr id="5" name="Footer Placeholder 4">
            <a:extLst>
              <a:ext uri="{FF2B5EF4-FFF2-40B4-BE49-F238E27FC236}">
                <a16:creationId xmlns:a16="http://schemas.microsoft.com/office/drawing/2014/main" id="{C16E8CD6-4705-48AA-A94B-E2B7938B4920}"/>
              </a:ext>
            </a:extLst>
          </p:cNvPr>
          <p:cNvSpPr>
            <a:spLocks noGrp="1"/>
          </p:cNvSpPr>
          <p:nvPr>
            <p:ph type="ftr" sz="quarter" idx="11"/>
          </p:nvPr>
        </p:nvSpPr>
        <p:spPr/>
        <p:txBody>
          <a:bodyPr/>
          <a:lstStyle/>
          <a:p>
            <a:r>
              <a:rPr lang="en-US"/>
              <a:t>Classes and Objects, OOP in C++</a:t>
            </a:r>
          </a:p>
        </p:txBody>
      </p:sp>
      <p:sp>
        <p:nvSpPr>
          <p:cNvPr id="6" name="Slide Number Placeholder 5">
            <a:extLst>
              <a:ext uri="{FF2B5EF4-FFF2-40B4-BE49-F238E27FC236}">
                <a16:creationId xmlns:a16="http://schemas.microsoft.com/office/drawing/2014/main" id="{88FF4DAF-4FBC-4215-971C-46F33C92DDA1}"/>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9" name="Picture 8">
            <a:extLst>
              <a:ext uri="{FF2B5EF4-FFF2-40B4-BE49-F238E27FC236}">
                <a16:creationId xmlns:a16="http://schemas.microsoft.com/office/drawing/2014/main" id="{8C4255BE-0D8C-48EB-8F88-F15469C4C13D}"/>
              </a:ext>
            </a:extLst>
          </p:cNvPr>
          <p:cNvPicPr>
            <a:picLocks noChangeAspect="1"/>
          </p:cNvPicPr>
          <p:nvPr/>
        </p:nvPicPr>
        <p:blipFill rotWithShape="1">
          <a:blip r:embed="rId2"/>
          <a:srcRect r="63857" b="54066"/>
          <a:stretch/>
        </p:blipFill>
        <p:spPr>
          <a:xfrm>
            <a:off x="533400" y="1397000"/>
            <a:ext cx="2133600" cy="2602957"/>
          </a:xfrm>
          <a:prstGeom prst="rect">
            <a:avLst/>
          </a:prstGeom>
          <a:ln>
            <a:solidFill>
              <a:schemeClr val="tx1"/>
            </a:solidFill>
          </a:ln>
        </p:spPr>
      </p:pic>
      <p:sp>
        <p:nvSpPr>
          <p:cNvPr id="10" name="Title 1">
            <a:extLst>
              <a:ext uri="{FF2B5EF4-FFF2-40B4-BE49-F238E27FC236}">
                <a16:creationId xmlns:a16="http://schemas.microsoft.com/office/drawing/2014/main" id="{5AC5524F-DF6C-4481-8762-92CB42D05A2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Sample program</a:t>
            </a:r>
            <a:br>
              <a:rPr lang="en-US" sz="3600" b="1" dirty="0">
                <a:solidFill>
                  <a:srgbClr val="FF0000"/>
                </a:solidFill>
              </a:rPr>
            </a:br>
            <a:r>
              <a:rPr lang="en-US" sz="1800" b="1" dirty="0">
                <a:solidFill>
                  <a:srgbClr val="FF0000"/>
                </a:solidFill>
              </a:rPr>
              <a:t>Review of Structure</a:t>
            </a:r>
            <a:endParaRPr lang="en-US" sz="3600" b="1" dirty="0">
              <a:solidFill>
                <a:srgbClr val="FF0000"/>
              </a:solidFill>
            </a:endParaRPr>
          </a:p>
        </p:txBody>
      </p:sp>
      <p:pic>
        <p:nvPicPr>
          <p:cNvPr id="11" name="Content Placeholder 10">
            <a:extLst>
              <a:ext uri="{FF2B5EF4-FFF2-40B4-BE49-F238E27FC236}">
                <a16:creationId xmlns:a16="http://schemas.microsoft.com/office/drawing/2014/main" id="{AA5BE024-DE07-4653-BC4C-F939DB8A22BE}"/>
              </a:ext>
            </a:extLst>
          </p:cNvPr>
          <p:cNvPicPr>
            <a:picLocks noGrp="1" noChangeAspect="1"/>
          </p:cNvPicPr>
          <p:nvPr>
            <p:ph idx="1"/>
          </p:nvPr>
        </p:nvPicPr>
        <p:blipFill rotWithShape="1">
          <a:blip r:embed="rId2"/>
          <a:srcRect l="654" t="46564" r="825"/>
          <a:stretch/>
        </p:blipFill>
        <p:spPr>
          <a:xfrm>
            <a:off x="2895601" y="1317404"/>
            <a:ext cx="6109493" cy="3180873"/>
          </a:xfrm>
          <a:prstGeom prst="rect">
            <a:avLst/>
          </a:prstGeom>
          <a:ln>
            <a:solidFill>
              <a:schemeClr val="tx1"/>
            </a:solidFill>
          </a:ln>
        </p:spPr>
      </p:pic>
      <p:sp>
        <p:nvSpPr>
          <p:cNvPr id="12" name="TextBox 11">
            <a:extLst>
              <a:ext uri="{FF2B5EF4-FFF2-40B4-BE49-F238E27FC236}">
                <a16:creationId xmlns:a16="http://schemas.microsoft.com/office/drawing/2014/main" id="{5060975F-B790-4D08-AB7D-DA01FA802A2E}"/>
              </a:ext>
            </a:extLst>
          </p:cNvPr>
          <p:cNvSpPr txBox="1"/>
          <p:nvPr/>
        </p:nvSpPr>
        <p:spPr>
          <a:xfrm>
            <a:off x="4038600" y="5240081"/>
            <a:ext cx="1188146" cy="369332"/>
          </a:xfrm>
          <a:prstGeom prst="rect">
            <a:avLst/>
          </a:prstGeom>
          <a:noFill/>
        </p:spPr>
        <p:txBody>
          <a:bodyPr wrap="none" rtlCol="0">
            <a:spAutoFit/>
          </a:bodyPr>
          <a:lstStyle/>
          <a:p>
            <a:r>
              <a:rPr lang="en-US" dirty="0"/>
              <a:t>Output </a:t>
            </a:r>
            <a:r>
              <a:rPr lang="en-US" dirty="0">
                <a:sym typeface="Wingdings" panose="05000000000000000000" pitchFamily="2" charset="2"/>
              </a:rPr>
              <a:t> </a:t>
            </a:r>
            <a:endParaRPr lang="en-US" dirty="0"/>
          </a:p>
        </p:txBody>
      </p:sp>
      <p:pic>
        <p:nvPicPr>
          <p:cNvPr id="7" name="Picture 6">
            <a:extLst>
              <a:ext uri="{FF2B5EF4-FFF2-40B4-BE49-F238E27FC236}">
                <a16:creationId xmlns:a16="http://schemas.microsoft.com/office/drawing/2014/main" id="{15B7B37C-B4C4-4E04-B3A7-564A8ED15140}"/>
              </a:ext>
            </a:extLst>
          </p:cNvPr>
          <p:cNvPicPr/>
          <p:nvPr/>
        </p:nvPicPr>
        <p:blipFill rotWithShape="1">
          <a:blip r:embed="rId3"/>
          <a:srcRect r="6040" b="25829"/>
          <a:stretch/>
        </p:blipFill>
        <p:spPr>
          <a:xfrm>
            <a:off x="5455346" y="4021401"/>
            <a:ext cx="2962488" cy="2201403"/>
          </a:xfrm>
          <a:prstGeom prst="rect">
            <a:avLst/>
          </a:prstGeom>
        </p:spPr>
      </p:pic>
    </p:spTree>
    <p:extLst>
      <p:ext uri="{BB962C8B-B14F-4D97-AF65-F5344CB8AC3E}">
        <p14:creationId xmlns:p14="http://schemas.microsoft.com/office/powerpoint/2010/main" val="36500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new operator (contd.)</a:t>
            </a:r>
          </a:p>
        </p:txBody>
      </p:sp>
      <p:sp>
        <p:nvSpPr>
          <p:cNvPr id="3" name="Content Placeholder 2"/>
          <p:cNvSpPr>
            <a:spLocks noGrp="1"/>
          </p:cNvSpPr>
          <p:nvPr>
            <p:ph idx="1"/>
          </p:nvPr>
        </p:nvSpPr>
        <p:spPr>
          <a:xfrm>
            <a:off x="457200" y="990601"/>
            <a:ext cx="8229600" cy="5135564"/>
          </a:xfrm>
        </p:spPr>
        <p:txBody>
          <a:bodyPr>
            <a:normAutofit/>
          </a:bodyPr>
          <a:lstStyle/>
          <a:p>
            <a:pPr marL="0" indent="0">
              <a:buNone/>
            </a:pPr>
            <a:r>
              <a:rPr lang="en-US" sz="2000" b="1" dirty="0"/>
              <a:t>Initialize memory:</a:t>
            </a:r>
            <a:r>
              <a:rPr lang="en-US" sz="2000" dirty="0"/>
              <a:t> </a:t>
            </a:r>
          </a:p>
          <a:p>
            <a:r>
              <a:rPr lang="en-US" sz="2000" dirty="0"/>
              <a:t>We can also initialize the memory using new operator:</a:t>
            </a:r>
          </a:p>
          <a:p>
            <a:pPr marL="457200" lvl="1" indent="0" fontAlgn="base">
              <a:buNone/>
            </a:pPr>
            <a:r>
              <a:rPr lang="en-US" sz="1800" dirty="0"/>
              <a:t>pointer-variable = </a:t>
            </a:r>
            <a:r>
              <a:rPr lang="en-US" sz="1800" b="1" dirty="0"/>
              <a:t>new</a:t>
            </a:r>
            <a:r>
              <a:rPr lang="en-US" sz="1800" dirty="0"/>
              <a:t> datatype(value); </a:t>
            </a:r>
          </a:p>
          <a:p>
            <a:pPr fontAlgn="base"/>
            <a:r>
              <a:rPr lang="en-US" sz="2000" dirty="0" err="1"/>
              <a:t>Eg</a:t>
            </a:r>
            <a:r>
              <a:rPr lang="en-US" sz="2000" dirty="0"/>
              <a:t>:</a:t>
            </a:r>
          </a:p>
          <a:p>
            <a:pPr marL="457200" lvl="1" indent="0" fontAlgn="base">
              <a:buNone/>
            </a:pPr>
            <a:r>
              <a:rPr lang="en-US" sz="1800" dirty="0"/>
              <a:t>int *p = new int(25);</a:t>
            </a:r>
          </a:p>
          <a:p>
            <a:pPr marL="457200" lvl="1" indent="0" fontAlgn="base">
              <a:buNone/>
            </a:pPr>
            <a:endParaRPr lang="en-US" sz="1800" dirty="0"/>
          </a:p>
          <a:p>
            <a:pPr marL="457200" lvl="1" indent="0" fontAlgn="base">
              <a:buNone/>
            </a:pPr>
            <a:endParaRPr lang="en-US" sz="1800" dirty="0"/>
          </a:p>
          <a:p>
            <a:pPr marL="457200" lvl="1" indent="0" fontAlgn="base">
              <a:buNone/>
            </a:pPr>
            <a:r>
              <a:rPr lang="en-US" sz="1800" dirty="0"/>
              <a:t>float *q = new float(75.25);</a:t>
            </a:r>
          </a:p>
          <a:p>
            <a:pPr fontAlgn="base"/>
            <a:endParaRPr lang="en-US" sz="11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7" name="Rectangle 6">
            <a:extLst>
              <a:ext uri="{FF2B5EF4-FFF2-40B4-BE49-F238E27FC236}">
                <a16:creationId xmlns:a16="http://schemas.microsoft.com/office/drawing/2014/main" id="{C881FFA5-1479-4B2C-AD74-E8B1A1C9CBE4}"/>
              </a:ext>
            </a:extLst>
          </p:cNvPr>
          <p:cNvSpPr/>
          <p:nvPr/>
        </p:nvSpPr>
        <p:spPr>
          <a:xfrm>
            <a:off x="914400" y="3327400"/>
            <a:ext cx="31242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E3310E-1212-49BE-83F2-DE333F7B39D4}"/>
              </a:ext>
            </a:extLst>
          </p:cNvPr>
          <p:cNvSpPr/>
          <p:nvPr/>
        </p:nvSpPr>
        <p:spPr>
          <a:xfrm>
            <a:off x="990600" y="2438400"/>
            <a:ext cx="31242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043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err="1">
                <a:solidFill>
                  <a:srgbClr val="7030A0"/>
                </a:solidFill>
              </a:rPr>
              <a:t>i</a:t>
            </a:r>
            <a:r>
              <a:rPr lang="en-US" sz="3600" b="1" dirty="0">
                <a:solidFill>
                  <a:srgbClr val="7030A0"/>
                </a:solidFill>
              </a:rPr>
              <a:t>) new operator (contd.)</a:t>
            </a:r>
            <a:endParaRPr lang="en-US" sz="3600" b="1" dirty="0">
              <a:solidFill>
                <a:srgbClr val="00B050"/>
              </a:solidFill>
            </a:endParaRPr>
          </a:p>
        </p:txBody>
      </p:sp>
      <p:sp>
        <p:nvSpPr>
          <p:cNvPr id="3" name="Content Placeholder 2"/>
          <p:cNvSpPr>
            <a:spLocks noGrp="1"/>
          </p:cNvSpPr>
          <p:nvPr>
            <p:ph idx="1"/>
          </p:nvPr>
        </p:nvSpPr>
        <p:spPr>
          <a:xfrm>
            <a:off x="457200" y="990601"/>
            <a:ext cx="8229600" cy="5135564"/>
          </a:xfrm>
        </p:spPr>
        <p:txBody>
          <a:bodyPr>
            <a:normAutofit/>
          </a:bodyPr>
          <a:lstStyle/>
          <a:p>
            <a:pPr marL="0" indent="0">
              <a:buNone/>
            </a:pPr>
            <a:r>
              <a:rPr lang="en-US" sz="2000" b="1" dirty="0"/>
              <a:t>Allocate block of memory:</a:t>
            </a:r>
            <a:r>
              <a:rPr lang="en-US" sz="2000" dirty="0"/>
              <a:t> </a:t>
            </a:r>
          </a:p>
          <a:p>
            <a:r>
              <a:rPr lang="en-US" sz="2000" b="1" i="1" dirty="0"/>
              <a:t>new</a:t>
            </a:r>
            <a:r>
              <a:rPr lang="en-US" sz="2000" dirty="0"/>
              <a:t>  operator is also used to allocate a block(an array) of memory of type </a:t>
            </a:r>
            <a:r>
              <a:rPr lang="en-US" sz="2000" i="1" dirty="0"/>
              <a:t>data-type</a:t>
            </a:r>
            <a:r>
              <a:rPr lang="en-US" sz="2000" dirty="0"/>
              <a:t>.</a:t>
            </a:r>
          </a:p>
          <a:p>
            <a:pPr marL="457200" lvl="1" indent="0" fontAlgn="base">
              <a:buNone/>
            </a:pPr>
            <a:r>
              <a:rPr lang="en-US" sz="1600" dirty="0"/>
              <a:t>pointer-variable = </a:t>
            </a:r>
            <a:r>
              <a:rPr lang="en-US" sz="1600" b="1" dirty="0"/>
              <a:t>new</a:t>
            </a:r>
            <a:r>
              <a:rPr lang="en-US" sz="1600" dirty="0"/>
              <a:t> data-type[size];</a:t>
            </a:r>
          </a:p>
          <a:p>
            <a:pPr lvl="1" fontAlgn="base"/>
            <a:r>
              <a:rPr lang="en-US" sz="1600" dirty="0"/>
              <a:t>where size specifies the number of elements in an array.</a:t>
            </a:r>
          </a:p>
          <a:p>
            <a:pPr fontAlgn="base"/>
            <a:r>
              <a:rPr lang="en-US" sz="2000" dirty="0" err="1"/>
              <a:t>Eg</a:t>
            </a:r>
            <a:r>
              <a:rPr lang="en-US" sz="2000" dirty="0"/>
              <a:t>:</a:t>
            </a:r>
          </a:p>
          <a:p>
            <a:pPr marL="457200" lvl="1" indent="0" fontAlgn="base">
              <a:buNone/>
            </a:pPr>
            <a:r>
              <a:rPr lang="en-US" sz="1600" dirty="0"/>
              <a:t>int *p = new int[10]</a:t>
            </a:r>
          </a:p>
          <a:p>
            <a:pPr marL="457200" lvl="1" indent="0" fontAlgn="base">
              <a:buNone/>
            </a:pPr>
            <a:r>
              <a:rPr lang="en-US" sz="1600" i="1" dirty="0"/>
              <a:t>This allocates memory for 10 integers continuously of type int and returns pointer to the first element of the sequence, which is assigned to p(a pointer). </a:t>
            </a:r>
          </a:p>
          <a:p>
            <a:pPr marL="457200" lvl="1" indent="0" fontAlgn="base">
              <a:buNone/>
            </a:pPr>
            <a:r>
              <a:rPr lang="en-US" sz="1600" i="1" dirty="0"/>
              <a:t>p[0] refers to first element, p[1] refers to second element and so on. </a:t>
            </a:r>
          </a:p>
          <a:p>
            <a:pPr marL="457200" lvl="1" indent="0" fontAlgn="base">
              <a:buNone/>
            </a:pPr>
            <a:endParaRPr lang="en-US" sz="16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descr="dynamic">
            <a:hlinkClick r:id="rId2"/>
            <a:extLst>
              <a:ext uri="{FF2B5EF4-FFF2-40B4-BE49-F238E27FC236}">
                <a16:creationId xmlns:a16="http://schemas.microsoft.com/office/drawing/2014/main" id="{F90912BF-6978-420A-B52E-06966D823687}"/>
              </a:ext>
            </a:extLst>
          </p:cNvPr>
          <p:cNvPicPr/>
          <p:nvPr/>
        </p:nvPicPr>
        <p:blipFill>
          <a:blip r:embed="rId3"/>
          <a:srcRect/>
          <a:stretch>
            <a:fillRect/>
          </a:stretch>
        </p:blipFill>
        <p:spPr bwMode="auto">
          <a:xfrm>
            <a:off x="2402205" y="5220124"/>
            <a:ext cx="4339590" cy="1294553"/>
          </a:xfrm>
          <a:prstGeom prst="rect">
            <a:avLst/>
          </a:prstGeom>
          <a:noFill/>
          <a:ln w="9525">
            <a:noFill/>
            <a:miter lim="800000"/>
            <a:headEnd/>
            <a:tailEnd/>
          </a:ln>
        </p:spPr>
      </p:pic>
      <p:sp>
        <p:nvSpPr>
          <p:cNvPr id="8" name="Rectangle 7">
            <a:extLst>
              <a:ext uri="{FF2B5EF4-FFF2-40B4-BE49-F238E27FC236}">
                <a16:creationId xmlns:a16="http://schemas.microsoft.com/office/drawing/2014/main" id="{90F1A096-AB42-4FE9-8EDD-2C73850859C2}"/>
              </a:ext>
            </a:extLst>
          </p:cNvPr>
          <p:cNvSpPr/>
          <p:nvPr/>
        </p:nvSpPr>
        <p:spPr>
          <a:xfrm>
            <a:off x="914400" y="2895600"/>
            <a:ext cx="35052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50E479-2F8D-4500-807D-FB9B7FF6440E}"/>
              </a:ext>
            </a:extLst>
          </p:cNvPr>
          <p:cNvSpPr/>
          <p:nvPr/>
        </p:nvSpPr>
        <p:spPr>
          <a:xfrm>
            <a:off x="914400" y="2057400"/>
            <a:ext cx="3505200" cy="3302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453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7030A0"/>
                </a:solidFill>
              </a:rPr>
              <a:t>ii) delete operator</a:t>
            </a:r>
          </a:p>
        </p:txBody>
      </p:sp>
      <p:sp>
        <p:nvSpPr>
          <p:cNvPr id="3" name="Content Placeholder 2"/>
          <p:cNvSpPr>
            <a:spLocks noGrp="1"/>
          </p:cNvSpPr>
          <p:nvPr>
            <p:ph idx="1"/>
          </p:nvPr>
        </p:nvSpPr>
        <p:spPr>
          <a:xfrm>
            <a:off x="457200" y="990601"/>
            <a:ext cx="8229600" cy="5135564"/>
          </a:xfrm>
        </p:spPr>
        <p:txBody>
          <a:bodyPr>
            <a:normAutofit fontScale="70000" lnSpcReduction="20000"/>
          </a:bodyPr>
          <a:lstStyle/>
          <a:p>
            <a:pPr fontAlgn="base">
              <a:tabLst>
                <a:tab pos="914400" algn="l"/>
                <a:tab pos="1828800" algn="l"/>
              </a:tabLst>
            </a:pPr>
            <a:r>
              <a:rPr lang="en-US" sz="2900" dirty="0"/>
              <a:t>It is programmer’s responsibility to deallocate memory.</a:t>
            </a:r>
          </a:p>
          <a:p>
            <a:pPr fontAlgn="base">
              <a:tabLst>
                <a:tab pos="914400" algn="l"/>
                <a:tab pos="1828800" algn="l"/>
              </a:tabLst>
            </a:pPr>
            <a:r>
              <a:rPr lang="en-US" sz="2900" dirty="0"/>
              <a:t>Once the memory  is no longer needed, it should be freed so that the memory becomes available for other request of dynamic memory. </a:t>
            </a:r>
          </a:p>
          <a:p>
            <a:pPr fontAlgn="base">
              <a:tabLst>
                <a:tab pos="914400" algn="l"/>
                <a:tab pos="1828800" algn="l"/>
              </a:tabLst>
            </a:pPr>
            <a:r>
              <a:rPr lang="en-US" sz="2900" dirty="0"/>
              <a:t>We use the “delete” operator in C++ for dynamic memory deallocation. </a:t>
            </a:r>
          </a:p>
          <a:p>
            <a:pPr fontAlgn="base">
              <a:tabLst>
                <a:tab pos="914400" algn="l"/>
                <a:tab pos="1828800" algn="l"/>
              </a:tabLst>
            </a:pPr>
            <a:r>
              <a:rPr lang="en-US" sz="2900" b="1" dirty="0"/>
              <a:t>Syntax:</a:t>
            </a:r>
          </a:p>
          <a:p>
            <a:pPr marL="457200" lvl="1" indent="0" fontAlgn="base">
              <a:buNone/>
              <a:tabLst>
                <a:tab pos="914400" algn="l"/>
                <a:tab pos="1828800" algn="l"/>
              </a:tabLst>
            </a:pPr>
            <a:r>
              <a:rPr lang="en-US" sz="2500" b="1" dirty="0"/>
              <a:t>	delete</a:t>
            </a:r>
            <a:r>
              <a:rPr lang="en-US" sz="2500" dirty="0"/>
              <a:t> pointer-variable;</a:t>
            </a:r>
          </a:p>
          <a:p>
            <a:pPr fontAlgn="base">
              <a:tabLst>
                <a:tab pos="914400" algn="l"/>
                <a:tab pos="1828800" algn="l"/>
              </a:tabLst>
            </a:pPr>
            <a:r>
              <a:rPr lang="en-US" sz="2900" dirty="0" err="1"/>
              <a:t>Eg</a:t>
            </a:r>
            <a:r>
              <a:rPr lang="en-US" sz="2900" dirty="0"/>
              <a:t>:</a:t>
            </a:r>
          </a:p>
          <a:p>
            <a:pPr marL="457200" lvl="1" indent="0" fontAlgn="base">
              <a:buNone/>
              <a:tabLst>
                <a:tab pos="914400" algn="l"/>
                <a:tab pos="1828800" algn="l"/>
              </a:tabLst>
            </a:pPr>
            <a:r>
              <a:rPr lang="en-US" sz="2600" dirty="0"/>
              <a:t>	delete p; </a:t>
            </a:r>
          </a:p>
          <a:p>
            <a:pPr fontAlgn="base">
              <a:tabLst>
                <a:tab pos="914400" algn="l"/>
                <a:tab pos="1828800" algn="l"/>
              </a:tabLst>
            </a:pPr>
            <a:r>
              <a:rPr lang="en-US" sz="2900" dirty="0"/>
              <a:t>To free the dynamically allocated array pointed by pointer-variable, use following form of </a:t>
            </a:r>
            <a:r>
              <a:rPr lang="en-US" sz="2900" i="1" dirty="0"/>
              <a:t>delete</a:t>
            </a:r>
            <a:r>
              <a:rPr lang="en-US" sz="2900" dirty="0"/>
              <a:t>:</a:t>
            </a:r>
          </a:p>
          <a:p>
            <a:pPr fontAlgn="base">
              <a:tabLst>
                <a:tab pos="914400" algn="l"/>
                <a:tab pos="1828800" algn="l"/>
              </a:tabLst>
            </a:pPr>
            <a:r>
              <a:rPr lang="en-US" sz="2900" dirty="0"/>
              <a:t>Syntax:  	</a:t>
            </a:r>
          </a:p>
          <a:p>
            <a:pPr marL="457200" lvl="1" indent="0" fontAlgn="base">
              <a:buNone/>
              <a:tabLst>
                <a:tab pos="914400" algn="l"/>
                <a:tab pos="1828800" algn="l"/>
              </a:tabLst>
            </a:pPr>
            <a:r>
              <a:rPr lang="en-US" sz="2500" dirty="0"/>
              <a:t>	delete[ ] </a:t>
            </a:r>
            <a:r>
              <a:rPr lang="en-US" sz="2500" dirty="0" err="1"/>
              <a:t>pointer_variable</a:t>
            </a:r>
            <a:endParaRPr lang="en-US" sz="2500" dirty="0"/>
          </a:p>
          <a:p>
            <a:pPr fontAlgn="base">
              <a:tabLst>
                <a:tab pos="914400" algn="l"/>
                <a:tab pos="1828800" algn="l"/>
              </a:tabLst>
            </a:pPr>
            <a:r>
              <a:rPr lang="en-US" sz="2900" dirty="0" err="1"/>
              <a:t>Eg</a:t>
            </a:r>
            <a:r>
              <a:rPr lang="en-US" sz="2900" dirty="0"/>
              <a:t>: </a:t>
            </a:r>
          </a:p>
          <a:p>
            <a:pPr marL="457200" lvl="1" indent="0" fontAlgn="base">
              <a:buNone/>
              <a:tabLst>
                <a:tab pos="914400" algn="l"/>
                <a:tab pos="1828800" algn="l"/>
              </a:tabLst>
            </a:pPr>
            <a:r>
              <a:rPr lang="en-US" sz="2500" dirty="0"/>
              <a:t>	delete[] p;</a:t>
            </a:r>
          </a:p>
          <a:p>
            <a:pPr fontAlgn="base">
              <a:tabLst>
                <a:tab pos="914400" algn="l"/>
                <a:tab pos="1828800" algn="l"/>
              </a:tabLst>
            </a:pPr>
            <a:r>
              <a:rPr lang="en-US" sz="2900" dirty="0"/>
              <a:t>Also can be written as: </a:t>
            </a:r>
          </a:p>
          <a:p>
            <a:pPr marL="457200" lvl="1" indent="0" fontAlgn="base">
              <a:buNone/>
              <a:tabLst>
                <a:tab pos="914400" algn="l"/>
                <a:tab pos="1828800" algn="l"/>
              </a:tabLst>
            </a:pPr>
            <a:r>
              <a:rPr lang="en-US" sz="2500" dirty="0"/>
              <a:t>	delete p[];</a:t>
            </a:r>
          </a:p>
          <a:p>
            <a:pPr marL="457200" lvl="1" indent="0" fontAlgn="base">
              <a:buNone/>
            </a:pPr>
            <a:endParaRPr lang="en-US" sz="16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11" name="Rectangle 10">
            <a:extLst>
              <a:ext uri="{FF2B5EF4-FFF2-40B4-BE49-F238E27FC236}">
                <a16:creationId xmlns:a16="http://schemas.microsoft.com/office/drawing/2014/main" id="{CC02C9A1-C25B-4A66-A24B-9C6BFCE1476D}"/>
              </a:ext>
            </a:extLst>
          </p:cNvPr>
          <p:cNvSpPr/>
          <p:nvPr/>
        </p:nvSpPr>
        <p:spPr>
          <a:xfrm>
            <a:off x="1371600" y="2514600"/>
            <a:ext cx="22098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F02ACD-9FBF-4DDA-A88B-BA97E0411DCC}"/>
              </a:ext>
            </a:extLst>
          </p:cNvPr>
          <p:cNvSpPr/>
          <p:nvPr/>
        </p:nvSpPr>
        <p:spPr>
          <a:xfrm>
            <a:off x="1371600" y="2971800"/>
            <a:ext cx="22098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BF0E6E-6541-4BA1-BEA4-D8E165A2DE04}"/>
              </a:ext>
            </a:extLst>
          </p:cNvPr>
          <p:cNvSpPr/>
          <p:nvPr/>
        </p:nvSpPr>
        <p:spPr>
          <a:xfrm>
            <a:off x="1371600" y="4572000"/>
            <a:ext cx="2209800" cy="406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587781-52EF-440F-9496-A642FC16D206}"/>
              </a:ext>
            </a:extLst>
          </p:cNvPr>
          <p:cNvSpPr/>
          <p:nvPr/>
        </p:nvSpPr>
        <p:spPr>
          <a:xfrm>
            <a:off x="1371600" y="5334000"/>
            <a:ext cx="2209800" cy="406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47324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EA32887-EC10-47D5-A672-9B0EE089EC41}"/>
              </a:ext>
            </a:extLst>
          </p:cNvPr>
          <p:cNvPicPr>
            <a:picLocks noGrp="1" noChangeAspect="1"/>
          </p:cNvPicPr>
          <p:nvPr>
            <p:ph idx="1"/>
          </p:nvPr>
        </p:nvPicPr>
        <p:blipFill rotWithShape="1">
          <a:blip r:embed="rId2"/>
          <a:srcRect l="1" r="-1208" b="35667"/>
          <a:stretch/>
        </p:blipFill>
        <p:spPr>
          <a:xfrm>
            <a:off x="228601" y="938559"/>
            <a:ext cx="7504473" cy="4396316"/>
          </a:xfrm>
          <a:prstGeom prst="rect">
            <a:avLst/>
          </a:prstGeom>
          <a:ln>
            <a:solidFill>
              <a:schemeClr val="tx1"/>
            </a:solidFill>
          </a:ln>
        </p:spPr>
      </p:pic>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00B050"/>
                </a:solidFill>
              </a:rPr>
              <a:t>DMA : Sample Program </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11" name="Picture 10">
            <a:extLst>
              <a:ext uri="{FF2B5EF4-FFF2-40B4-BE49-F238E27FC236}">
                <a16:creationId xmlns:a16="http://schemas.microsoft.com/office/drawing/2014/main" id="{5FAA9A2F-98C1-4755-9916-B48BC046E18B}"/>
              </a:ext>
            </a:extLst>
          </p:cNvPr>
          <p:cNvPicPr>
            <a:picLocks noChangeAspect="1"/>
          </p:cNvPicPr>
          <p:nvPr/>
        </p:nvPicPr>
        <p:blipFill>
          <a:blip r:embed="rId3"/>
          <a:stretch>
            <a:fillRect/>
          </a:stretch>
        </p:blipFill>
        <p:spPr>
          <a:xfrm>
            <a:off x="5292762" y="951012"/>
            <a:ext cx="3622638" cy="914400"/>
          </a:xfrm>
          <a:prstGeom prst="rect">
            <a:avLst/>
          </a:prstGeom>
        </p:spPr>
      </p:pic>
      <p:pic>
        <p:nvPicPr>
          <p:cNvPr id="8" name="Content Placeholder 9">
            <a:extLst>
              <a:ext uri="{FF2B5EF4-FFF2-40B4-BE49-F238E27FC236}">
                <a16:creationId xmlns:a16="http://schemas.microsoft.com/office/drawing/2014/main" id="{10B9DD3E-0901-4340-9D82-0CA73159DA9A}"/>
              </a:ext>
            </a:extLst>
          </p:cNvPr>
          <p:cNvPicPr>
            <a:picLocks noChangeAspect="1"/>
          </p:cNvPicPr>
          <p:nvPr/>
        </p:nvPicPr>
        <p:blipFill rotWithShape="1">
          <a:blip r:embed="rId2"/>
          <a:srcRect t="63869" r="27942"/>
          <a:stretch/>
        </p:blipFill>
        <p:spPr>
          <a:xfrm>
            <a:off x="3048000" y="4252453"/>
            <a:ext cx="5365972" cy="2479676"/>
          </a:xfrm>
          <a:prstGeom prst="rect">
            <a:avLst/>
          </a:prstGeom>
          <a:ln>
            <a:solidFill>
              <a:schemeClr val="tx1"/>
            </a:solidFill>
          </a:ln>
        </p:spPr>
      </p:pic>
    </p:spTree>
    <p:extLst>
      <p:ext uri="{BB962C8B-B14F-4D97-AF65-F5344CB8AC3E}">
        <p14:creationId xmlns:p14="http://schemas.microsoft.com/office/powerpoint/2010/main" val="2810493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	Dynamic Constructor</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Dynamic constructor is used to allocate the memory to the objects at the run time.</a:t>
            </a:r>
          </a:p>
          <a:p>
            <a:r>
              <a:rPr lang="en-US" sz="2000" dirty="0"/>
              <a:t>Memory is allocated at run time with the help of 'new' operator.</a:t>
            </a:r>
          </a:p>
          <a:p>
            <a:r>
              <a:rPr lang="en-US" sz="2000" dirty="0"/>
              <a:t>By using this constructor, we can dynamically initialize the objects</a:t>
            </a:r>
            <a:r>
              <a:rPr lang="en-US" dirty="0"/>
              <a:t>.</a:t>
            </a:r>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3852119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Dynamic Constructor: </a:t>
            </a:r>
            <a:r>
              <a:rPr lang="en-US" sz="3200" b="1" dirty="0">
                <a:solidFill>
                  <a:srgbClr val="FF0000"/>
                </a:solidFill>
              </a:rPr>
              <a:t>Sample program</a:t>
            </a:r>
            <a:endParaRPr lang="en-US" sz="3600" b="1" dirty="0">
              <a:solidFill>
                <a:srgbClr val="FF0000"/>
              </a:solidFill>
            </a:endParaRPr>
          </a:p>
        </p:txBody>
      </p:sp>
      <p:pic>
        <p:nvPicPr>
          <p:cNvPr id="9" name="Content Placeholder 8">
            <a:extLst>
              <a:ext uri="{FF2B5EF4-FFF2-40B4-BE49-F238E27FC236}">
                <a16:creationId xmlns:a16="http://schemas.microsoft.com/office/drawing/2014/main" id="{869E94B1-3CFB-4A90-8B52-D9CF354AC341}"/>
              </a:ext>
            </a:extLst>
          </p:cNvPr>
          <p:cNvPicPr>
            <a:picLocks noGrp="1" noChangeAspect="1"/>
          </p:cNvPicPr>
          <p:nvPr>
            <p:ph idx="1"/>
          </p:nvPr>
        </p:nvPicPr>
        <p:blipFill>
          <a:blip r:embed="rId2"/>
          <a:stretch>
            <a:fillRect/>
          </a:stretch>
        </p:blipFill>
        <p:spPr>
          <a:xfrm>
            <a:off x="5473568" y="4140202"/>
            <a:ext cx="2971800" cy="698500"/>
          </a:xfrm>
          <a:prstGeom prst="rect">
            <a:avLst/>
          </a:prstGeom>
        </p:spPr>
      </p:pic>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939B0CA3-D31A-47DA-B6CC-29E9C77ADB8D}"/>
              </a:ext>
            </a:extLst>
          </p:cNvPr>
          <p:cNvPicPr>
            <a:picLocks noChangeAspect="1"/>
          </p:cNvPicPr>
          <p:nvPr/>
        </p:nvPicPr>
        <p:blipFill rotWithShape="1">
          <a:blip r:embed="rId3"/>
          <a:srcRect b="25841"/>
          <a:stretch/>
        </p:blipFill>
        <p:spPr>
          <a:xfrm>
            <a:off x="433193" y="990600"/>
            <a:ext cx="4774937" cy="5283200"/>
          </a:xfrm>
          <a:prstGeom prst="rect">
            <a:avLst/>
          </a:prstGeom>
          <a:ln>
            <a:solidFill>
              <a:schemeClr val="tx1"/>
            </a:solidFill>
          </a:ln>
        </p:spPr>
      </p:pic>
      <p:pic>
        <p:nvPicPr>
          <p:cNvPr id="8" name="Picture 7">
            <a:extLst>
              <a:ext uri="{FF2B5EF4-FFF2-40B4-BE49-F238E27FC236}">
                <a16:creationId xmlns:a16="http://schemas.microsoft.com/office/drawing/2014/main" id="{107142FB-0D06-4D81-8CA0-7A4ACA51767F}"/>
              </a:ext>
            </a:extLst>
          </p:cNvPr>
          <p:cNvPicPr>
            <a:picLocks noChangeAspect="1"/>
          </p:cNvPicPr>
          <p:nvPr/>
        </p:nvPicPr>
        <p:blipFill rotWithShape="1">
          <a:blip r:embed="rId3"/>
          <a:srcRect t="75696"/>
          <a:stretch/>
        </p:blipFill>
        <p:spPr>
          <a:xfrm>
            <a:off x="3935872" y="971552"/>
            <a:ext cx="4774937" cy="1746248"/>
          </a:xfrm>
          <a:prstGeom prst="rect">
            <a:avLst/>
          </a:prstGeom>
          <a:ln>
            <a:solidFill>
              <a:schemeClr val="tx1"/>
            </a:solidFill>
          </a:ln>
        </p:spPr>
      </p:pic>
    </p:spTree>
    <p:extLst>
      <p:ext uri="{BB962C8B-B14F-4D97-AF65-F5344CB8AC3E}">
        <p14:creationId xmlns:p14="http://schemas.microsoft.com/office/powerpoint/2010/main" val="3025916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600" b="1" dirty="0">
                <a:solidFill>
                  <a:srgbClr val="FF0000"/>
                </a:solidFill>
              </a:rPr>
              <a:t>	Scope resolution operator</a:t>
            </a:r>
          </a:p>
        </p:txBody>
      </p:sp>
      <p:sp>
        <p:nvSpPr>
          <p:cNvPr id="3" name="Content Placeholder 2"/>
          <p:cNvSpPr>
            <a:spLocks noGrp="1"/>
          </p:cNvSpPr>
          <p:nvPr>
            <p:ph idx="1"/>
          </p:nvPr>
        </p:nvSpPr>
        <p:spPr>
          <a:xfrm>
            <a:off x="457200" y="990601"/>
            <a:ext cx="8229600" cy="5135564"/>
          </a:xfrm>
        </p:spPr>
        <p:txBody>
          <a:bodyPr>
            <a:normAutofit/>
          </a:bodyPr>
          <a:lstStyle/>
          <a:p>
            <a:r>
              <a:rPr lang="en-US" sz="2000" dirty="0"/>
              <a:t>The scope resolution operator is used to reference the global variable or member function that is out of scope. </a:t>
            </a:r>
          </a:p>
          <a:p>
            <a:r>
              <a:rPr lang="en-US" sz="2000" dirty="0"/>
              <a:t>Therefore, we use the scope resolution operator to access the hidden variable or function of a program. </a:t>
            </a:r>
          </a:p>
          <a:p>
            <a:r>
              <a:rPr lang="en-US" sz="2000" dirty="0"/>
              <a:t>The operator is represented as the double colon (::) symbol.</a:t>
            </a:r>
          </a:p>
          <a:p>
            <a:r>
              <a:rPr lang="en-US" sz="2000" dirty="0"/>
              <a:t>Syntax:</a:t>
            </a:r>
          </a:p>
          <a:p>
            <a:pPr marL="457200" lvl="1" indent="0">
              <a:buNone/>
            </a:pPr>
            <a:r>
              <a:rPr lang="en-US" sz="1600" dirty="0"/>
              <a:t>:: </a:t>
            </a:r>
            <a:r>
              <a:rPr lang="en-US" sz="1600" dirty="0" err="1"/>
              <a:t>variableName</a:t>
            </a:r>
            <a:r>
              <a:rPr lang="en-US" sz="1600" dirty="0"/>
              <a:t> or </a:t>
            </a:r>
            <a:r>
              <a:rPr lang="en-US" sz="1600" dirty="0" err="1"/>
              <a:t>functionName</a:t>
            </a:r>
            <a:r>
              <a:rPr lang="en-US" sz="1600" dirty="0"/>
              <a:t>;</a:t>
            </a:r>
          </a:p>
          <a:p>
            <a:r>
              <a:rPr lang="en-US" sz="2000" dirty="0" err="1"/>
              <a:t>Eg</a:t>
            </a:r>
            <a:r>
              <a:rPr lang="en-US" sz="2000" dirty="0"/>
              <a:t>:</a:t>
            </a:r>
          </a:p>
          <a:p>
            <a:pPr marL="457200" lvl="1" indent="0">
              <a:buNone/>
            </a:pPr>
            <a:r>
              <a:rPr lang="en-US" sz="1600" dirty="0"/>
              <a:t>:: x ;</a:t>
            </a:r>
          </a:p>
          <a:p>
            <a:pPr marL="457200" lvl="1" indent="0">
              <a:buNone/>
            </a:pPr>
            <a:r>
              <a:rPr lang="en-US" sz="1600" dirty="0"/>
              <a:t>void Box :: calculate();</a:t>
            </a:r>
          </a:p>
          <a:p>
            <a:endParaRPr lang="en-US" sz="2000" dirty="0"/>
          </a:p>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
        <p:nvSpPr>
          <p:cNvPr id="7" name="Rectangle 6">
            <a:extLst>
              <a:ext uri="{FF2B5EF4-FFF2-40B4-BE49-F238E27FC236}">
                <a16:creationId xmlns:a16="http://schemas.microsoft.com/office/drawing/2014/main" id="{6E4F9778-64C7-49DA-A5E5-495BE2D4ABEC}"/>
              </a:ext>
            </a:extLst>
          </p:cNvPr>
          <p:cNvSpPr/>
          <p:nvPr/>
        </p:nvSpPr>
        <p:spPr>
          <a:xfrm>
            <a:off x="914400" y="3810000"/>
            <a:ext cx="3048000" cy="508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09F272-8762-40D6-A6F2-641700516566}"/>
              </a:ext>
            </a:extLst>
          </p:cNvPr>
          <p:cNvSpPr/>
          <p:nvPr/>
        </p:nvSpPr>
        <p:spPr>
          <a:xfrm>
            <a:off x="914400" y="4648200"/>
            <a:ext cx="30480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7C16DC1-3A14-4ED8-932F-DA9D6F6AA100}"/>
              </a:ext>
            </a:extLst>
          </p:cNvPr>
          <p:cNvSpPr/>
          <p:nvPr/>
        </p:nvSpPr>
        <p:spPr>
          <a:xfrm>
            <a:off x="914400" y="5117939"/>
            <a:ext cx="3048000" cy="4064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012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8229600" cy="614361"/>
          </a:xfrm>
        </p:spPr>
        <p:txBody>
          <a:bodyPr>
            <a:noAutofit/>
          </a:bodyPr>
          <a:lstStyle/>
          <a:p>
            <a:pPr algn="l">
              <a:tabLst>
                <a:tab pos="463550" algn="l"/>
              </a:tabLst>
            </a:pPr>
            <a:r>
              <a:rPr lang="en-US" sz="3200" b="1" dirty="0">
                <a:solidFill>
                  <a:srgbClr val="00B050"/>
                </a:solidFill>
              </a:rPr>
              <a:t>Application of Scope Resolution Operator</a:t>
            </a:r>
          </a:p>
        </p:txBody>
      </p:sp>
      <p:sp>
        <p:nvSpPr>
          <p:cNvPr id="3" name="Content Placeholder 2"/>
          <p:cNvSpPr>
            <a:spLocks noGrp="1"/>
          </p:cNvSpPr>
          <p:nvPr>
            <p:ph idx="1"/>
          </p:nvPr>
        </p:nvSpPr>
        <p:spPr>
          <a:xfrm>
            <a:off x="457200" y="990601"/>
            <a:ext cx="8229600" cy="5135564"/>
          </a:xfrm>
        </p:spPr>
        <p:txBody>
          <a:bodyPr>
            <a:normAutofit/>
          </a:bodyPr>
          <a:lstStyle/>
          <a:p>
            <a:pPr marL="0" indent="0">
              <a:buNone/>
            </a:pPr>
            <a:r>
              <a:rPr lang="en-US" sz="2000" dirty="0"/>
              <a:t>It is used for following purposes:</a:t>
            </a:r>
          </a:p>
          <a:p>
            <a:pPr lvl="0"/>
            <a:r>
              <a:rPr lang="en-US" sz="2000" b="1" dirty="0"/>
              <a:t>To access a global variable when there is a local variable with same name.</a:t>
            </a:r>
            <a:endParaRPr lang="en-US" sz="2000" dirty="0"/>
          </a:p>
          <a:p>
            <a:pPr lvl="0"/>
            <a:r>
              <a:rPr lang="en-US" sz="2000" b="1" dirty="0"/>
              <a:t>To define a function outside a class.</a:t>
            </a:r>
            <a:endParaRPr lang="en-US" sz="2000" dirty="0"/>
          </a:p>
          <a:p>
            <a:pPr lvl="0"/>
            <a:r>
              <a:rPr lang="en-US" sz="2000" b="1" dirty="0"/>
              <a:t>To access a class’s static variables.</a:t>
            </a:r>
            <a:endParaRPr lang="en-US" sz="2000" dirty="0"/>
          </a:p>
          <a:p>
            <a:pPr lvl="0"/>
            <a:r>
              <a:rPr lang="en-US" sz="2000" b="1" dirty="0"/>
              <a:t>In case of multiple Inheritance</a:t>
            </a:r>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10750570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2" name="Picture 1">
            <a:extLst>
              <a:ext uri="{FF2B5EF4-FFF2-40B4-BE49-F238E27FC236}">
                <a16:creationId xmlns:a16="http://schemas.microsoft.com/office/drawing/2014/main" id="{D7636D0D-E700-4991-8260-08F516D45387}"/>
              </a:ext>
            </a:extLst>
          </p:cNvPr>
          <p:cNvPicPr>
            <a:picLocks noChangeAspect="1"/>
          </p:cNvPicPr>
          <p:nvPr/>
        </p:nvPicPr>
        <p:blipFill>
          <a:blip r:embed="rId2"/>
          <a:stretch>
            <a:fillRect/>
          </a:stretch>
        </p:blipFill>
        <p:spPr>
          <a:xfrm>
            <a:off x="685801" y="1193800"/>
            <a:ext cx="5700713" cy="4079549"/>
          </a:xfrm>
          <a:prstGeom prst="rect">
            <a:avLst/>
          </a:prstGeom>
          <a:ln>
            <a:solidFill>
              <a:schemeClr val="tx1"/>
            </a:solidFill>
          </a:ln>
        </p:spPr>
      </p:pic>
      <p:sp>
        <p:nvSpPr>
          <p:cNvPr id="7" name="Title 1">
            <a:extLst>
              <a:ext uri="{FF2B5EF4-FFF2-40B4-BE49-F238E27FC236}">
                <a16:creationId xmlns:a16="http://schemas.microsoft.com/office/drawing/2014/main" id="{BEE8111F-C9E9-43DD-835A-AD5BD6B93385}"/>
              </a:ext>
            </a:extLst>
          </p:cNvPr>
          <p:cNvSpPr>
            <a:spLocks noGrp="1"/>
          </p:cNvSpPr>
          <p:nvPr>
            <p:ph type="title"/>
          </p:nvPr>
        </p:nvSpPr>
        <p:spPr>
          <a:xfrm>
            <a:off x="457200" y="274640"/>
            <a:ext cx="8229600" cy="614361"/>
          </a:xfrm>
        </p:spPr>
        <p:txBody>
          <a:bodyPr>
            <a:noAutofit/>
          </a:bodyPr>
          <a:lstStyle/>
          <a:p>
            <a:pPr lvl="0" algn="l"/>
            <a:r>
              <a:rPr lang="en-US" sz="2000" b="1" dirty="0">
                <a:solidFill>
                  <a:srgbClr val="00B050"/>
                </a:solidFill>
              </a:rPr>
              <a:t>To access a global variable when there is a local variable with same name</a:t>
            </a:r>
            <a:r>
              <a:rPr lang="en-US" sz="2000" b="1" dirty="0"/>
              <a:t>.</a:t>
            </a:r>
            <a:endParaRPr lang="en-US" sz="2000" dirty="0"/>
          </a:p>
        </p:txBody>
      </p:sp>
      <p:pic>
        <p:nvPicPr>
          <p:cNvPr id="8" name="Content Placeholder 7">
            <a:extLst>
              <a:ext uri="{FF2B5EF4-FFF2-40B4-BE49-F238E27FC236}">
                <a16:creationId xmlns:a16="http://schemas.microsoft.com/office/drawing/2014/main" id="{4AF5EC3B-45E4-41F4-BC78-5D285955C8AE}"/>
              </a:ext>
            </a:extLst>
          </p:cNvPr>
          <p:cNvPicPr>
            <a:picLocks noGrp="1"/>
          </p:cNvPicPr>
          <p:nvPr>
            <p:ph idx="1"/>
          </p:nvPr>
        </p:nvPicPr>
        <p:blipFill rotWithShape="1">
          <a:blip r:embed="rId3"/>
          <a:srcRect t="19999" r="2911" b="9467"/>
          <a:stretch/>
        </p:blipFill>
        <p:spPr bwMode="auto">
          <a:xfrm>
            <a:off x="3536156" y="4648200"/>
            <a:ext cx="5115992" cy="16256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1879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5135564"/>
          </a:xfrm>
        </p:spPr>
        <p:txBody>
          <a:bodyPr>
            <a:normAutofit/>
          </a:bodyPr>
          <a:lstStyle/>
          <a:p>
            <a:pPr marL="0" indent="0" algn="ctr">
              <a:buNone/>
            </a:pPr>
            <a:endParaRPr lang="en-US" sz="3600" b="1" dirty="0">
              <a:solidFill>
                <a:srgbClr val="FF0000"/>
              </a:solidFill>
            </a:endParaRPr>
          </a:p>
          <a:p>
            <a:pPr marL="0" indent="0" algn="ctr">
              <a:buNone/>
            </a:pPr>
            <a:endParaRPr lang="en-US" sz="3600" b="1" dirty="0">
              <a:solidFill>
                <a:srgbClr val="FF0000"/>
              </a:solidFill>
            </a:endParaRPr>
          </a:p>
          <a:p>
            <a:pPr marL="0" indent="0" algn="ctr">
              <a:buNone/>
            </a:pPr>
            <a:r>
              <a:rPr lang="en-US" sz="3600" b="1" dirty="0">
                <a:solidFill>
                  <a:srgbClr val="FF0000"/>
                </a:solidFill>
              </a:rPr>
              <a:t>Sample programs</a:t>
            </a:r>
            <a:endParaRPr lang="en-US" sz="36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spTree>
    <p:extLst>
      <p:ext uri="{BB962C8B-B14F-4D97-AF65-F5344CB8AC3E}">
        <p14:creationId xmlns:p14="http://schemas.microsoft.com/office/powerpoint/2010/main" val="415993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495300" y="890941"/>
            <a:ext cx="8153400" cy="5237164"/>
          </a:xfrm>
        </p:spPr>
        <p:txBody>
          <a:bodyPr>
            <a:normAutofit/>
          </a:bodyPr>
          <a:lstStyle/>
          <a:p>
            <a:pPr>
              <a:buFont typeface="+mj-lt"/>
              <a:buAutoNum type="arabicPeriod"/>
            </a:pPr>
            <a:r>
              <a:rPr lang="en-US" sz="1800" dirty="0"/>
              <a:t>Does not allow the struct data type to be treated like built-in datatypes.</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pPr>
              <a:buFont typeface="+mj-lt"/>
              <a:buAutoNum type="arabicPeriod"/>
            </a:pPr>
            <a:r>
              <a:rPr lang="en-US" sz="1800" dirty="0"/>
              <a:t>No data hiding</a:t>
            </a:r>
          </a:p>
          <a:p>
            <a:pPr>
              <a:buFont typeface="+mj-lt"/>
              <a:buAutoNum type="arabicPeriod"/>
            </a:pPr>
            <a:r>
              <a:rPr lang="en-US" sz="1800" dirty="0"/>
              <a:t>No functions and constructors can be placed inside structure</a:t>
            </a:r>
          </a:p>
          <a:p>
            <a:pPr>
              <a:buFont typeface="+mj-lt"/>
              <a:buAutoNum type="arabicPeriod"/>
            </a:pPr>
            <a:r>
              <a:rPr lang="en-US" sz="1800" dirty="0"/>
              <a:t>Cannot have static members inside it</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E51AA9B9-5125-DB4B-8FB2-773835919CD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Limitation of Structure</a:t>
            </a:r>
          </a:p>
        </p:txBody>
      </p:sp>
      <p:pic>
        <p:nvPicPr>
          <p:cNvPr id="3" name="Picture 2">
            <a:extLst>
              <a:ext uri="{FF2B5EF4-FFF2-40B4-BE49-F238E27FC236}">
                <a16:creationId xmlns:a16="http://schemas.microsoft.com/office/drawing/2014/main" id="{C1CC061E-17B4-4BE5-98A3-168CD5EACE61}"/>
              </a:ext>
            </a:extLst>
          </p:cNvPr>
          <p:cNvPicPr>
            <a:picLocks noChangeAspect="1"/>
          </p:cNvPicPr>
          <p:nvPr/>
        </p:nvPicPr>
        <p:blipFill>
          <a:blip r:embed="rId2"/>
          <a:stretch>
            <a:fillRect/>
          </a:stretch>
        </p:blipFill>
        <p:spPr>
          <a:xfrm>
            <a:off x="914400" y="1498600"/>
            <a:ext cx="3264179" cy="2641600"/>
          </a:xfrm>
          <a:prstGeom prst="rect">
            <a:avLst/>
          </a:prstGeom>
          <a:ln>
            <a:solidFill>
              <a:schemeClr val="tx1"/>
            </a:solidFill>
          </a:ln>
        </p:spPr>
      </p:pic>
      <p:pic>
        <p:nvPicPr>
          <p:cNvPr id="8" name="Picture 7">
            <a:extLst>
              <a:ext uri="{FF2B5EF4-FFF2-40B4-BE49-F238E27FC236}">
                <a16:creationId xmlns:a16="http://schemas.microsoft.com/office/drawing/2014/main" id="{E731232B-6292-46B8-8A58-A3CE569705A4}"/>
              </a:ext>
            </a:extLst>
          </p:cNvPr>
          <p:cNvPicPr>
            <a:picLocks noChangeAspect="1"/>
          </p:cNvPicPr>
          <p:nvPr/>
        </p:nvPicPr>
        <p:blipFill>
          <a:blip r:embed="rId3"/>
          <a:stretch>
            <a:fillRect/>
          </a:stretch>
        </p:blipFill>
        <p:spPr>
          <a:xfrm>
            <a:off x="3049699" y="2311400"/>
            <a:ext cx="5673972" cy="812800"/>
          </a:xfrm>
          <a:prstGeom prst="rect">
            <a:avLst/>
          </a:prstGeom>
          <a:ln>
            <a:solidFill>
              <a:srgbClr val="C00000"/>
            </a:solidFill>
          </a:ln>
        </p:spPr>
      </p:pic>
    </p:spTree>
    <p:extLst>
      <p:ext uri="{BB962C8B-B14F-4D97-AF65-F5344CB8AC3E}">
        <p14:creationId xmlns:p14="http://schemas.microsoft.com/office/powerpoint/2010/main" val="2612481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6151"/>
            <a:ext cx="8305800" cy="485000"/>
          </a:xfrm>
        </p:spPr>
        <p:txBody>
          <a:bodyPr>
            <a:noAutofit/>
          </a:bodyPr>
          <a:lstStyle/>
          <a:p>
            <a:pPr lvl="0" algn="just"/>
            <a:r>
              <a:rPr lang="en-US" sz="1200" b="1" dirty="0">
                <a:solidFill>
                  <a:srgbClr val="FF0000"/>
                </a:solidFill>
              </a:rPr>
              <a:t>WAP to create a class Rectangle that has two data members: length and breadth. Use constructor to initialize the data member of a class and then calculate the area of rectangle.</a:t>
            </a:r>
          </a:p>
        </p:txBody>
      </p:sp>
      <p:sp>
        <p:nvSpPr>
          <p:cNvPr id="3" name="Content Placeholder 2"/>
          <p:cNvSpPr>
            <a:spLocks noGrp="1"/>
          </p:cNvSpPr>
          <p:nvPr>
            <p:ph idx="1"/>
          </p:nvPr>
        </p:nvSpPr>
        <p:spPr>
          <a:xfrm>
            <a:off x="457200" y="880393"/>
            <a:ext cx="8229600" cy="51355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C4B52FBE-DAA9-4D92-9E50-2CFA8D36E324}"/>
              </a:ext>
            </a:extLst>
          </p:cNvPr>
          <p:cNvPicPr>
            <a:picLocks noChangeAspect="1"/>
          </p:cNvPicPr>
          <p:nvPr/>
        </p:nvPicPr>
        <p:blipFill rotWithShape="1">
          <a:blip r:embed="rId2"/>
          <a:srcRect b="25851"/>
          <a:stretch/>
        </p:blipFill>
        <p:spPr>
          <a:xfrm>
            <a:off x="509496" y="1041078"/>
            <a:ext cx="3986304" cy="5245772"/>
          </a:xfrm>
          <a:prstGeom prst="rect">
            <a:avLst/>
          </a:prstGeom>
          <a:ln>
            <a:solidFill>
              <a:schemeClr val="tx1"/>
            </a:solidFill>
          </a:ln>
        </p:spPr>
      </p:pic>
      <p:pic>
        <p:nvPicPr>
          <p:cNvPr id="8" name="Picture 7">
            <a:extLst>
              <a:ext uri="{FF2B5EF4-FFF2-40B4-BE49-F238E27FC236}">
                <a16:creationId xmlns:a16="http://schemas.microsoft.com/office/drawing/2014/main" id="{A3136350-B961-43E7-BC8B-80B458476CD9}"/>
              </a:ext>
            </a:extLst>
          </p:cNvPr>
          <p:cNvPicPr>
            <a:picLocks noChangeAspect="1"/>
          </p:cNvPicPr>
          <p:nvPr/>
        </p:nvPicPr>
        <p:blipFill rotWithShape="1">
          <a:blip r:embed="rId2"/>
          <a:srcRect t="73436"/>
          <a:stretch/>
        </p:blipFill>
        <p:spPr>
          <a:xfrm>
            <a:off x="4648203" y="990601"/>
            <a:ext cx="3986304" cy="1879353"/>
          </a:xfrm>
          <a:prstGeom prst="rect">
            <a:avLst/>
          </a:prstGeom>
          <a:ln>
            <a:solidFill>
              <a:schemeClr val="tx1"/>
            </a:solidFill>
          </a:ln>
        </p:spPr>
      </p:pic>
      <p:pic>
        <p:nvPicPr>
          <p:cNvPr id="9" name="Picture 8">
            <a:extLst>
              <a:ext uri="{FF2B5EF4-FFF2-40B4-BE49-F238E27FC236}">
                <a16:creationId xmlns:a16="http://schemas.microsoft.com/office/drawing/2014/main" id="{C1C8EB43-C9F9-4370-806F-B96FA59D93F0}"/>
              </a:ext>
            </a:extLst>
          </p:cNvPr>
          <p:cNvPicPr/>
          <p:nvPr/>
        </p:nvPicPr>
        <p:blipFill rotWithShape="1">
          <a:blip r:embed="rId3"/>
          <a:srcRect t="14647" r="35796" b="32436"/>
          <a:stretch/>
        </p:blipFill>
        <p:spPr bwMode="auto">
          <a:xfrm>
            <a:off x="4952639" y="3429001"/>
            <a:ext cx="3429361" cy="1792712"/>
          </a:xfrm>
          <a:prstGeom prst="rect">
            <a:avLst/>
          </a:prstGeom>
          <a:noFill/>
          <a:ln w="9525">
            <a:noFill/>
            <a:miter lim="800000"/>
            <a:headEnd/>
            <a:tailEnd/>
          </a:ln>
        </p:spPr>
      </p:pic>
    </p:spTree>
    <p:extLst>
      <p:ext uri="{BB962C8B-B14F-4D97-AF65-F5344CB8AC3E}">
        <p14:creationId xmlns:p14="http://schemas.microsoft.com/office/powerpoint/2010/main" val="400152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162"/>
            <a:ext cx="8229600" cy="471087"/>
          </a:xfrm>
        </p:spPr>
        <p:txBody>
          <a:bodyPr>
            <a:noAutofit/>
          </a:bodyPr>
          <a:lstStyle/>
          <a:p>
            <a:pPr algn="just">
              <a:tabLst>
                <a:tab pos="463550" algn="l"/>
              </a:tabLst>
            </a:pPr>
            <a:r>
              <a:rPr lang="en-US" sz="1200" b="1" dirty="0">
                <a:solidFill>
                  <a:srgbClr val="FF0000"/>
                </a:solidFill>
              </a:rPr>
              <a:t>WAP to create a class Time that has data members: hours, minutes and seconds. Use constructor to initialize the data members. Also calculate the total given time in seconds.</a:t>
            </a:r>
          </a:p>
        </p:txBody>
      </p:sp>
      <p:sp>
        <p:nvSpPr>
          <p:cNvPr id="3" name="Content Placeholder 2"/>
          <p:cNvSpPr>
            <a:spLocks noGrp="1"/>
          </p:cNvSpPr>
          <p:nvPr>
            <p:ph idx="1"/>
          </p:nvPr>
        </p:nvSpPr>
        <p:spPr>
          <a:xfrm>
            <a:off x="457200" y="990601"/>
            <a:ext cx="8229600" cy="5135564"/>
          </a:xfrm>
        </p:spPr>
        <p:txBody>
          <a:bodyPr>
            <a:normAutofit/>
          </a:bodyPr>
          <a:lstStyle/>
          <a:p>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8FD13C41-FDDD-42E3-8160-0AF647171BF4}"/>
              </a:ext>
            </a:extLst>
          </p:cNvPr>
          <p:cNvPicPr>
            <a:picLocks noChangeAspect="1"/>
          </p:cNvPicPr>
          <p:nvPr/>
        </p:nvPicPr>
        <p:blipFill rotWithShape="1">
          <a:blip r:embed="rId2"/>
          <a:srcRect b="25214"/>
          <a:stretch/>
        </p:blipFill>
        <p:spPr>
          <a:xfrm>
            <a:off x="539845" y="603249"/>
            <a:ext cx="4117767" cy="5516164"/>
          </a:xfrm>
          <a:prstGeom prst="rect">
            <a:avLst/>
          </a:prstGeom>
          <a:ln>
            <a:solidFill>
              <a:schemeClr val="tx1"/>
            </a:solidFill>
          </a:ln>
        </p:spPr>
      </p:pic>
      <p:pic>
        <p:nvPicPr>
          <p:cNvPr id="8" name="Picture 7">
            <a:extLst>
              <a:ext uri="{FF2B5EF4-FFF2-40B4-BE49-F238E27FC236}">
                <a16:creationId xmlns:a16="http://schemas.microsoft.com/office/drawing/2014/main" id="{4172789D-A55D-4FDB-8F94-F798D7D63725}"/>
              </a:ext>
            </a:extLst>
          </p:cNvPr>
          <p:cNvPicPr>
            <a:picLocks noChangeAspect="1"/>
          </p:cNvPicPr>
          <p:nvPr/>
        </p:nvPicPr>
        <p:blipFill rotWithShape="1">
          <a:blip r:embed="rId2"/>
          <a:srcRect t="74786"/>
          <a:stretch/>
        </p:blipFill>
        <p:spPr>
          <a:xfrm>
            <a:off x="4740257" y="603249"/>
            <a:ext cx="4117767" cy="2028473"/>
          </a:xfrm>
          <a:prstGeom prst="rect">
            <a:avLst/>
          </a:prstGeom>
          <a:ln>
            <a:solidFill>
              <a:schemeClr val="tx1"/>
            </a:solidFill>
          </a:ln>
        </p:spPr>
      </p:pic>
      <p:pic>
        <p:nvPicPr>
          <p:cNvPr id="9" name="Picture 8">
            <a:extLst>
              <a:ext uri="{FF2B5EF4-FFF2-40B4-BE49-F238E27FC236}">
                <a16:creationId xmlns:a16="http://schemas.microsoft.com/office/drawing/2014/main" id="{AEE282A3-0A95-4976-8AD4-D546B3EBDFF7}"/>
              </a:ext>
            </a:extLst>
          </p:cNvPr>
          <p:cNvPicPr/>
          <p:nvPr/>
        </p:nvPicPr>
        <p:blipFill rotWithShape="1">
          <a:blip r:embed="rId3"/>
          <a:srcRect t="14065" r="37934" b="22190"/>
          <a:stretch/>
        </p:blipFill>
        <p:spPr bwMode="auto">
          <a:xfrm>
            <a:off x="5176190" y="3835401"/>
            <a:ext cx="3282011" cy="1903412"/>
          </a:xfrm>
          <a:prstGeom prst="rect">
            <a:avLst/>
          </a:prstGeom>
          <a:noFill/>
          <a:ln w="9525">
            <a:noFill/>
            <a:miter lim="800000"/>
            <a:headEnd/>
            <a:tailEnd/>
          </a:ln>
        </p:spPr>
      </p:pic>
    </p:spTree>
    <p:extLst>
      <p:ext uri="{BB962C8B-B14F-4D97-AF65-F5344CB8AC3E}">
        <p14:creationId xmlns:p14="http://schemas.microsoft.com/office/powerpoint/2010/main" val="4759195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6525"/>
            <a:ext cx="8610600" cy="478076"/>
          </a:xfrm>
        </p:spPr>
        <p:txBody>
          <a:bodyPr>
            <a:noAutofit/>
          </a:bodyPr>
          <a:lstStyle/>
          <a:p>
            <a:pPr lvl="0" algn="l"/>
            <a:r>
              <a:rPr lang="en-US" sz="1200" b="1" dirty="0">
                <a:solidFill>
                  <a:srgbClr val="FF0000"/>
                </a:solidFill>
              </a:rPr>
              <a:t>WAP to create a class </a:t>
            </a:r>
            <a:r>
              <a:rPr lang="en-US" sz="1200" b="1" i="1" dirty="0">
                <a:solidFill>
                  <a:srgbClr val="FF0000"/>
                </a:solidFill>
              </a:rPr>
              <a:t>Area</a:t>
            </a:r>
            <a:r>
              <a:rPr lang="en-US" sz="1200" b="1" dirty="0">
                <a:solidFill>
                  <a:srgbClr val="FF0000"/>
                </a:solidFill>
              </a:rPr>
              <a:t> having two constructors. One constructor receives two arguments and another constructor receives one argument. Calculate the area of rectangle, area of square and display them.</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490EB742-F15C-44B8-8843-213AC24380BF}"/>
              </a:ext>
            </a:extLst>
          </p:cNvPr>
          <p:cNvPicPr>
            <a:picLocks noChangeAspect="1"/>
          </p:cNvPicPr>
          <p:nvPr/>
        </p:nvPicPr>
        <p:blipFill rotWithShape="1">
          <a:blip r:embed="rId2"/>
          <a:srcRect l="2866" t="-3014" r="30426" b="51162"/>
          <a:stretch/>
        </p:blipFill>
        <p:spPr>
          <a:xfrm>
            <a:off x="156473" y="818193"/>
            <a:ext cx="4383572" cy="4936649"/>
          </a:xfrm>
          <a:prstGeom prst="rect">
            <a:avLst/>
          </a:prstGeom>
          <a:ln>
            <a:solidFill>
              <a:schemeClr val="tx1"/>
            </a:solidFill>
          </a:ln>
        </p:spPr>
      </p:pic>
      <p:pic>
        <p:nvPicPr>
          <p:cNvPr id="8" name="Picture 7">
            <a:extLst>
              <a:ext uri="{FF2B5EF4-FFF2-40B4-BE49-F238E27FC236}">
                <a16:creationId xmlns:a16="http://schemas.microsoft.com/office/drawing/2014/main" id="{49F66A0A-5B51-48DC-A07C-B95A01979F83}"/>
              </a:ext>
            </a:extLst>
          </p:cNvPr>
          <p:cNvPicPr>
            <a:picLocks noChangeAspect="1"/>
          </p:cNvPicPr>
          <p:nvPr/>
        </p:nvPicPr>
        <p:blipFill rotWithShape="1">
          <a:blip r:embed="rId2"/>
          <a:srcRect t="51086"/>
          <a:stretch/>
        </p:blipFill>
        <p:spPr>
          <a:xfrm>
            <a:off x="3962400" y="818192"/>
            <a:ext cx="5084229" cy="3882045"/>
          </a:xfrm>
          <a:prstGeom prst="rect">
            <a:avLst/>
          </a:prstGeom>
          <a:ln>
            <a:solidFill>
              <a:schemeClr val="tx1"/>
            </a:solidFill>
          </a:ln>
        </p:spPr>
      </p:pic>
      <p:pic>
        <p:nvPicPr>
          <p:cNvPr id="9" name="Content Placeholder 8">
            <a:extLst>
              <a:ext uri="{FF2B5EF4-FFF2-40B4-BE49-F238E27FC236}">
                <a16:creationId xmlns:a16="http://schemas.microsoft.com/office/drawing/2014/main" id="{317400B8-DFD6-4F7F-80A6-BDEFBFBC37F9}"/>
              </a:ext>
            </a:extLst>
          </p:cNvPr>
          <p:cNvPicPr>
            <a:picLocks noGrp="1"/>
          </p:cNvPicPr>
          <p:nvPr>
            <p:ph idx="1"/>
          </p:nvPr>
        </p:nvPicPr>
        <p:blipFill rotWithShape="1">
          <a:blip r:embed="rId3"/>
          <a:srcRect t="19705" r="52560" b="38628"/>
          <a:stretch/>
        </p:blipFill>
        <p:spPr bwMode="auto">
          <a:xfrm>
            <a:off x="5638801" y="4793747"/>
            <a:ext cx="2824163" cy="1016000"/>
          </a:xfrm>
          <a:prstGeom prst="rect">
            <a:avLst/>
          </a:prstGeom>
          <a:noFill/>
          <a:ln w="9525">
            <a:noFill/>
            <a:miter lim="800000"/>
            <a:headEnd/>
            <a:tailEnd/>
          </a:ln>
        </p:spPr>
      </p:pic>
    </p:spTree>
    <p:extLst>
      <p:ext uri="{BB962C8B-B14F-4D97-AF65-F5344CB8AC3E}">
        <p14:creationId xmlns:p14="http://schemas.microsoft.com/office/powerpoint/2010/main" val="15687527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2" y="79999"/>
            <a:ext cx="8504509" cy="488951"/>
          </a:xfrm>
        </p:spPr>
        <p:txBody>
          <a:bodyPr>
            <a:noAutofit/>
          </a:bodyPr>
          <a:lstStyle/>
          <a:p>
            <a:pPr lvl="0" algn="l"/>
            <a:r>
              <a:rPr lang="en-US" sz="1200" b="1" dirty="0">
                <a:solidFill>
                  <a:srgbClr val="FF0000"/>
                </a:solidFill>
              </a:rPr>
              <a:t>WAP to read number of students and then marks of each student. Display entered marks and their average. Use DMA to reserve memory to store marks of each student.</a:t>
            </a:r>
          </a:p>
        </p:txBody>
      </p:sp>
      <p:pic>
        <p:nvPicPr>
          <p:cNvPr id="7" name="Content Placeholder 6">
            <a:extLst>
              <a:ext uri="{FF2B5EF4-FFF2-40B4-BE49-F238E27FC236}">
                <a16:creationId xmlns:a16="http://schemas.microsoft.com/office/drawing/2014/main" id="{F5DA691A-07FA-40B3-81EC-055C2CB9B83A}"/>
              </a:ext>
            </a:extLst>
          </p:cNvPr>
          <p:cNvPicPr>
            <a:picLocks noGrp="1" noChangeAspect="1"/>
          </p:cNvPicPr>
          <p:nvPr>
            <p:ph idx="1"/>
          </p:nvPr>
        </p:nvPicPr>
        <p:blipFill rotWithShape="1">
          <a:blip r:embed="rId2"/>
          <a:srcRect b="50387"/>
          <a:stretch/>
        </p:blipFill>
        <p:spPr>
          <a:xfrm>
            <a:off x="182292" y="568949"/>
            <a:ext cx="4626691" cy="5400051"/>
          </a:xfrm>
          <a:prstGeom prst="rect">
            <a:avLst/>
          </a:prstGeom>
          <a:ln>
            <a:solidFill>
              <a:schemeClr val="tx1"/>
            </a:solidFill>
          </a:ln>
        </p:spPr>
      </p:pic>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8" name="Picture 7">
            <a:extLst>
              <a:ext uri="{FF2B5EF4-FFF2-40B4-BE49-F238E27FC236}">
                <a16:creationId xmlns:a16="http://schemas.microsoft.com/office/drawing/2014/main" id="{42821EF5-6BAF-4565-9BC4-9C09639E15F9}"/>
              </a:ext>
            </a:extLst>
          </p:cNvPr>
          <p:cNvPicPr>
            <a:picLocks noChangeAspect="1"/>
          </p:cNvPicPr>
          <p:nvPr/>
        </p:nvPicPr>
        <p:blipFill rotWithShape="1">
          <a:blip r:embed="rId2"/>
          <a:srcRect t="49491"/>
          <a:stretch/>
        </p:blipFill>
        <p:spPr>
          <a:xfrm>
            <a:off x="4739980" y="482600"/>
            <a:ext cx="4337325" cy="5486400"/>
          </a:xfrm>
          <a:prstGeom prst="rect">
            <a:avLst/>
          </a:prstGeom>
          <a:ln>
            <a:solidFill>
              <a:schemeClr val="tx1"/>
            </a:solidFill>
          </a:ln>
        </p:spPr>
      </p:pic>
      <p:pic>
        <p:nvPicPr>
          <p:cNvPr id="9" name="Picture 8">
            <a:extLst>
              <a:ext uri="{FF2B5EF4-FFF2-40B4-BE49-F238E27FC236}">
                <a16:creationId xmlns:a16="http://schemas.microsoft.com/office/drawing/2014/main" id="{9587A682-CDEA-46A6-9948-3329F2876839}"/>
              </a:ext>
            </a:extLst>
          </p:cNvPr>
          <p:cNvPicPr/>
          <p:nvPr/>
        </p:nvPicPr>
        <p:blipFill rotWithShape="1">
          <a:blip r:embed="rId3"/>
          <a:srcRect t="6873" r="50000" b="23046"/>
          <a:stretch/>
        </p:blipFill>
        <p:spPr bwMode="auto">
          <a:xfrm>
            <a:off x="6908641" y="3530600"/>
            <a:ext cx="1905001" cy="2743200"/>
          </a:xfrm>
          <a:prstGeom prst="rect">
            <a:avLst/>
          </a:prstGeom>
          <a:noFill/>
          <a:ln w="9525">
            <a:noFill/>
            <a:miter lim="800000"/>
            <a:headEnd/>
            <a:tailEnd/>
          </a:ln>
        </p:spPr>
      </p:pic>
    </p:spTree>
    <p:extLst>
      <p:ext uri="{BB962C8B-B14F-4D97-AF65-F5344CB8AC3E}">
        <p14:creationId xmlns:p14="http://schemas.microsoft.com/office/powerpoint/2010/main" val="5325881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2000" dirty="0"/>
              <a:t>Inline functions are those functions declared with keyword </a:t>
            </a:r>
            <a:r>
              <a:rPr lang="en-US" sz="2000" b="1" i="1" dirty="0"/>
              <a:t>inline</a:t>
            </a:r>
            <a:r>
              <a:rPr lang="en-US" sz="2000" dirty="0"/>
              <a:t>, which contains small number of codes inside its function. </a:t>
            </a:r>
          </a:p>
          <a:p>
            <a:r>
              <a:rPr lang="en-US" sz="2000" dirty="0"/>
              <a:t>The main purpose of inline function is to speed up the program execution.</a:t>
            </a:r>
          </a:p>
          <a:p>
            <a:r>
              <a:rPr lang="en-US" sz="2000" dirty="0"/>
              <a:t>To save execution time in short functions, the code in function body is made directly inline with the code in the calling program. </a:t>
            </a:r>
          </a:p>
          <a:p>
            <a:r>
              <a:rPr lang="en-US" sz="2000" dirty="0"/>
              <a:t>When the function is called, the actual code from the function is inserted or substituted instead of a jump to the function. </a:t>
            </a:r>
          </a:p>
          <a:p>
            <a:r>
              <a:rPr lang="en-US" sz="2000" dirty="0"/>
              <a:t>This substation is performed by the C++ compiler at compile time. However, </a:t>
            </a:r>
            <a:r>
              <a:rPr lang="en-US" sz="2000" dirty="0" err="1"/>
              <a:t>inlining</a:t>
            </a:r>
            <a:r>
              <a:rPr lang="en-US" sz="2000" dirty="0"/>
              <a:t> is only a request to the compiler, not a command. </a:t>
            </a:r>
          </a:p>
          <a:p>
            <a:r>
              <a:rPr lang="en-US" sz="2000" dirty="0"/>
              <a:t>Compiler can ignore the request of </a:t>
            </a:r>
            <a:r>
              <a:rPr lang="en-US" sz="2000" dirty="0" err="1"/>
              <a:t>inlinig</a:t>
            </a:r>
            <a:r>
              <a:rPr lang="en-US" sz="2000" dirty="0"/>
              <a:t>. </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7F57BD6E-7D0D-4D4A-9CC5-D2B1A5E53479}"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2.14. Inline Function</a:t>
            </a:r>
          </a:p>
        </p:txBody>
      </p:sp>
    </p:spTree>
    <p:extLst>
      <p:ext uri="{BB962C8B-B14F-4D97-AF65-F5344CB8AC3E}">
        <p14:creationId xmlns:p14="http://schemas.microsoft.com/office/powerpoint/2010/main" val="3710960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pPr marL="0" indent="0">
              <a:buNone/>
            </a:pPr>
            <a:r>
              <a:rPr lang="en-US" sz="2400" b="1" dirty="0"/>
              <a:t>Syntax:</a:t>
            </a:r>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t>Example:</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B4776A1-C552-EF4D-BF79-6E365B488B90}"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2.14. Inline Function (Contd.)</a:t>
            </a:r>
          </a:p>
        </p:txBody>
      </p:sp>
      <p:pic>
        <p:nvPicPr>
          <p:cNvPr id="8" name="Picture 7">
            <a:extLst>
              <a:ext uri="{FF2B5EF4-FFF2-40B4-BE49-F238E27FC236}">
                <a16:creationId xmlns:a16="http://schemas.microsoft.com/office/drawing/2014/main" id="{6E2E8B66-BCB2-4B28-89A8-E13899E8F943}"/>
              </a:ext>
            </a:extLst>
          </p:cNvPr>
          <p:cNvPicPr>
            <a:picLocks noChangeAspect="1"/>
          </p:cNvPicPr>
          <p:nvPr/>
        </p:nvPicPr>
        <p:blipFill rotWithShape="1">
          <a:blip r:embed="rId2"/>
          <a:srcRect b="63296"/>
          <a:stretch/>
        </p:blipFill>
        <p:spPr>
          <a:xfrm>
            <a:off x="2133600" y="1179026"/>
            <a:ext cx="6096000" cy="1682751"/>
          </a:xfrm>
          <a:prstGeom prst="rect">
            <a:avLst/>
          </a:prstGeom>
          <a:ln>
            <a:solidFill>
              <a:schemeClr val="tx1"/>
            </a:solidFill>
          </a:ln>
        </p:spPr>
      </p:pic>
      <p:pic>
        <p:nvPicPr>
          <p:cNvPr id="12" name="Picture 11">
            <a:extLst>
              <a:ext uri="{FF2B5EF4-FFF2-40B4-BE49-F238E27FC236}">
                <a16:creationId xmlns:a16="http://schemas.microsoft.com/office/drawing/2014/main" id="{23B7D4AB-EF92-42F5-AEF2-9BEB4281DACE}"/>
              </a:ext>
            </a:extLst>
          </p:cNvPr>
          <p:cNvPicPr>
            <a:picLocks noChangeAspect="1"/>
          </p:cNvPicPr>
          <p:nvPr/>
        </p:nvPicPr>
        <p:blipFill rotWithShape="1">
          <a:blip r:embed="rId2"/>
          <a:srcRect t="49585"/>
          <a:stretch/>
        </p:blipFill>
        <p:spPr>
          <a:xfrm>
            <a:off x="2133600" y="3338269"/>
            <a:ext cx="6096000" cy="2311400"/>
          </a:xfrm>
          <a:prstGeom prst="rect">
            <a:avLst/>
          </a:prstGeom>
          <a:ln>
            <a:solidFill>
              <a:schemeClr val="tx1"/>
            </a:solidFill>
          </a:ln>
        </p:spPr>
      </p:pic>
    </p:spTree>
    <p:extLst>
      <p:ext uri="{BB962C8B-B14F-4D97-AF65-F5344CB8AC3E}">
        <p14:creationId xmlns:p14="http://schemas.microsoft.com/office/powerpoint/2010/main" val="3912631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700F6C58-6725-9542-A814-BED0E8037A02}"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76</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1117600"/>
          </a:xfrm>
        </p:spPr>
        <p:txBody>
          <a:bodyPr>
            <a:normAutofit/>
          </a:bodyPr>
          <a:lstStyle/>
          <a:p>
            <a:pPr algn="l"/>
            <a:r>
              <a:rPr lang="en-US" sz="3600" b="1" dirty="0">
                <a:solidFill>
                  <a:srgbClr val="FF0000"/>
                </a:solidFill>
              </a:rPr>
              <a:t>Sample program 2.17 </a:t>
            </a:r>
            <a:br>
              <a:rPr lang="en-US" sz="3600" b="1" dirty="0">
                <a:solidFill>
                  <a:srgbClr val="FF0000"/>
                </a:solidFill>
              </a:rPr>
            </a:br>
            <a:r>
              <a:rPr lang="en-US" sz="1800" b="1" dirty="0">
                <a:solidFill>
                  <a:srgbClr val="FF0000"/>
                </a:solidFill>
              </a:rPr>
              <a:t>Illustration of Inline function</a:t>
            </a:r>
            <a:endParaRPr lang="en-US" sz="3600" b="1" dirty="0">
              <a:solidFill>
                <a:srgbClr val="FF0000"/>
              </a:solidFill>
            </a:endParaRPr>
          </a:p>
        </p:txBody>
      </p:sp>
      <p:pic>
        <p:nvPicPr>
          <p:cNvPr id="4" name="Picture 3">
            <a:extLst>
              <a:ext uri="{FF2B5EF4-FFF2-40B4-BE49-F238E27FC236}">
                <a16:creationId xmlns:a16="http://schemas.microsoft.com/office/drawing/2014/main" id="{3915B938-C3E1-4B7D-A7B6-52CACA1D9254}"/>
              </a:ext>
            </a:extLst>
          </p:cNvPr>
          <p:cNvPicPr>
            <a:picLocks noChangeAspect="1"/>
          </p:cNvPicPr>
          <p:nvPr/>
        </p:nvPicPr>
        <p:blipFill>
          <a:blip r:embed="rId2"/>
          <a:stretch>
            <a:fillRect/>
          </a:stretch>
        </p:blipFill>
        <p:spPr>
          <a:xfrm>
            <a:off x="492690" y="1459956"/>
            <a:ext cx="5424488" cy="4806451"/>
          </a:xfrm>
          <a:prstGeom prst="rect">
            <a:avLst/>
          </a:prstGeom>
          <a:ln>
            <a:solidFill>
              <a:schemeClr val="tx1"/>
            </a:solidFill>
          </a:ln>
        </p:spPr>
      </p:pic>
      <p:pic>
        <p:nvPicPr>
          <p:cNvPr id="13" name="Content Placeholder 12">
            <a:extLst>
              <a:ext uri="{FF2B5EF4-FFF2-40B4-BE49-F238E27FC236}">
                <a16:creationId xmlns:a16="http://schemas.microsoft.com/office/drawing/2014/main" id="{3AF7B573-E233-4B8B-B8CB-8EEE424B6844}"/>
              </a:ext>
            </a:extLst>
          </p:cNvPr>
          <p:cNvPicPr>
            <a:picLocks noGrp="1"/>
          </p:cNvPicPr>
          <p:nvPr>
            <p:ph idx="1"/>
          </p:nvPr>
        </p:nvPicPr>
        <p:blipFill rotWithShape="1">
          <a:blip r:embed="rId3"/>
          <a:srcRect r="50000" b="7158"/>
          <a:stretch/>
        </p:blipFill>
        <p:spPr bwMode="auto">
          <a:xfrm>
            <a:off x="6019800" y="1468503"/>
            <a:ext cx="3028950" cy="192193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3347684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pPr lvl="0"/>
            <a:r>
              <a:rPr lang="en-US" sz="2800" dirty="0"/>
              <a:t>It is declared with keyword </a:t>
            </a:r>
            <a:r>
              <a:rPr lang="en-US" sz="2800" b="1" dirty="0"/>
              <a:t>static</a:t>
            </a:r>
            <a:r>
              <a:rPr lang="en-US" sz="2800" dirty="0"/>
              <a:t>.</a:t>
            </a:r>
          </a:p>
          <a:p>
            <a:pPr lvl="0"/>
            <a:r>
              <a:rPr lang="en-US" sz="2800" dirty="0"/>
              <a:t>All the objects of the class share it as a common variable.</a:t>
            </a:r>
          </a:p>
          <a:p>
            <a:pPr lvl="0"/>
            <a:r>
              <a:rPr lang="en-US" sz="2800" dirty="0"/>
              <a:t>It has its lifetime throughout the entire program.</a:t>
            </a:r>
          </a:p>
          <a:p>
            <a:pPr lvl="0"/>
            <a:r>
              <a:rPr lang="en-US" sz="2800" dirty="0"/>
              <a:t>It is initialized to zero when the first object of the class is created. No other initialization is permitted.</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E128A6AD-A911-1746-9617-7BC19BC0D2C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2.10. Static Data Member</a:t>
            </a:r>
          </a:p>
        </p:txBody>
      </p:sp>
    </p:spTree>
    <p:extLst>
      <p:ext uri="{BB962C8B-B14F-4D97-AF65-F5344CB8AC3E}">
        <p14:creationId xmlns:p14="http://schemas.microsoft.com/office/powerpoint/2010/main" val="28373442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2800" b="1" dirty="0"/>
              <a:t>Declaration</a:t>
            </a:r>
            <a:endParaRPr lang="en-US" sz="2800" dirty="0"/>
          </a:p>
          <a:p>
            <a:pPr marL="0" indent="0">
              <a:buNone/>
            </a:pPr>
            <a:r>
              <a:rPr lang="en-US" sz="2800" dirty="0"/>
              <a:t>	</a:t>
            </a:r>
          </a:p>
          <a:p>
            <a:endParaRPr lang="en-US" sz="2800" b="1" dirty="0"/>
          </a:p>
          <a:p>
            <a:r>
              <a:rPr lang="en-US" sz="2800" b="1" dirty="0"/>
              <a:t>Defining the static data member</a:t>
            </a:r>
            <a:br>
              <a:rPr lang="en-US" sz="2800" dirty="0"/>
            </a:br>
            <a:r>
              <a:rPr lang="en-US" sz="2800" dirty="0"/>
              <a:t>It should be defined outside of the class following this syntax:</a:t>
            </a:r>
          </a:p>
          <a:p>
            <a:pPr lvl="0"/>
            <a:endParaRPr lang="en-US" sz="2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91FBE16-77FD-714D-8E48-BFEB16B10BAF}"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2.10. Static Data Member (Contd.)</a:t>
            </a:r>
          </a:p>
        </p:txBody>
      </p:sp>
      <p:pic>
        <p:nvPicPr>
          <p:cNvPr id="2" name="Picture 1">
            <a:extLst>
              <a:ext uri="{FF2B5EF4-FFF2-40B4-BE49-F238E27FC236}">
                <a16:creationId xmlns:a16="http://schemas.microsoft.com/office/drawing/2014/main" id="{6101A2B3-E5CE-4D24-AA55-1C12234B6F8A}"/>
              </a:ext>
            </a:extLst>
          </p:cNvPr>
          <p:cNvPicPr>
            <a:picLocks noChangeAspect="1"/>
          </p:cNvPicPr>
          <p:nvPr/>
        </p:nvPicPr>
        <p:blipFill rotWithShape="1">
          <a:blip r:embed="rId2"/>
          <a:srcRect t="62470" r="30190"/>
          <a:stretch/>
        </p:blipFill>
        <p:spPr>
          <a:xfrm>
            <a:off x="1845946" y="1507886"/>
            <a:ext cx="4554855" cy="805497"/>
          </a:xfrm>
          <a:prstGeom prst="rect">
            <a:avLst/>
          </a:prstGeom>
          <a:ln>
            <a:solidFill>
              <a:schemeClr val="tx1"/>
            </a:solidFill>
          </a:ln>
        </p:spPr>
      </p:pic>
      <p:pic>
        <p:nvPicPr>
          <p:cNvPr id="8" name="Picture 7">
            <a:extLst>
              <a:ext uri="{FF2B5EF4-FFF2-40B4-BE49-F238E27FC236}">
                <a16:creationId xmlns:a16="http://schemas.microsoft.com/office/drawing/2014/main" id="{68A4D745-A041-4C74-888D-57A70705F768}"/>
              </a:ext>
            </a:extLst>
          </p:cNvPr>
          <p:cNvPicPr>
            <a:picLocks noChangeAspect="1"/>
          </p:cNvPicPr>
          <p:nvPr/>
        </p:nvPicPr>
        <p:blipFill rotWithShape="1">
          <a:blip r:embed="rId2"/>
          <a:srcRect r="8000" b="67049"/>
          <a:stretch/>
        </p:blipFill>
        <p:spPr>
          <a:xfrm>
            <a:off x="1647826" y="4749800"/>
            <a:ext cx="6002655" cy="707232"/>
          </a:xfrm>
          <a:prstGeom prst="rect">
            <a:avLst/>
          </a:prstGeom>
          <a:ln>
            <a:solidFill>
              <a:schemeClr val="tx1"/>
            </a:solidFill>
          </a:ln>
        </p:spPr>
      </p:pic>
    </p:spTree>
    <p:extLst>
      <p:ext uri="{BB962C8B-B14F-4D97-AF65-F5344CB8AC3E}">
        <p14:creationId xmlns:p14="http://schemas.microsoft.com/office/powerpoint/2010/main" val="1618771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2A7EECF1-335B-C54A-9391-FE2295A2DB18}"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79</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Sample program 2.10 </a:t>
            </a:r>
            <a:br>
              <a:rPr lang="en-US" sz="3600" b="1" dirty="0">
                <a:solidFill>
                  <a:srgbClr val="FF0000"/>
                </a:solidFill>
              </a:rPr>
            </a:br>
            <a:r>
              <a:rPr lang="en-US" sz="1800" b="1" dirty="0">
                <a:solidFill>
                  <a:srgbClr val="FF0000"/>
                </a:solidFill>
              </a:rPr>
              <a:t>Illustration of Static data member</a:t>
            </a:r>
            <a:endParaRPr lang="en-US" sz="3600" b="1" dirty="0">
              <a:solidFill>
                <a:srgbClr val="FF0000"/>
              </a:solidFill>
            </a:endParaRPr>
          </a:p>
        </p:txBody>
      </p:sp>
      <p:pic>
        <p:nvPicPr>
          <p:cNvPr id="2" name="Picture 1">
            <a:extLst>
              <a:ext uri="{FF2B5EF4-FFF2-40B4-BE49-F238E27FC236}">
                <a16:creationId xmlns:a16="http://schemas.microsoft.com/office/drawing/2014/main" id="{F85AACC0-6E77-4451-8432-DF3775A11E06}"/>
              </a:ext>
            </a:extLst>
          </p:cNvPr>
          <p:cNvPicPr>
            <a:picLocks noChangeAspect="1"/>
          </p:cNvPicPr>
          <p:nvPr/>
        </p:nvPicPr>
        <p:blipFill rotWithShape="1">
          <a:blip r:embed="rId2"/>
          <a:srcRect b="38621"/>
          <a:stretch/>
        </p:blipFill>
        <p:spPr>
          <a:xfrm>
            <a:off x="228601" y="1193801"/>
            <a:ext cx="6012013" cy="3617937"/>
          </a:xfrm>
          <a:prstGeom prst="rect">
            <a:avLst/>
          </a:prstGeom>
          <a:ln>
            <a:solidFill>
              <a:schemeClr val="tx1"/>
            </a:solidFill>
          </a:ln>
        </p:spPr>
      </p:pic>
      <p:pic>
        <p:nvPicPr>
          <p:cNvPr id="8" name="Picture 7">
            <a:extLst>
              <a:ext uri="{FF2B5EF4-FFF2-40B4-BE49-F238E27FC236}">
                <a16:creationId xmlns:a16="http://schemas.microsoft.com/office/drawing/2014/main" id="{E2431A67-8B80-42A2-8AB5-A6B964A861C9}"/>
              </a:ext>
            </a:extLst>
          </p:cNvPr>
          <p:cNvPicPr>
            <a:picLocks noChangeAspect="1"/>
          </p:cNvPicPr>
          <p:nvPr/>
        </p:nvPicPr>
        <p:blipFill rotWithShape="1">
          <a:blip r:embed="rId2"/>
          <a:srcRect t="63816" r="53233"/>
          <a:stretch/>
        </p:blipFill>
        <p:spPr>
          <a:xfrm>
            <a:off x="6263474" y="1228333"/>
            <a:ext cx="2811613" cy="2132832"/>
          </a:xfrm>
          <a:prstGeom prst="rect">
            <a:avLst/>
          </a:prstGeom>
          <a:ln>
            <a:solidFill>
              <a:schemeClr val="tx1"/>
            </a:solidFill>
          </a:ln>
        </p:spPr>
      </p:pic>
      <p:pic>
        <p:nvPicPr>
          <p:cNvPr id="10" name="Content Placeholder 9">
            <a:extLst>
              <a:ext uri="{FF2B5EF4-FFF2-40B4-BE49-F238E27FC236}">
                <a16:creationId xmlns:a16="http://schemas.microsoft.com/office/drawing/2014/main" id="{79CA67DA-C853-4CF4-8123-A861CB8777D9}"/>
              </a:ext>
            </a:extLst>
          </p:cNvPr>
          <p:cNvPicPr>
            <a:picLocks noGrp="1"/>
          </p:cNvPicPr>
          <p:nvPr>
            <p:ph idx="1"/>
          </p:nvPr>
        </p:nvPicPr>
        <p:blipFill rotWithShape="1">
          <a:blip r:embed="rId3"/>
          <a:srcRect t="18668" r="72472" b="39411"/>
          <a:stretch/>
        </p:blipFill>
        <p:spPr bwMode="auto">
          <a:xfrm>
            <a:off x="6349088" y="3361165"/>
            <a:ext cx="2261512" cy="159183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6778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3657600" cy="5237164"/>
          </a:xfrm>
        </p:spPr>
        <p:txBody>
          <a:bodyPr>
            <a:normAutofit/>
          </a:bodyPr>
          <a:lstStyle/>
          <a:p>
            <a:pPr marL="0" indent="0">
              <a:buNone/>
            </a:pPr>
            <a:r>
              <a:rPr lang="en-US" sz="1800" b="1" dirty="0"/>
              <a:t>Class</a:t>
            </a:r>
          </a:p>
          <a:p>
            <a:r>
              <a:rPr lang="en-US" sz="1800" dirty="0"/>
              <a:t>Class is a container that holds </a:t>
            </a:r>
          </a:p>
          <a:p>
            <a:pPr lvl="1"/>
            <a:r>
              <a:rPr lang="en-US" sz="1400" dirty="0"/>
              <a:t>Data members</a:t>
            </a:r>
          </a:p>
          <a:p>
            <a:pPr lvl="1"/>
            <a:r>
              <a:rPr lang="en-US" sz="1400" dirty="0"/>
              <a:t>Function(or methods) members</a:t>
            </a:r>
          </a:p>
          <a:p>
            <a:r>
              <a:rPr lang="en-US" sz="1800" dirty="0"/>
              <a:t>It is like a blueprint for an object</a:t>
            </a:r>
          </a:p>
          <a:p>
            <a:pPr marL="0" indent="0">
              <a:buNone/>
            </a:pPr>
            <a:endParaRPr lang="en-US" sz="1800" dirty="0"/>
          </a:p>
          <a:p>
            <a:pPr marL="0" indent="0">
              <a:buNone/>
            </a:pPr>
            <a:r>
              <a:rPr lang="en-US" sz="1800" b="1" dirty="0"/>
              <a:t>Object</a:t>
            </a:r>
          </a:p>
          <a:p>
            <a:r>
              <a:rPr lang="en-US" sz="1800" dirty="0"/>
              <a:t>Is an instance of class</a:t>
            </a:r>
          </a:p>
          <a:p>
            <a:endParaRPr lang="en-US" sz="1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C883830-F035-0349-B1F7-ACF2D34AA64F}"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2.2 Concept of Class and Object</a:t>
            </a:r>
          </a:p>
        </p:txBody>
      </p:sp>
      <p:sp>
        <p:nvSpPr>
          <p:cNvPr id="8" name="Content Placeholder 8">
            <a:extLst>
              <a:ext uri="{FF2B5EF4-FFF2-40B4-BE49-F238E27FC236}">
                <a16:creationId xmlns:a16="http://schemas.microsoft.com/office/drawing/2014/main" id="{70C72565-D5C4-408C-9AC1-0066FE36A399}"/>
              </a:ext>
            </a:extLst>
          </p:cNvPr>
          <p:cNvSpPr txBox="1">
            <a:spLocks/>
          </p:cNvSpPr>
          <p:nvPr/>
        </p:nvSpPr>
        <p:spPr>
          <a:xfrm>
            <a:off x="4191000" y="889001"/>
            <a:ext cx="4648200" cy="54403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p:txBody>
      </p:sp>
      <p:pic>
        <p:nvPicPr>
          <p:cNvPr id="1030" name="Picture 6" descr="Classes &amp; Objects in Java">
            <a:extLst>
              <a:ext uri="{FF2B5EF4-FFF2-40B4-BE49-F238E27FC236}">
                <a16:creationId xmlns:a16="http://schemas.microsoft.com/office/drawing/2014/main" id="{14665F81-6FED-48EE-A53C-8B6B5E2D63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64" t="21382" r="14569" b="4066"/>
          <a:stretch/>
        </p:blipFill>
        <p:spPr bwMode="auto">
          <a:xfrm>
            <a:off x="4241363" y="1600201"/>
            <a:ext cx="4193136" cy="2844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3104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2400" dirty="0"/>
              <a:t>A static member function is a special member function, which is used to access only static data members, any other normal data member cannot be accessed through static member function. </a:t>
            </a:r>
          </a:p>
          <a:p>
            <a:r>
              <a:rPr lang="en-US" sz="2400" dirty="0"/>
              <a:t>Just like static data member, static member function is also a class function; it is not associated with any class object.</a:t>
            </a:r>
          </a:p>
          <a:p>
            <a:r>
              <a:rPr lang="en-US" sz="2400" dirty="0"/>
              <a:t>A static member function is always declared with the </a:t>
            </a:r>
            <a:r>
              <a:rPr lang="en-US" sz="2400" b="1" i="1" dirty="0"/>
              <a:t>static</a:t>
            </a:r>
            <a:r>
              <a:rPr lang="en-US" sz="2400" dirty="0"/>
              <a:t> keyword. </a:t>
            </a:r>
          </a:p>
          <a:p>
            <a:r>
              <a:rPr lang="en-US" sz="2400" dirty="0"/>
              <a:t>It has its lifetime throughout the entire program.</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D6F881EC-55E3-7940-9682-5DF031A16499}"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80</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2.11. Static Function Member</a:t>
            </a:r>
          </a:p>
        </p:txBody>
      </p:sp>
    </p:spTree>
    <p:extLst>
      <p:ext uri="{BB962C8B-B14F-4D97-AF65-F5344CB8AC3E}">
        <p14:creationId xmlns:p14="http://schemas.microsoft.com/office/powerpoint/2010/main" val="2736046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2800" b="1" dirty="0"/>
              <a:t>Syntax:</a:t>
            </a:r>
            <a:endParaRPr lang="en-US" sz="2800" dirty="0"/>
          </a:p>
          <a:p>
            <a:endParaRPr lang="en-US" sz="2800" dirty="0"/>
          </a:p>
          <a:p>
            <a:endParaRPr lang="en-US" sz="2800" dirty="0"/>
          </a:p>
          <a:p>
            <a:endParaRPr lang="en-US" sz="2800" dirty="0"/>
          </a:p>
          <a:p>
            <a:r>
              <a:rPr lang="en-US" sz="2800" dirty="0"/>
              <a:t>We can access a static member function with class name, by using following syntax:</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A9CF7618-2E3B-E94E-AD95-ECD224D11851}"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81</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2.11. Static Function Member</a:t>
            </a:r>
          </a:p>
        </p:txBody>
      </p:sp>
      <p:pic>
        <p:nvPicPr>
          <p:cNvPr id="2" name="Picture 1">
            <a:extLst>
              <a:ext uri="{FF2B5EF4-FFF2-40B4-BE49-F238E27FC236}">
                <a16:creationId xmlns:a16="http://schemas.microsoft.com/office/drawing/2014/main" id="{352F131D-3484-4846-87C4-1B3942208940}"/>
              </a:ext>
            </a:extLst>
          </p:cNvPr>
          <p:cNvPicPr>
            <a:picLocks noChangeAspect="1"/>
          </p:cNvPicPr>
          <p:nvPr/>
        </p:nvPicPr>
        <p:blipFill rotWithShape="1">
          <a:blip r:embed="rId2"/>
          <a:srcRect b="42820"/>
          <a:stretch/>
        </p:blipFill>
        <p:spPr>
          <a:xfrm>
            <a:off x="1524001" y="1568768"/>
            <a:ext cx="6486525" cy="1815464"/>
          </a:xfrm>
          <a:prstGeom prst="rect">
            <a:avLst/>
          </a:prstGeom>
          <a:ln>
            <a:solidFill>
              <a:schemeClr val="tx1"/>
            </a:solidFill>
          </a:ln>
        </p:spPr>
      </p:pic>
      <p:pic>
        <p:nvPicPr>
          <p:cNvPr id="3" name="Picture 2">
            <a:extLst>
              <a:ext uri="{FF2B5EF4-FFF2-40B4-BE49-F238E27FC236}">
                <a16:creationId xmlns:a16="http://schemas.microsoft.com/office/drawing/2014/main" id="{FA6FB4B6-5887-4988-AD5B-31AFF0DE5F02}"/>
              </a:ext>
            </a:extLst>
          </p:cNvPr>
          <p:cNvPicPr>
            <a:picLocks noChangeAspect="1"/>
          </p:cNvPicPr>
          <p:nvPr/>
        </p:nvPicPr>
        <p:blipFill rotWithShape="1">
          <a:blip r:embed="rId2"/>
          <a:srcRect t="72340" r="16593"/>
          <a:stretch/>
        </p:blipFill>
        <p:spPr>
          <a:xfrm>
            <a:off x="1600200" y="4850129"/>
            <a:ext cx="5410200" cy="878207"/>
          </a:xfrm>
          <a:prstGeom prst="rect">
            <a:avLst/>
          </a:prstGeom>
          <a:ln>
            <a:solidFill>
              <a:schemeClr val="tx1"/>
            </a:solidFill>
          </a:ln>
        </p:spPr>
      </p:pic>
    </p:spTree>
    <p:extLst>
      <p:ext uri="{BB962C8B-B14F-4D97-AF65-F5344CB8AC3E}">
        <p14:creationId xmlns:p14="http://schemas.microsoft.com/office/powerpoint/2010/main" val="19879377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2209800" y="2721039"/>
            <a:ext cx="8153400" cy="5237164"/>
          </a:xfrm>
        </p:spPr>
        <p:txBody>
          <a:bodyPr>
            <a:normAutofit/>
          </a:bodyPr>
          <a:lstStyle/>
          <a:p>
            <a:endParaRPr lang="en-US"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1ED07B0C-30AD-194C-B37D-920E5ED5F0CF}"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82</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Sample program 2.11</a:t>
            </a:r>
          </a:p>
        </p:txBody>
      </p:sp>
      <p:pic>
        <p:nvPicPr>
          <p:cNvPr id="2" name="Picture 1">
            <a:extLst>
              <a:ext uri="{FF2B5EF4-FFF2-40B4-BE49-F238E27FC236}">
                <a16:creationId xmlns:a16="http://schemas.microsoft.com/office/drawing/2014/main" id="{A8EBB2F7-27A3-40A2-BE32-1E335A221A56}"/>
              </a:ext>
            </a:extLst>
          </p:cNvPr>
          <p:cNvPicPr>
            <a:picLocks noChangeAspect="1"/>
          </p:cNvPicPr>
          <p:nvPr/>
        </p:nvPicPr>
        <p:blipFill rotWithShape="1">
          <a:blip r:embed="rId2"/>
          <a:srcRect b="36413"/>
          <a:stretch/>
        </p:blipFill>
        <p:spPr>
          <a:xfrm>
            <a:off x="67557" y="1177132"/>
            <a:ext cx="6621637" cy="4891085"/>
          </a:xfrm>
          <a:prstGeom prst="rect">
            <a:avLst/>
          </a:prstGeom>
          <a:ln>
            <a:solidFill>
              <a:schemeClr val="tx1"/>
            </a:solidFill>
          </a:ln>
        </p:spPr>
      </p:pic>
      <p:pic>
        <p:nvPicPr>
          <p:cNvPr id="8" name="Picture 7">
            <a:extLst>
              <a:ext uri="{FF2B5EF4-FFF2-40B4-BE49-F238E27FC236}">
                <a16:creationId xmlns:a16="http://schemas.microsoft.com/office/drawing/2014/main" id="{266C0DF6-D2EA-40AE-B1A8-FB8573303F02}"/>
              </a:ext>
            </a:extLst>
          </p:cNvPr>
          <p:cNvPicPr>
            <a:picLocks noChangeAspect="1"/>
          </p:cNvPicPr>
          <p:nvPr/>
        </p:nvPicPr>
        <p:blipFill rotWithShape="1">
          <a:blip r:embed="rId2"/>
          <a:srcRect t="65068"/>
          <a:stretch/>
        </p:blipFill>
        <p:spPr>
          <a:xfrm>
            <a:off x="3581400" y="2904160"/>
            <a:ext cx="5562600" cy="2257181"/>
          </a:xfrm>
          <a:prstGeom prst="rect">
            <a:avLst/>
          </a:prstGeom>
          <a:ln>
            <a:solidFill>
              <a:schemeClr val="tx1"/>
            </a:solidFill>
          </a:ln>
        </p:spPr>
      </p:pic>
      <p:pic>
        <p:nvPicPr>
          <p:cNvPr id="10" name="Picture 9">
            <a:extLst>
              <a:ext uri="{FF2B5EF4-FFF2-40B4-BE49-F238E27FC236}">
                <a16:creationId xmlns:a16="http://schemas.microsoft.com/office/drawing/2014/main" id="{E9284A7C-7D62-4C39-BC49-FE368F7AAB26}"/>
              </a:ext>
            </a:extLst>
          </p:cNvPr>
          <p:cNvPicPr/>
          <p:nvPr/>
        </p:nvPicPr>
        <p:blipFill rotWithShape="1">
          <a:blip r:embed="rId3"/>
          <a:srcRect t="20177" r="33207" b="36764"/>
          <a:stretch/>
        </p:blipFill>
        <p:spPr bwMode="auto">
          <a:xfrm>
            <a:off x="5486400" y="252576"/>
            <a:ext cx="3352800" cy="165242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4114939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fontScale="77500" lnSpcReduction="20000"/>
          </a:bodyPr>
          <a:lstStyle/>
          <a:p>
            <a:r>
              <a:rPr lang="en-US" dirty="0"/>
              <a:t>A friend function is a function, declared with the keyword </a:t>
            </a:r>
            <a:r>
              <a:rPr lang="en-US" b="1" i="1" u="sng" dirty="0"/>
              <a:t>friend</a:t>
            </a:r>
            <a:r>
              <a:rPr lang="en-US" dirty="0"/>
              <a:t>, which can access Private or Protected data members of a class from outside the class in which it is declared.</a:t>
            </a:r>
          </a:p>
          <a:p>
            <a:r>
              <a:rPr lang="en-US" dirty="0"/>
              <a:t>If a function is defined as a friend function in C++, then the protected and private data of a class can be accessed using the function. </a:t>
            </a:r>
          </a:p>
          <a:p>
            <a:r>
              <a:rPr lang="en-US" dirty="0"/>
              <a:t>By using the keyword </a:t>
            </a:r>
            <a:r>
              <a:rPr lang="en-US" b="1" dirty="0"/>
              <a:t>friend,</a:t>
            </a:r>
            <a:r>
              <a:rPr lang="en-US" dirty="0"/>
              <a:t> compiler knows the given function is a friend function.</a:t>
            </a:r>
          </a:p>
          <a:p>
            <a:r>
              <a:rPr lang="en-US" dirty="0"/>
              <a:t>For accessing the data, the declaration of a friend function should be done inside the body of a class starting with the keyword friend. </a:t>
            </a:r>
          </a:p>
          <a:p>
            <a:r>
              <a:rPr lang="en-US" dirty="0"/>
              <a:t>Friend function of the class is declared inside the class but is defined outside the class but it isn’t the member function of the class.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8DB21CE-F72A-CE40-ADBE-B70FAFE6DB8B}"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83</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2.12. Friend Function</a:t>
            </a:r>
          </a:p>
        </p:txBody>
      </p:sp>
    </p:spTree>
    <p:extLst>
      <p:ext uri="{BB962C8B-B14F-4D97-AF65-F5344CB8AC3E}">
        <p14:creationId xmlns:p14="http://schemas.microsoft.com/office/powerpoint/2010/main" val="10650548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fontScale="77500" lnSpcReduction="20000"/>
          </a:bodyPr>
          <a:lstStyle/>
          <a:p>
            <a:r>
              <a:rPr lang="en-US" dirty="0"/>
              <a:t>A friend function is a function, declared with the keyword </a:t>
            </a:r>
            <a:r>
              <a:rPr lang="en-US" b="1" i="1" u="sng" dirty="0"/>
              <a:t>friend</a:t>
            </a:r>
            <a:r>
              <a:rPr lang="en-US" dirty="0"/>
              <a:t>, which can access Private or Protected data members of a class from outside the class in which it is declared.</a:t>
            </a:r>
          </a:p>
          <a:p>
            <a:r>
              <a:rPr lang="en-US" dirty="0"/>
              <a:t>If a function is defined as a friend function in C++, then the protected and private data of a class can be accessed using the function. </a:t>
            </a:r>
          </a:p>
          <a:p>
            <a:r>
              <a:rPr lang="en-US" dirty="0"/>
              <a:t>By using the keyword </a:t>
            </a:r>
            <a:r>
              <a:rPr lang="en-US" b="1" dirty="0"/>
              <a:t>friend,</a:t>
            </a:r>
            <a:r>
              <a:rPr lang="en-US" dirty="0"/>
              <a:t> compiler knows the given function is a friend function.</a:t>
            </a:r>
          </a:p>
          <a:p>
            <a:r>
              <a:rPr lang="en-US" dirty="0"/>
              <a:t>For accessing the data, the declaration of a friend function should be done inside the body of a class starting with the keyword friend. </a:t>
            </a:r>
          </a:p>
          <a:p>
            <a:r>
              <a:rPr lang="en-US" dirty="0"/>
              <a:t>Friend function of the class is declared inside the class but is defined outside the class but it isn’t the member function of the class.</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B4A3EE2-09A8-984A-A525-1EF925E54E49}"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2.12. Friend Function</a:t>
            </a:r>
          </a:p>
        </p:txBody>
      </p:sp>
    </p:spTree>
    <p:extLst>
      <p:ext uri="{BB962C8B-B14F-4D97-AF65-F5344CB8AC3E}">
        <p14:creationId xmlns:p14="http://schemas.microsoft.com/office/powerpoint/2010/main" val="33034288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90B6803-75B1-8440-8E3E-0F4709D1D44B}"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2.12 Declaration of friend function</a:t>
            </a:r>
          </a:p>
        </p:txBody>
      </p:sp>
      <p:pic>
        <p:nvPicPr>
          <p:cNvPr id="2" name="Picture 1">
            <a:extLst>
              <a:ext uri="{FF2B5EF4-FFF2-40B4-BE49-F238E27FC236}">
                <a16:creationId xmlns:a16="http://schemas.microsoft.com/office/drawing/2014/main" id="{71BAEC47-CA9E-4875-A0C5-65813A2FA4AC}"/>
              </a:ext>
            </a:extLst>
          </p:cNvPr>
          <p:cNvPicPr>
            <a:picLocks noChangeAspect="1"/>
          </p:cNvPicPr>
          <p:nvPr/>
        </p:nvPicPr>
        <p:blipFill>
          <a:blip r:embed="rId2"/>
          <a:stretch>
            <a:fillRect/>
          </a:stretch>
        </p:blipFill>
        <p:spPr>
          <a:xfrm>
            <a:off x="586740" y="1498600"/>
            <a:ext cx="7970520" cy="1152471"/>
          </a:xfrm>
          <a:prstGeom prst="rect">
            <a:avLst/>
          </a:prstGeom>
          <a:ln>
            <a:solidFill>
              <a:schemeClr val="tx1"/>
            </a:solidFill>
          </a:ln>
        </p:spPr>
      </p:pic>
    </p:spTree>
    <p:extLst>
      <p:ext uri="{BB962C8B-B14F-4D97-AF65-F5344CB8AC3E}">
        <p14:creationId xmlns:p14="http://schemas.microsoft.com/office/powerpoint/2010/main" val="4228703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3810000" cy="5237164"/>
          </a:xfrm>
          <a:ln>
            <a:solidFill>
              <a:schemeClr val="tx1"/>
            </a:solidFill>
          </a:ln>
        </p:spPr>
        <p:txBody>
          <a:bodyPr>
            <a:normAutofit fontScale="70000" lnSpcReduction="20000"/>
          </a:bodyPr>
          <a:lstStyle/>
          <a:p>
            <a:pPr marL="0" indent="0">
              <a:buNone/>
            </a:pPr>
            <a:r>
              <a:rPr lang="en-US" b="1" dirty="0"/>
              <a:t>Merits</a:t>
            </a:r>
            <a:endParaRPr lang="en-US" dirty="0"/>
          </a:p>
          <a:p>
            <a:pPr marL="514350" lvl="0" indent="-514350">
              <a:buFont typeface="+mj-lt"/>
              <a:buAutoNum type="arabicPeriod"/>
            </a:pPr>
            <a:r>
              <a:rPr lang="en-US" dirty="0"/>
              <a:t>It acts as the bridge between two classes by operating on their private data’s.</a:t>
            </a:r>
          </a:p>
          <a:p>
            <a:pPr marL="514350" lvl="0" indent="-514350">
              <a:buFont typeface="+mj-lt"/>
              <a:buAutoNum type="arabicPeriod"/>
            </a:pPr>
            <a:r>
              <a:rPr lang="en-US" dirty="0"/>
              <a:t>It is able to access members without need of inheriting the class.</a:t>
            </a:r>
          </a:p>
          <a:p>
            <a:pPr marL="514350" lvl="0" indent="-514350">
              <a:buFont typeface="+mj-lt"/>
              <a:buAutoNum type="arabicPeriod"/>
            </a:pPr>
            <a:r>
              <a:rPr lang="en-US" dirty="0"/>
              <a:t>It can be used to increase the versatility of overloading operator.</a:t>
            </a:r>
          </a:p>
          <a:p>
            <a:pPr marL="514350" lvl="0" indent="-514350">
              <a:buFont typeface="+mj-lt"/>
              <a:buAutoNum type="arabicPeriod"/>
            </a:pPr>
            <a:r>
              <a:rPr lang="en-US" dirty="0"/>
              <a:t>It provides functions that need data which isn’t normally used by the class.</a:t>
            </a:r>
          </a:p>
          <a:p>
            <a:pPr marL="514350" lvl="0" indent="-514350">
              <a:buFont typeface="+mj-lt"/>
              <a:buAutoNum type="arabicPeriod"/>
            </a:pPr>
            <a:r>
              <a:rPr lang="en-US" dirty="0"/>
              <a:t>Allows sharing private class information by a non-member function.</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89B8CD7-D1AB-8C40-9262-7FE8E1AA7A0A}"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86</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Merits and Demerits of Friend Function</a:t>
            </a:r>
          </a:p>
        </p:txBody>
      </p:sp>
      <p:sp>
        <p:nvSpPr>
          <p:cNvPr id="8" name="Content Placeholder 8">
            <a:extLst>
              <a:ext uri="{FF2B5EF4-FFF2-40B4-BE49-F238E27FC236}">
                <a16:creationId xmlns:a16="http://schemas.microsoft.com/office/drawing/2014/main" id="{8223DCCD-1EF7-4D79-B978-FCF4055D35AE}"/>
              </a:ext>
            </a:extLst>
          </p:cNvPr>
          <p:cNvSpPr txBox="1">
            <a:spLocks/>
          </p:cNvSpPr>
          <p:nvPr/>
        </p:nvSpPr>
        <p:spPr>
          <a:xfrm>
            <a:off x="4572000" y="889001"/>
            <a:ext cx="3810000" cy="5237164"/>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Demerits </a:t>
            </a:r>
            <a:endParaRPr lang="en-US" sz="2000" dirty="0"/>
          </a:p>
          <a:p>
            <a:pPr marL="457200" lvl="0" indent="-457200">
              <a:buFont typeface="+mj-lt"/>
              <a:buAutoNum type="arabicPeriod"/>
            </a:pPr>
            <a:r>
              <a:rPr lang="en-US" sz="2000" dirty="0"/>
              <a:t>It violates the law of data hiding by allowing access to private members of the class from outside the class.</a:t>
            </a:r>
          </a:p>
          <a:p>
            <a:pPr marL="457200" lvl="0" indent="-457200">
              <a:buFont typeface="+mj-lt"/>
              <a:buAutoNum type="arabicPeriod"/>
            </a:pPr>
            <a:r>
              <a:rPr lang="en-US" sz="2000" dirty="0"/>
              <a:t>Breach of data integrity.</a:t>
            </a:r>
          </a:p>
          <a:p>
            <a:pPr marL="457200" lvl="0" indent="-457200">
              <a:buFont typeface="+mj-lt"/>
              <a:buAutoNum type="arabicPeriod"/>
            </a:pPr>
            <a:r>
              <a:rPr lang="en-US" sz="2000" dirty="0"/>
              <a:t>Conceptually messy</a:t>
            </a:r>
          </a:p>
          <a:p>
            <a:pPr marL="457200" lvl="0" indent="-457200">
              <a:buFont typeface="+mj-lt"/>
              <a:buAutoNum type="arabicPeriod"/>
            </a:pPr>
            <a:r>
              <a:rPr lang="en-US" sz="2000" dirty="0"/>
              <a:t>Runtime polymorphism in the member cannot be done.</a:t>
            </a:r>
          </a:p>
          <a:p>
            <a:pPr marL="457200" indent="-457200">
              <a:buFont typeface="+mj-lt"/>
              <a:buAutoNum type="arabicPeriod"/>
            </a:pPr>
            <a:r>
              <a:rPr lang="en-US" sz="2000" dirty="0"/>
              <a:t>Size of memory occupied by objects will be maximum</a:t>
            </a:r>
            <a:endParaRPr lang="en-US" sz="1200" dirty="0"/>
          </a:p>
        </p:txBody>
      </p:sp>
    </p:spTree>
    <p:extLst>
      <p:ext uri="{BB962C8B-B14F-4D97-AF65-F5344CB8AC3E}">
        <p14:creationId xmlns:p14="http://schemas.microsoft.com/office/powerpoint/2010/main" val="26058775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1295401"/>
            <a:ext cx="8153400" cy="4830764"/>
          </a:xfrm>
        </p:spPr>
        <p:txBody>
          <a:bodyPr>
            <a:normAutofit/>
          </a:bodyPr>
          <a:lstStyle/>
          <a:p>
            <a:r>
              <a:rPr lang="en-US" sz="1800" dirty="0"/>
              <a:t>Structure:</a:t>
            </a:r>
          </a:p>
          <a:p>
            <a:endParaRPr lang="en-US" sz="1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0CFBD2D6-6B93-4944-9CBB-2A3FEFDB2C4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919161"/>
          </a:xfrm>
        </p:spPr>
        <p:txBody>
          <a:bodyPr>
            <a:normAutofit/>
          </a:bodyPr>
          <a:lstStyle/>
          <a:p>
            <a:pPr algn="l"/>
            <a:r>
              <a:rPr lang="en-US" sz="3600" b="1" dirty="0">
                <a:solidFill>
                  <a:srgbClr val="FF0000"/>
                </a:solidFill>
              </a:rPr>
              <a:t>Sample Program 2.12</a:t>
            </a:r>
            <a:br>
              <a:rPr lang="en-US" sz="3600" b="1" dirty="0">
                <a:solidFill>
                  <a:srgbClr val="FF0000"/>
                </a:solidFill>
              </a:rPr>
            </a:br>
            <a:r>
              <a:rPr lang="en-US" sz="1800" b="1" dirty="0">
                <a:solidFill>
                  <a:srgbClr val="FF0000"/>
                </a:solidFill>
              </a:rPr>
              <a:t>Program with Friend function</a:t>
            </a:r>
            <a:endParaRPr lang="en-US" sz="3600" b="1" dirty="0">
              <a:solidFill>
                <a:srgbClr val="FF0000"/>
              </a:solidFill>
            </a:endParaRPr>
          </a:p>
        </p:txBody>
      </p:sp>
      <p:pic>
        <p:nvPicPr>
          <p:cNvPr id="2" name="Picture 1">
            <a:extLst>
              <a:ext uri="{FF2B5EF4-FFF2-40B4-BE49-F238E27FC236}">
                <a16:creationId xmlns:a16="http://schemas.microsoft.com/office/drawing/2014/main" id="{C428D3EA-EB0C-4299-96A8-544F53DFCCEA}"/>
              </a:ext>
            </a:extLst>
          </p:cNvPr>
          <p:cNvPicPr>
            <a:picLocks noChangeAspect="1"/>
          </p:cNvPicPr>
          <p:nvPr/>
        </p:nvPicPr>
        <p:blipFill rotWithShape="1">
          <a:blip r:embed="rId2"/>
          <a:srcRect b="24375"/>
          <a:stretch/>
        </p:blipFill>
        <p:spPr>
          <a:xfrm>
            <a:off x="533400" y="1397001"/>
            <a:ext cx="7637532" cy="5186361"/>
          </a:xfrm>
          <a:prstGeom prst="rect">
            <a:avLst/>
          </a:prstGeom>
          <a:ln>
            <a:solidFill>
              <a:schemeClr val="tx1"/>
            </a:solidFill>
          </a:ln>
        </p:spPr>
      </p:pic>
      <p:pic>
        <p:nvPicPr>
          <p:cNvPr id="8" name="Picture 7">
            <a:extLst>
              <a:ext uri="{FF2B5EF4-FFF2-40B4-BE49-F238E27FC236}">
                <a16:creationId xmlns:a16="http://schemas.microsoft.com/office/drawing/2014/main" id="{3D32D0A1-2751-41E8-86B9-10BAD21C6FDC}"/>
              </a:ext>
            </a:extLst>
          </p:cNvPr>
          <p:cNvPicPr>
            <a:picLocks noChangeAspect="1"/>
          </p:cNvPicPr>
          <p:nvPr/>
        </p:nvPicPr>
        <p:blipFill rotWithShape="1">
          <a:blip r:embed="rId2"/>
          <a:srcRect t="73842" r="63085" b="-509"/>
          <a:stretch/>
        </p:blipFill>
        <p:spPr>
          <a:xfrm>
            <a:off x="5638800" y="144031"/>
            <a:ext cx="3124200" cy="2026508"/>
          </a:xfrm>
          <a:prstGeom prst="rect">
            <a:avLst/>
          </a:prstGeom>
          <a:ln>
            <a:solidFill>
              <a:schemeClr val="tx1"/>
            </a:solidFill>
          </a:ln>
        </p:spPr>
      </p:pic>
      <p:pic>
        <p:nvPicPr>
          <p:cNvPr id="10" name="Picture 9">
            <a:extLst>
              <a:ext uri="{FF2B5EF4-FFF2-40B4-BE49-F238E27FC236}">
                <a16:creationId xmlns:a16="http://schemas.microsoft.com/office/drawing/2014/main" id="{775B234C-2F8C-4A6B-81AD-2E6A394A7F68}"/>
              </a:ext>
            </a:extLst>
          </p:cNvPr>
          <p:cNvPicPr/>
          <p:nvPr/>
        </p:nvPicPr>
        <p:blipFill rotWithShape="1">
          <a:blip r:embed="rId3" cstate="print"/>
          <a:srcRect t="16273" r="61501" b="36509"/>
          <a:stretch/>
        </p:blipFill>
        <p:spPr bwMode="auto">
          <a:xfrm>
            <a:off x="5565796" y="2247031"/>
            <a:ext cx="3303463" cy="18288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2494088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2006601"/>
            <a:ext cx="8153400" cy="4119564"/>
          </a:xfrm>
        </p:spPr>
        <p:txBody>
          <a:bodyPr>
            <a:normAutofit/>
          </a:bodyPr>
          <a:lstStyle/>
          <a:p>
            <a:endParaRPr lang="en-US" sz="1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A0750C98-C292-8347-8EAC-7602E3F441CB}"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1528761"/>
          </a:xfrm>
        </p:spPr>
        <p:txBody>
          <a:bodyPr>
            <a:noAutofit/>
          </a:bodyPr>
          <a:lstStyle/>
          <a:p>
            <a:pPr algn="l"/>
            <a:r>
              <a:rPr lang="en-US" sz="3200" b="1" dirty="0">
                <a:solidFill>
                  <a:srgbClr val="FF0000"/>
                </a:solidFill>
              </a:rPr>
              <a:t>Sample Program 2.13:</a:t>
            </a:r>
            <a:br>
              <a:rPr lang="en-US" sz="3200" dirty="0">
                <a:solidFill>
                  <a:srgbClr val="FF0000"/>
                </a:solidFill>
              </a:rPr>
            </a:br>
            <a:r>
              <a:rPr lang="en-US" sz="1400" b="1" dirty="0">
                <a:solidFill>
                  <a:srgbClr val="FF0000"/>
                </a:solidFill>
              </a:rPr>
              <a:t>Create class called </a:t>
            </a:r>
            <a:r>
              <a:rPr lang="en-US" sz="1400" b="1" i="1" dirty="0">
                <a:solidFill>
                  <a:srgbClr val="FF0000"/>
                </a:solidFill>
              </a:rPr>
              <a:t>One </a:t>
            </a:r>
            <a:r>
              <a:rPr lang="en-US" sz="1400" b="1" dirty="0">
                <a:solidFill>
                  <a:srgbClr val="FF0000"/>
                </a:solidFill>
              </a:rPr>
              <a:t>and </a:t>
            </a:r>
            <a:r>
              <a:rPr lang="en-US" sz="1400" b="1" i="1" dirty="0">
                <a:solidFill>
                  <a:srgbClr val="FF0000"/>
                </a:solidFill>
              </a:rPr>
              <a:t>Two</a:t>
            </a:r>
            <a:r>
              <a:rPr lang="en-US" sz="1400" b="1" dirty="0">
                <a:solidFill>
                  <a:srgbClr val="FF0000"/>
                </a:solidFill>
              </a:rPr>
              <a:t> with each having one private member. Add member function to set a value (say </a:t>
            </a:r>
            <a:r>
              <a:rPr lang="en-US" sz="1400" b="1" i="1" dirty="0" err="1">
                <a:solidFill>
                  <a:srgbClr val="FF0000"/>
                </a:solidFill>
              </a:rPr>
              <a:t>setValue</a:t>
            </a:r>
            <a:r>
              <a:rPr lang="en-US" sz="1400" b="1" i="1" dirty="0">
                <a:solidFill>
                  <a:srgbClr val="FF0000"/>
                </a:solidFill>
              </a:rPr>
              <a:t>)</a:t>
            </a:r>
            <a:r>
              <a:rPr lang="en-US" sz="1400" b="1" dirty="0">
                <a:solidFill>
                  <a:srgbClr val="FF0000"/>
                </a:solidFill>
              </a:rPr>
              <a:t> on each class. Add one more function </a:t>
            </a:r>
            <a:r>
              <a:rPr lang="en-US" sz="1400" b="1" i="1" dirty="0">
                <a:solidFill>
                  <a:srgbClr val="FF0000"/>
                </a:solidFill>
              </a:rPr>
              <a:t>max()</a:t>
            </a:r>
            <a:r>
              <a:rPr lang="en-US" sz="1400" b="1" dirty="0">
                <a:solidFill>
                  <a:srgbClr val="FF0000"/>
                </a:solidFill>
              </a:rPr>
              <a:t> that is friendly to both classes. </a:t>
            </a:r>
            <a:r>
              <a:rPr lang="en-US" sz="1400" b="1" i="1" dirty="0">
                <a:solidFill>
                  <a:srgbClr val="FF0000"/>
                </a:solidFill>
              </a:rPr>
              <a:t>max()</a:t>
            </a:r>
            <a:r>
              <a:rPr lang="en-US" sz="1400" b="1" dirty="0">
                <a:solidFill>
                  <a:srgbClr val="FF0000"/>
                </a:solidFill>
              </a:rPr>
              <a:t> function should compare two private member of two classes and show maximum among them. Create one-one object of each class. Then set a value to them. Display the maximum number among them. [PU 2016 Fall, 2015 Fall]</a:t>
            </a:r>
            <a:endParaRPr lang="en-US" sz="3200" dirty="0">
              <a:solidFill>
                <a:srgbClr val="FF0000"/>
              </a:solidFill>
            </a:endParaRPr>
          </a:p>
        </p:txBody>
      </p:sp>
      <p:pic>
        <p:nvPicPr>
          <p:cNvPr id="3" name="Picture 2">
            <a:extLst>
              <a:ext uri="{FF2B5EF4-FFF2-40B4-BE49-F238E27FC236}">
                <a16:creationId xmlns:a16="http://schemas.microsoft.com/office/drawing/2014/main" id="{88F700AC-9E93-4CFA-AB32-3689596EEA4A}"/>
              </a:ext>
            </a:extLst>
          </p:cNvPr>
          <p:cNvPicPr>
            <a:picLocks noChangeAspect="1"/>
          </p:cNvPicPr>
          <p:nvPr/>
        </p:nvPicPr>
        <p:blipFill rotWithShape="1">
          <a:blip r:embed="rId2"/>
          <a:srcRect t="1" b="37080"/>
          <a:stretch/>
        </p:blipFill>
        <p:spPr>
          <a:xfrm>
            <a:off x="560437" y="1909967"/>
            <a:ext cx="3092549" cy="4574356"/>
          </a:xfrm>
          <a:prstGeom prst="rect">
            <a:avLst/>
          </a:prstGeom>
          <a:ln>
            <a:solidFill>
              <a:schemeClr val="tx1"/>
            </a:solidFill>
          </a:ln>
        </p:spPr>
      </p:pic>
      <p:pic>
        <p:nvPicPr>
          <p:cNvPr id="12" name="Picture 11">
            <a:extLst>
              <a:ext uri="{FF2B5EF4-FFF2-40B4-BE49-F238E27FC236}">
                <a16:creationId xmlns:a16="http://schemas.microsoft.com/office/drawing/2014/main" id="{43636B3B-268B-4B27-8E3D-89C9E8570D4E}"/>
              </a:ext>
            </a:extLst>
          </p:cNvPr>
          <p:cNvPicPr>
            <a:picLocks noChangeAspect="1"/>
          </p:cNvPicPr>
          <p:nvPr/>
        </p:nvPicPr>
        <p:blipFill rotWithShape="1">
          <a:blip r:embed="rId2"/>
          <a:srcRect l="1334" t="61732" r="-1334" b="-705"/>
          <a:stretch/>
        </p:blipFill>
        <p:spPr>
          <a:xfrm>
            <a:off x="3788176" y="1976659"/>
            <a:ext cx="3069824" cy="2812616"/>
          </a:xfrm>
          <a:prstGeom prst="rect">
            <a:avLst/>
          </a:prstGeom>
          <a:ln>
            <a:solidFill>
              <a:schemeClr val="tx1"/>
            </a:solidFill>
          </a:ln>
        </p:spPr>
      </p:pic>
      <p:pic>
        <p:nvPicPr>
          <p:cNvPr id="14" name="Picture 13">
            <a:extLst>
              <a:ext uri="{FF2B5EF4-FFF2-40B4-BE49-F238E27FC236}">
                <a16:creationId xmlns:a16="http://schemas.microsoft.com/office/drawing/2014/main" id="{ACE77654-A7C8-4FF0-9854-C7492AD62DD0}"/>
              </a:ext>
            </a:extLst>
          </p:cNvPr>
          <p:cNvPicPr/>
          <p:nvPr/>
        </p:nvPicPr>
        <p:blipFill>
          <a:blip r:embed="rId3"/>
          <a:stretch>
            <a:fillRect/>
          </a:stretch>
        </p:blipFill>
        <p:spPr>
          <a:xfrm>
            <a:off x="3962400" y="5037359"/>
            <a:ext cx="3425190" cy="1076960"/>
          </a:xfrm>
          <a:prstGeom prst="rect">
            <a:avLst/>
          </a:prstGeom>
        </p:spPr>
      </p:pic>
    </p:spTree>
    <p:extLst>
      <p:ext uri="{BB962C8B-B14F-4D97-AF65-F5344CB8AC3E}">
        <p14:creationId xmlns:p14="http://schemas.microsoft.com/office/powerpoint/2010/main" val="1459582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lnSpcReduction="10000"/>
          </a:bodyPr>
          <a:lstStyle/>
          <a:p>
            <a:r>
              <a:rPr lang="en-US" sz="2000" dirty="0"/>
              <a:t>A friend class is a technique in OOP, by which a class can access to all data and function members of another class.</a:t>
            </a:r>
          </a:p>
          <a:p>
            <a:r>
              <a:rPr lang="en-US" sz="2000" dirty="0"/>
              <a:t>For </a:t>
            </a:r>
            <a:r>
              <a:rPr lang="en-US" sz="2000" dirty="0" err="1"/>
              <a:t>e.g</a:t>
            </a:r>
            <a:r>
              <a:rPr lang="en-US" sz="2000" dirty="0"/>
              <a:t>, if a class ABC declares another class XYZ as its friend, then XYZ can access all the data and function members of class ABC.</a:t>
            </a:r>
          </a:p>
          <a:p>
            <a:r>
              <a:rPr lang="en-US" sz="2000" dirty="0"/>
              <a:t>Friendship is not mutual. If a class A is friend of B, then B doesn’t become friend of A automatically.</a:t>
            </a:r>
          </a:p>
          <a:p>
            <a:endParaRPr lang="en-US" sz="2000" dirty="0"/>
          </a:p>
          <a:p>
            <a:r>
              <a:rPr lang="en-US" sz="2000" b="1" dirty="0"/>
              <a:t>Friend class declaration:</a:t>
            </a:r>
          </a:p>
          <a:p>
            <a:pPr marL="0" indent="0" algn="l" rtl="0" fontAlgn="base">
              <a:buNone/>
            </a:pPr>
            <a:r>
              <a:rPr lang="en-US" sz="1200" b="0" i="0" u="none" strike="noStrike" dirty="0">
                <a:solidFill>
                  <a:srgbClr val="444444"/>
                </a:solidFill>
                <a:effectLst/>
                <a:latin typeface="Monaco" pitchFamily="2" charset="77"/>
              </a:rPr>
              <a:t>class </a:t>
            </a:r>
            <a:r>
              <a:rPr lang="en-US" sz="1200" b="0" i="0" u="none" strike="noStrike" dirty="0" err="1">
                <a:solidFill>
                  <a:srgbClr val="444444"/>
                </a:solidFill>
                <a:effectLst/>
                <a:latin typeface="Monaco" pitchFamily="2" charset="77"/>
              </a:rPr>
              <a:t>class_name</a:t>
            </a:r>
            <a:endParaRPr lang="en-US" sz="1200" b="0" i="0" u="none" strike="noStrike" dirty="0">
              <a:solidFill>
                <a:srgbClr val="444444"/>
              </a:solidFill>
              <a:effectLst/>
              <a:latin typeface="Monaco" pitchFamily="2" charset="77"/>
            </a:endParaRPr>
          </a:p>
          <a:p>
            <a:pPr marL="0" indent="0" algn="l" rtl="0" fontAlgn="base">
              <a:buNone/>
            </a:pPr>
            <a:r>
              <a:rPr lang="en-US" sz="1200" b="0" i="0" u="none" strike="noStrike" dirty="0">
                <a:solidFill>
                  <a:srgbClr val="444444"/>
                </a:solidFill>
                <a:effectLst/>
                <a:latin typeface="Monaco" pitchFamily="2" charset="77"/>
              </a:rPr>
              <a:t>{</a:t>
            </a:r>
          </a:p>
          <a:p>
            <a:pPr marL="0" indent="0" algn="l" rtl="0" fontAlgn="base">
              <a:buNone/>
            </a:pPr>
            <a:r>
              <a:rPr lang="en-US" sz="1200" b="0" i="0" u="none" strike="noStrike" dirty="0">
                <a:solidFill>
                  <a:srgbClr val="444444"/>
                </a:solidFill>
                <a:effectLst/>
                <a:latin typeface="Monaco" pitchFamily="2" charset="77"/>
              </a:rPr>
              <a:t>      friend class </a:t>
            </a:r>
            <a:r>
              <a:rPr lang="en-US" sz="1200" b="0" i="0" u="none" strike="noStrike" dirty="0" err="1">
                <a:solidFill>
                  <a:srgbClr val="444444"/>
                </a:solidFill>
                <a:effectLst/>
                <a:latin typeface="Monaco" pitchFamily="2" charset="77"/>
              </a:rPr>
              <a:t>friend_class</a:t>
            </a:r>
            <a:r>
              <a:rPr lang="en-US" sz="1200" b="0" i="0" u="none" strike="noStrike" dirty="0">
                <a:solidFill>
                  <a:srgbClr val="444444"/>
                </a:solidFill>
                <a:effectLst/>
                <a:latin typeface="Monaco" pitchFamily="2" charset="77"/>
              </a:rPr>
              <a:t>;// declaring friend class</a:t>
            </a:r>
          </a:p>
          <a:p>
            <a:pPr marL="0" indent="0" algn="l" rtl="0" fontAlgn="base">
              <a:buNone/>
            </a:pPr>
            <a:r>
              <a:rPr lang="en-US" sz="1200" b="0" i="0" u="none" strike="noStrike" dirty="0">
                <a:solidFill>
                  <a:srgbClr val="444444"/>
                </a:solidFill>
                <a:effectLst/>
                <a:latin typeface="Monaco" pitchFamily="2" charset="77"/>
              </a:rPr>
              <a:t>};</a:t>
            </a:r>
          </a:p>
          <a:p>
            <a:pPr marL="0" indent="0" algn="l" rtl="0" fontAlgn="base">
              <a:buNone/>
            </a:pPr>
            <a:endParaRPr lang="en-US" sz="1200" b="0" i="0" u="none" strike="noStrike" dirty="0">
              <a:solidFill>
                <a:srgbClr val="444444"/>
              </a:solidFill>
              <a:effectLst/>
              <a:latin typeface="Monaco" pitchFamily="2" charset="77"/>
            </a:endParaRPr>
          </a:p>
          <a:p>
            <a:pPr marL="0" indent="0" algn="l" rtl="0" fontAlgn="base">
              <a:buNone/>
            </a:pPr>
            <a:r>
              <a:rPr lang="en-US" sz="1200" b="0" i="0" u="none" strike="noStrike" dirty="0">
                <a:solidFill>
                  <a:srgbClr val="444444"/>
                </a:solidFill>
                <a:effectLst/>
                <a:latin typeface="Monaco" pitchFamily="2" charset="77"/>
              </a:rPr>
              <a:t>class </a:t>
            </a:r>
            <a:r>
              <a:rPr lang="en-US" sz="1200" b="0" i="0" u="none" strike="noStrike" dirty="0" err="1">
                <a:solidFill>
                  <a:srgbClr val="444444"/>
                </a:solidFill>
                <a:effectLst/>
                <a:latin typeface="Monaco" pitchFamily="2" charset="77"/>
              </a:rPr>
              <a:t>friend_class</a:t>
            </a:r>
            <a:endParaRPr lang="en-US" sz="1200" b="0" i="0" u="none" strike="noStrike" dirty="0">
              <a:solidFill>
                <a:srgbClr val="444444"/>
              </a:solidFill>
              <a:effectLst/>
              <a:latin typeface="Monaco" pitchFamily="2" charset="77"/>
            </a:endParaRPr>
          </a:p>
          <a:p>
            <a:pPr marL="0" indent="0" algn="l" rtl="0" fontAlgn="base">
              <a:buNone/>
            </a:pPr>
            <a:r>
              <a:rPr lang="en-US" sz="1200" b="0" i="0" u="none" strike="noStrike" dirty="0">
                <a:solidFill>
                  <a:srgbClr val="444444"/>
                </a:solidFill>
                <a:effectLst/>
                <a:latin typeface="Monaco" pitchFamily="2" charset="77"/>
              </a:rPr>
              <a:t>{</a:t>
            </a:r>
          </a:p>
          <a:p>
            <a:pPr marL="0" indent="0" algn="l" rtl="0" fontAlgn="base">
              <a:buNone/>
            </a:pPr>
            <a:endParaRPr lang="en-US" sz="1200" b="0" i="0" u="none" strike="noStrike" dirty="0">
              <a:solidFill>
                <a:srgbClr val="444444"/>
              </a:solidFill>
              <a:effectLst/>
              <a:latin typeface="Monaco" pitchFamily="2" charset="77"/>
            </a:endParaRPr>
          </a:p>
          <a:p>
            <a:pPr marL="0" indent="0" algn="l" rtl="0" fontAlgn="base">
              <a:buNone/>
            </a:pPr>
            <a:r>
              <a:rPr lang="en-US" sz="1200" b="0" i="0" u="none" strike="noStrike" dirty="0">
                <a:solidFill>
                  <a:srgbClr val="444444"/>
                </a:solidFill>
                <a:effectLst/>
                <a:latin typeface="Monaco" pitchFamily="2" charset="77"/>
              </a:rPr>
              <a:t>};</a:t>
            </a:r>
          </a:p>
          <a:p>
            <a:endParaRPr lang="en-US" sz="2000" dirty="0"/>
          </a:p>
          <a:p>
            <a:pPr marL="0" indent="0">
              <a:buNone/>
            </a:pPr>
            <a:r>
              <a:rPr lang="en-US" sz="2000" dirty="0"/>
              <a:t>	</a:t>
            </a:r>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C0DD2E77-EC7B-3842-8730-544048D0FBF7}"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89</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Friend Class</a:t>
            </a:r>
          </a:p>
        </p:txBody>
      </p:sp>
    </p:spTree>
    <p:extLst>
      <p:ext uri="{BB962C8B-B14F-4D97-AF65-F5344CB8AC3E}">
        <p14:creationId xmlns:p14="http://schemas.microsoft.com/office/powerpoint/2010/main" val="13197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4114800" y="1092201"/>
            <a:ext cx="4572000" cy="5033964"/>
          </a:xfrm>
        </p:spPr>
        <p:txBody>
          <a:bodyPr>
            <a:normAutofit/>
          </a:bodyPr>
          <a:lstStyle/>
          <a:p>
            <a:endParaRPr lang="en-US" sz="1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34FB6DA7-1260-0A45-B836-A02B23CA770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How to write a program with class and object</a:t>
            </a:r>
          </a:p>
        </p:txBody>
      </p:sp>
      <p:pic>
        <p:nvPicPr>
          <p:cNvPr id="8" name="Picture 2" descr="Classes &amp; Objects in C++ - Simple Snippets">
            <a:extLst>
              <a:ext uri="{FF2B5EF4-FFF2-40B4-BE49-F238E27FC236}">
                <a16:creationId xmlns:a16="http://schemas.microsoft.com/office/drawing/2014/main" id="{B8A7301E-8F6C-47F0-B41E-67C3A4589A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3436" r="-113"/>
          <a:stretch/>
        </p:blipFill>
        <p:spPr bwMode="auto">
          <a:xfrm>
            <a:off x="560696" y="1193800"/>
            <a:ext cx="3321260" cy="25062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D39253C-B45F-4ECD-8CEE-5664D915C9CC}"/>
              </a:ext>
            </a:extLst>
          </p:cNvPr>
          <p:cNvPicPr>
            <a:picLocks noChangeAspect="1"/>
          </p:cNvPicPr>
          <p:nvPr/>
        </p:nvPicPr>
        <p:blipFill>
          <a:blip r:embed="rId3"/>
          <a:stretch>
            <a:fillRect/>
          </a:stretch>
        </p:blipFill>
        <p:spPr>
          <a:xfrm>
            <a:off x="4132007" y="1073355"/>
            <a:ext cx="3109913" cy="3148996"/>
          </a:xfrm>
          <a:prstGeom prst="rect">
            <a:avLst/>
          </a:prstGeom>
          <a:ln>
            <a:solidFill>
              <a:schemeClr val="tx1"/>
            </a:solidFill>
          </a:ln>
        </p:spPr>
      </p:pic>
    </p:spTree>
    <p:extLst>
      <p:ext uri="{BB962C8B-B14F-4D97-AF65-F5344CB8AC3E}">
        <p14:creationId xmlns:p14="http://schemas.microsoft.com/office/powerpoint/2010/main" val="2104245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833FC5FE-2EC6-9949-869E-B36402A3DE55}"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1122361"/>
          </a:xfrm>
        </p:spPr>
        <p:txBody>
          <a:bodyPr>
            <a:normAutofit/>
          </a:bodyPr>
          <a:lstStyle/>
          <a:p>
            <a:pPr algn="l"/>
            <a:r>
              <a:rPr lang="en-US" sz="3600" b="1" dirty="0">
                <a:solidFill>
                  <a:srgbClr val="FF0000"/>
                </a:solidFill>
              </a:rPr>
              <a:t>Sample program 2.14</a:t>
            </a:r>
            <a:br>
              <a:rPr lang="en-US" sz="3600" b="1" dirty="0">
                <a:solidFill>
                  <a:srgbClr val="FF0000"/>
                </a:solidFill>
              </a:rPr>
            </a:br>
            <a:r>
              <a:rPr lang="en-US" sz="1800" b="1" dirty="0">
                <a:solidFill>
                  <a:srgbClr val="FF0000"/>
                </a:solidFill>
              </a:rPr>
              <a:t>Illustration of Friend class</a:t>
            </a:r>
            <a:endParaRPr lang="en-US" sz="3600" b="1" dirty="0">
              <a:solidFill>
                <a:srgbClr val="FF0000"/>
              </a:solidFill>
            </a:endParaRPr>
          </a:p>
        </p:txBody>
      </p:sp>
      <p:pic>
        <p:nvPicPr>
          <p:cNvPr id="2" name="Picture 1">
            <a:extLst>
              <a:ext uri="{FF2B5EF4-FFF2-40B4-BE49-F238E27FC236}">
                <a16:creationId xmlns:a16="http://schemas.microsoft.com/office/drawing/2014/main" id="{7838491E-464F-403D-9786-B01D63B7EB57}"/>
              </a:ext>
            </a:extLst>
          </p:cNvPr>
          <p:cNvPicPr>
            <a:picLocks noChangeAspect="1"/>
          </p:cNvPicPr>
          <p:nvPr/>
        </p:nvPicPr>
        <p:blipFill rotWithShape="1">
          <a:blip r:embed="rId2"/>
          <a:srcRect r="4768" b="23842"/>
          <a:stretch/>
        </p:blipFill>
        <p:spPr>
          <a:xfrm>
            <a:off x="533401" y="1382406"/>
            <a:ext cx="4237325" cy="5222876"/>
          </a:xfrm>
          <a:prstGeom prst="rect">
            <a:avLst/>
          </a:prstGeom>
          <a:ln>
            <a:solidFill>
              <a:schemeClr val="tx1"/>
            </a:solidFill>
          </a:ln>
        </p:spPr>
      </p:pic>
      <p:pic>
        <p:nvPicPr>
          <p:cNvPr id="8" name="Picture 7">
            <a:extLst>
              <a:ext uri="{FF2B5EF4-FFF2-40B4-BE49-F238E27FC236}">
                <a16:creationId xmlns:a16="http://schemas.microsoft.com/office/drawing/2014/main" id="{1F9BCC47-6052-445F-B22D-0FFD67950A95}"/>
              </a:ext>
            </a:extLst>
          </p:cNvPr>
          <p:cNvPicPr>
            <a:picLocks noChangeAspect="1"/>
          </p:cNvPicPr>
          <p:nvPr/>
        </p:nvPicPr>
        <p:blipFill rotWithShape="1">
          <a:blip r:embed="rId2"/>
          <a:srcRect t="74676" r="24374"/>
          <a:stretch/>
        </p:blipFill>
        <p:spPr>
          <a:xfrm>
            <a:off x="4866758" y="1411595"/>
            <a:ext cx="3364930" cy="1736724"/>
          </a:xfrm>
          <a:prstGeom prst="rect">
            <a:avLst/>
          </a:prstGeom>
          <a:ln>
            <a:solidFill>
              <a:schemeClr val="tx1"/>
            </a:solidFill>
          </a:ln>
        </p:spPr>
      </p:pic>
      <p:pic>
        <p:nvPicPr>
          <p:cNvPr id="10" name="Content Placeholder 9">
            <a:extLst>
              <a:ext uri="{FF2B5EF4-FFF2-40B4-BE49-F238E27FC236}">
                <a16:creationId xmlns:a16="http://schemas.microsoft.com/office/drawing/2014/main" id="{C5154F70-9F83-476D-AFD4-F867F559FE74}"/>
              </a:ext>
            </a:extLst>
          </p:cNvPr>
          <p:cNvPicPr>
            <a:picLocks noGrp="1"/>
          </p:cNvPicPr>
          <p:nvPr>
            <p:ph idx="1"/>
          </p:nvPr>
        </p:nvPicPr>
        <p:blipFill rotWithShape="1">
          <a:blip r:embed="rId3"/>
          <a:srcRect t="15646" r="55941" b="20196"/>
          <a:stretch/>
        </p:blipFill>
        <p:spPr bwMode="auto">
          <a:xfrm>
            <a:off x="4899117" y="3429000"/>
            <a:ext cx="3025683" cy="25400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530139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24AE1337-432C-1944-B60D-90A492A340F2}"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91</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20337" y="937420"/>
            <a:ext cx="1524000" cy="4983161"/>
          </a:xfrm>
        </p:spPr>
        <p:txBody>
          <a:bodyPr>
            <a:noAutofit/>
          </a:bodyPr>
          <a:lstStyle/>
          <a:p>
            <a:pPr algn="l"/>
            <a:r>
              <a:rPr lang="en-US" sz="2800" b="1" dirty="0">
                <a:solidFill>
                  <a:srgbClr val="FF0000"/>
                </a:solidFill>
              </a:rPr>
              <a:t>Sample program 2.15</a:t>
            </a:r>
            <a:br>
              <a:rPr lang="en-US" sz="2800" b="1" dirty="0">
                <a:solidFill>
                  <a:srgbClr val="FF0000"/>
                </a:solidFill>
              </a:rPr>
            </a:br>
            <a:r>
              <a:rPr lang="en-US" sz="1400" b="1" dirty="0">
                <a:solidFill>
                  <a:srgbClr val="FF0000"/>
                </a:solidFill>
              </a:rPr>
              <a:t>Create two classes </a:t>
            </a:r>
            <a:r>
              <a:rPr lang="en-US" sz="1400" b="1" i="1" dirty="0">
                <a:solidFill>
                  <a:srgbClr val="FF0000"/>
                </a:solidFill>
              </a:rPr>
              <a:t>One</a:t>
            </a:r>
            <a:r>
              <a:rPr lang="en-US" sz="1400" b="1" dirty="0">
                <a:solidFill>
                  <a:srgbClr val="FF0000"/>
                </a:solidFill>
              </a:rPr>
              <a:t> and </a:t>
            </a:r>
            <a:r>
              <a:rPr lang="en-US" sz="1400" b="1" i="1" dirty="0">
                <a:solidFill>
                  <a:srgbClr val="FF0000"/>
                </a:solidFill>
              </a:rPr>
              <a:t>Two </a:t>
            </a:r>
            <a:r>
              <a:rPr lang="en-US" sz="1400" b="1" dirty="0">
                <a:solidFill>
                  <a:srgbClr val="FF0000"/>
                </a:solidFill>
              </a:rPr>
              <a:t>each has one private members and a function member </a:t>
            </a:r>
            <a:r>
              <a:rPr lang="en-US" sz="1400" b="1" i="1" dirty="0" err="1">
                <a:solidFill>
                  <a:srgbClr val="FF0000"/>
                </a:solidFill>
              </a:rPr>
              <a:t>getdata</a:t>
            </a:r>
            <a:r>
              <a:rPr lang="en-US" sz="1400" b="1" i="1" dirty="0">
                <a:solidFill>
                  <a:srgbClr val="FF0000"/>
                </a:solidFill>
              </a:rPr>
              <a:t>().</a:t>
            </a:r>
            <a:r>
              <a:rPr lang="en-US" sz="1400" b="1" dirty="0">
                <a:solidFill>
                  <a:srgbClr val="FF0000"/>
                </a:solidFill>
              </a:rPr>
              <a:t> Make both the classes as friend class. and display both the data by both the classes. Make necessary functions and objects as required to support your program.</a:t>
            </a:r>
            <a:endParaRPr lang="en-US" sz="1200" b="1" dirty="0">
              <a:solidFill>
                <a:srgbClr val="FF0000"/>
              </a:solidFill>
            </a:endParaRPr>
          </a:p>
        </p:txBody>
      </p:sp>
      <p:pic>
        <p:nvPicPr>
          <p:cNvPr id="2" name="Picture 1">
            <a:extLst>
              <a:ext uri="{FF2B5EF4-FFF2-40B4-BE49-F238E27FC236}">
                <a16:creationId xmlns:a16="http://schemas.microsoft.com/office/drawing/2014/main" id="{CB4E1D86-245F-40BB-916A-48972B775A9E}"/>
              </a:ext>
            </a:extLst>
          </p:cNvPr>
          <p:cNvPicPr>
            <a:picLocks noChangeAspect="1"/>
          </p:cNvPicPr>
          <p:nvPr/>
        </p:nvPicPr>
        <p:blipFill rotWithShape="1">
          <a:blip r:embed="rId2"/>
          <a:srcRect t="1" b="-405"/>
          <a:stretch/>
        </p:blipFill>
        <p:spPr>
          <a:xfrm>
            <a:off x="1524001" y="49931"/>
            <a:ext cx="4627793" cy="6885784"/>
          </a:xfrm>
          <a:prstGeom prst="rect">
            <a:avLst/>
          </a:prstGeom>
          <a:ln>
            <a:solidFill>
              <a:schemeClr val="tx1"/>
            </a:solidFill>
          </a:ln>
        </p:spPr>
      </p:pic>
      <p:pic>
        <p:nvPicPr>
          <p:cNvPr id="3" name="Picture 2">
            <a:extLst>
              <a:ext uri="{FF2B5EF4-FFF2-40B4-BE49-F238E27FC236}">
                <a16:creationId xmlns:a16="http://schemas.microsoft.com/office/drawing/2014/main" id="{2B41B996-7788-4462-A25A-C7319D35C2C4}"/>
              </a:ext>
            </a:extLst>
          </p:cNvPr>
          <p:cNvPicPr>
            <a:picLocks noChangeAspect="1"/>
          </p:cNvPicPr>
          <p:nvPr/>
        </p:nvPicPr>
        <p:blipFill rotWithShape="1">
          <a:blip r:embed="rId3"/>
          <a:srcRect b="51904"/>
          <a:stretch/>
        </p:blipFill>
        <p:spPr>
          <a:xfrm>
            <a:off x="3706819" y="136524"/>
            <a:ext cx="5507659" cy="1721480"/>
          </a:xfrm>
          <a:prstGeom prst="rect">
            <a:avLst/>
          </a:prstGeom>
          <a:ln>
            <a:solidFill>
              <a:schemeClr val="tx1"/>
            </a:solidFill>
          </a:ln>
        </p:spPr>
      </p:pic>
      <p:pic>
        <p:nvPicPr>
          <p:cNvPr id="12" name="Picture 11">
            <a:extLst>
              <a:ext uri="{FF2B5EF4-FFF2-40B4-BE49-F238E27FC236}">
                <a16:creationId xmlns:a16="http://schemas.microsoft.com/office/drawing/2014/main" id="{C426E5B5-FC64-4767-B712-C20C772A0475}"/>
              </a:ext>
            </a:extLst>
          </p:cNvPr>
          <p:cNvPicPr>
            <a:picLocks noChangeAspect="1"/>
          </p:cNvPicPr>
          <p:nvPr/>
        </p:nvPicPr>
        <p:blipFill rotWithShape="1">
          <a:blip r:embed="rId3"/>
          <a:srcRect t="43891" r="53096" b="-392"/>
          <a:stretch/>
        </p:blipFill>
        <p:spPr>
          <a:xfrm>
            <a:off x="6155108" y="1969773"/>
            <a:ext cx="2583311" cy="2022311"/>
          </a:xfrm>
          <a:prstGeom prst="rect">
            <a:avLst/>
          </a:prstGeom>
          <a:ln>
            <a:solidFill>
              <a:schemeClr val="tx1"/>
            </a:solidFill>
          </a:ln>
        </p:spPr>
      </p:pic>
      <p:pic>
        <p:nvPicPr>
          <p:cNvPr id="13" name="Content Placeholder 12">
            <a:extLst>
              <a:ext uri="{FF2B5EF4-FFF2-40B4-BE49-F238E27FC236}">
                <a16:creationId xmlns:a16="http://schemas.microsoft.com/office/drawing/2014/main" id="{5F80CE78-AEE7-4DBB-AA45-020DE26D523D}"/>
              </a:ext>
            </a:extLst>
          </p:cNvPr>
          <p:cNvPicPr>
            <a:picLocks noGrp="1"/>
          </p:cNvPicPr>
          <p:nvPr>
            <p:ph idx="1"/>
          </p:nvPr>
        </p:nvPicPr>
        <p:blipFill rotWithShape="1">
          <a:blip r:embed="rId4"/>
          <a:srcRect t="11078" r="40033" b="22239"/>
          <a:stretch/>
        </p:blipFill>
        <p:spPr>
          <a:xfrm>
            <a:off x="5791200" y="4138298"/>
            <a:ext cx="2583311" cy="2218053"/>
          </a:xfrm>
          <a:prstGeom prst="rect">
            <a:avLst/>
          </a:prstGeom>
        </p:spPr>
      </p:pic>
    </p:spTree>
    <p:extLst>
      <p:ext uri="{BB962C8B-B14F-4D97-AF65-F5344CB8AC3E}">
        <p14:creationId xmlns:p14="http://schemas.microsoft.com/office/powerpoint/2010/main" val="20719566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8382000" cy="752476"/>
          </a:xfrm>
        </p:spPr>
        <p:txBody>
          <a:bodyPr>
            <a:noAutofit/>
          </a:bodyPr>
          <a:lstStyle/>
          <a:p>
            <a:pPr algn="l"/>
            <a:r>
              <a:rPr lang="en-US" sz="1200" b="1" dirty="0">
                <a:solidFill>
                  <a:srgbClr val="FF0000"/>
                </a:solidFill>
              </a:rPr>
              <a:t>Create a class called One and Two with each having a private member. Add member function to set value (say </a:t>
            </a:r>
            <a:r>
              <a:rPr lang="en-US" sz="1200" b="1" dirty="0" err="1">
                <a:solidFill>
                  <a:srgbClr val="FF0000"/>
                </a:solidFill>
              </a:rPr>
              <a:t>set_value</a:t>
            </a:r>
            <a:r>
              <a:rPr lang="en-US" sz="1200" b="1" dirty="0">
                <a:solidFill>
                  <a:srgbClr val="FF0000"/>
                </a:solidFill>
              </a:rPr>
              <a:t>) on each class Add one more function max() that is friendly to both classes. max() function should compare two private members of two classes and show maximum among them. Create one object of each class then set a value on them. Display the maximum among them.</a:t>
            </a:r>
          </a:p>
        </p:txBody>
      </p:sp>
      <p:sp>
        <p:nvSpPr>
          <p:cNvPr id="3" name="Content Placeholder 2"/>
          <p:cNvSpPr>
            <a:spLocks noGrp="1"/>
          </p:cNvSpPr>
          <p:nvPr>
            <p:ph idx="1"/>
          </p:nvPr>
        </p:nvSpPr>
        <p:spPr>
          <a:xfrm>
            <a:off x="457200" y="1776414"/>
            <a:ext cx="8229600" cy="4349751"/>
          </a:xfrm>
        </p:spPr>
        <p:txBody>
          <a:bodyPr>
            <a:normAutofit/>
          </a:bodyPr>
          <a:lstStyle/>
          <a:p>
            <a:pPr marL="0" indent="0">
              <a:buNone/>
            </a:pPr>
            <a:endParaRPr lang="en-US" sz="2000" dirty="0"/>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92</a:t>
            </a:fld>
            <a:endParaRPr lang="en-US"/>
          </a:p>
        </p:txBody>
      </p:sp>
      <p:sp>
        <p:nvSpPr>
          <p:cNvPr id="6" name="Footer Placeholder 5"/>
          <p:cNvSpPr>
            <a:spLocks noGrp="1"/>
          </p:cNvSpPr>
          <p:nvPr>
            <p:ph type="ftr" sz="quarter" idx="11"/>
          </p:nvPr>
        </p:nvSpPr>
        <p:spPr/>
        <p:txBody>
          <a:bodyPr/>
          <a:lstStyle/>
          <a:p>
            <a:r>
              <a:rPr lang="en-US"/>
              <a:t>MESSAGE, INSTANCE AND INITIALIZATION , OOP in C++</a:t>
            </a:r>
          </a:p>
        </p:txBody>
      </p:sp>
      <p:pic>
        <p:nvPicPr>
          <p:cNvPr id="7" name="Picture 6">
            <a:extLst>
              <a:ext uri="{FF2B5EF4-FFF2-40B4-BE49-F238E27FC236}">
                <a16:creationId xmlns:a16="http://schemas.microsoft.com/office/drawing/2014/main" id="{916F8EFA-7AD7-47BC-BFEA-42D144E358F9}"/>
              </a:ext>
            </a:extLst>
          </p:cNvPr>
          <p:cNvPicPr>
            <a:picLocks noChangeAspect="1"/>
          </p:cNvPicPr>
          <p:nvPr/>
        </p:nvPicPr>
        <p:blipFill rotWithShape="1">
          <a:blip r:embed="rId2"/>
          <a:srcRect b="38866"/>
          <a:stretch/>
        </p:blipFill>
        <p:spPr>
          <a:xfrm>
            <a:off x="439994" y="1068818"/>
            <a:ext cx="3979606" cy="5211329"/>
          </a:xfrm>
          <a:prstGeom prst="rect">
            <a:avLst/>
          </a:prstGeom>
          <a:ln>
            <a:solidFill>
              <a:schemeClr val="tx1"/>
            </a:solidFill>
          </a:ln>
        </p:spPr>
      </p:pic>
      <p:pic>
        <p:nvPicPr>
          <p:cNvPr id="8" name="Picture 7">
            <a:extLst>
              <a:ext uri="{FF2B5EF4-FFF2-40B4-BE49-F238E27FC236}">
                <a16:creationId xmlns:a16="http://schemas.microsoft.com/office/drawing/2014/main" id="{B24E6B11-FFAB-4970-8D6F-ED1D96EC5194}"/>
              </a:ext>
            </a:extLst>
          </p:cNvPr>
          <p:cNvPicPr>
            <a:picLocks noChangeAspect="1"/>
          </p:cNvPicPr>
          <p:nvPr/>
        </p:nvPicPr>
        <p:blipFill rotWithShape="1">
          <a:blip r:embed="rId2"/>
          <a:srcRect t="60875"/>
          <a:stretch/>
        </p:blipFill>
        <p:spPr>
          <a:xfrm>
            <a:off x="4454012" y="1068817"/>
            <a:ext cx="4080388" cy="3419592"/>
          </a:xfrm>
          <a:prstGeom prst="rect">
            <a:avLst/>
          </a:prstGeom>
          <a:ln>
            <a:solidFill>
              <a:schemeClr val="tx1"/>
            </a:solidFill>
          </a:ln>
        </p:spPr>
      </p:pic>
      <p:pic>
        <p:nvPicPr>
          <p:cNvPr id="10" name="Picture 9">
            <a:extLst>
              <a:ext uri="{FF2B5EF4-FFF2-40B4-BE49-F238E27FC236}">
                <a16:creationId xmlns:a16="http://schemas.microsoft.com/office/drawing/2014/main" id="{62BF0F3C-DE1D-4761-9516-22F748F428BD}"/>
              </a:ext>
            </a:extLst>
          </p:cNvPr>
          <p:cNvPicPr/>
          <p:nvPr/>
        </p:nvPicPr>
        <p:blipFill rotWithShape="1">
          <a:blip r:embed="rId3"/>
          <a:srcRect t="17852" r="46373" b="53252"/>
          <a:stretch/>
        </p:blipFill>
        <p:spPr bwMode="auto">
          <a:xfrm>
            <a:off x="5113230" y="4840405"/>
            <a:ext cx="2879941" cy="711200"/>
          </a:xfrm>
          <a:prstGeom prst="rect">
            <a:avLst/>
          </a:prstGeom>
          <a:noFill/>
          <a:ln w="9525">
            <a:noFill/>
            <a:miter lim="800000"/>
            <a:headEnd/>
            <a:tailEnd/>
          </a:ln>
        </p:spPr>
      </p:pic>
    </p:spTree>
    <p:extLst>
      <p:ext uri="{BB962C8B-B14F-4D97-AF65-F5344CB8AC3E}">
        <p14:creationId xmlns:p14="http://schemas.microsoft.com/office/powerpoint/2010/main" val="7496344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7477"/>
            <a:ext cx="8305800" cy="365124"/>
          </a:xfrm>
        </p:spPr>
        <p:txBody>
          <a:bodyPr>
            <a:noAutofit/>
          </a:bodyPr>
          <a:lstStyle/>
          <a:p>
            <a:pPr lvl="0" algn="l"/>
            <a:r>
              <a:rPr lang="en-US" sz="1200" b="1" dirty="0">
                <a:solidFill>
                  <a:srgbClr val="FF0000"/>
                </a:solidFill>
              </a:rPr>
              <a:t>WAP to add two complex number using concept of constructor.</a:t>
            </a:r>
          </a:p>
        </p:txBody>
      </p:sp>
      <p:sp>
        <p:nvSpPr>
          <p:cNvPr id="4" name="Date Placeholder 3"/>
          <p:cNvSpPr>
            <a:spLocks noGrp="1"/>
          </p:cNvSpPr>
          <p:nvPr>
            <p:ph type="dt" sz="half" idx="10"/>
          </p:nvPr>
        </p:nvSpPr>
        <p:spPr/>
        <p:txBody>
          <a:bodyPr/>
          <a:lstStyle/>
          <a:p>
            <a:fld id="{B6DF8831-1CA2-4FFB-8F67-C07FF0F5526F}" type="datetime1">
              <a:rPr lang="en-US" smtClean="0"/>
              <a:pPr/>
              <a:t>6/7/23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Footer Placeholder 5"/>
          <p:cNvSpPr>
            <a:spLocks noGrp="1"/>
          </p:cNvSpPr>
          <p:nvPr>
            <p:ph type="ftr" sz="quarter" idx="11"/>
          </p:nvPr>
        </p:nvSpPr>
        <p:spPr/>
        <p:txBody>
          <a:bodyPr/>
          <a:lstStyle/>
          <a:p>
            <a:r>
              <a:rPr lang="en-US" dirty="0"/>
              <a:t>MESSAGE, INSTANCE AND INITIALIZATION , OOP in C++</a:t>
            </a:r>
          </a:p>
        </p:txBody>
      </p:sp>
      <p:pic>
        <p:nvPicPr>
          <p:cNvPr id="3" name="Picture 2">
            <a:extLst>
              <a:ext uri="{FF2B5EF4-FFF2-40B4-BE49-F238E27FC236}">
                <a16:creationId xmlns:a16="http://schemas.microsoft.com/office/drawing/2014/main" id="{5D06C90B-027D-41EF-BE0E-6C26ED1C1CC3}"/>
              </a:ext>
            </a:extLst>
          </p:cNvPr>
          <p:cNvPicPr>
            <a:picLocks noChangeAspect="1"/>
          </p:cNvPicPr>
          <p:nvPr/>
        </p:nvPicPr>
        <p:blipFill>
          <a:blip r:embed="rId2"/>
          <a:stretch>
            <a:fillRect/>
          </a:stretch>
        </p:blipFill>
        <p:spPr>
          <a:xfrm>
            <a:off x="381001" y="1944125"/>
            <a:ext cx="3524197" cy="3321048"/>
          </a:xfrm>
          <a:prstGeom prst="rect">
            <a:avLst/>
          </a:prstGeom>
          <a:ln>
            <a:solidFill>
              <a:schemeClr val="tx1"/>
            </a:solidFill>
          </a:ln>
        </p:spPr>
      </p:pic>
      <p:pic>
        <p:nvPicPr>
          <p:cNvPr id="10" name="Picture 9">
            <a:extLst>
              <a:ext uri="{FF2B5EF4-FFF2-40B4-BE49-F238E27FC236}">
                <a16:creationId xmlns:a16="http://schemas.microsoft.com/office/drawing/2014/main" id="{9343437B-1E35-4A7E-AD66-6232F196FAEC}"/>
              </a:ext>
            </a:extLst>
          </p:cNvPr>
          <p:cNvPicPr>
            <a:picLocks noChangeAspect="1"/>
          </p:cNvPicPr>
          <p:nvPr/>
        </p:nvPicPr>
        <p:blipFill>
          <a:blip r:embed="rId3"/>
          <a:stretch>
            <a:fillRect/>
          </a:stretch>
        </p:blipFill>
        <p:spPr>
          <a:xfrm>
            <a:off x="3964784" y="539137"/>
            <a:ext cx="3350417" cy="3249608"/>
          </a:xfrm>
          <a:prstGeom prst="rect">
            <a:avLst/>
          </a:prstGeom>
          <a:ln>
            <a:solidFill>
              <a:schemeClr val="tx1"/>
            </a:solidFill>
          </a:ln>
        </p:spPr>
      </p:pic>
      <p:pic>
        <p:nvPicPr>
          <p:cNvPr id="11" name="Picture 10">
            <a:extLst>
              <a:ext uri="{FF2B5EF4-FFF2-40B4-BE49-F238E27FC236}">
                <a16:creationId xmlns:a16="http://schemas.microsoft.com/office/drawing/2014/main" id="{1C4CC78D-16A6-46C5-9A2B-8A09141B766C}"/>
              </a:ext>
            </a:extLst>
          </p:cNvPr>
          <p:cNvPicPr>
            <a:picLocks noChangeAspect="1"/>
          </p:cNvPicPr>
          <p:nvPr/>
        </p:nvPicPr>
        <p:blipFill>
          <a:blip r:embed="rId4"/>
          <a:stretch>
            <a:fillRect/>
          </a:stretch>
        </p:blipFill>
        <p:spPr>
          <a:xfrm>
            <a:off x="3964784" y="3883095"/>
            <a:ext cx="2740817" cy="2893907"/>
          </a:xfrm>
          <a:prstGeom prst="rect">
            <a:avLst/>
          </a:prstGeom>
          <a:ln>
            <a:solidFill>
              <a:schemeClr val="tx1"/>
            </a:solidFill>
          </a:ln>
        </p:spPr>
      </p:pic>
      <p:pic>
        <p:nvPicPr>
          <p:cNvPr id="14" name="Picture 13">
            <a:extLst>
              <a:ext uri="{FF2B5EF4-FFF2-40B4-BE49-F238E27FC236}">
                <a16:creationId xmlns:a16="http://schemas.microsoft.com/office/drawing/2014/main" id="{E4B51661-588C-4EBC-82A9-FD6E718609B5}"/>
              </a:ext>
            </a:extLst>
          </p:cNvPr>
          <p:cNvPicPr/>
          <p:nvPr/>
        </p:nvPicPr>
        <p:blipFill rotWithShape="1">
          <a:blip r:embed="rId5"/>
          <a:srcRect r="47253"/>
          <a:stretch/>
        </p:blipFill>
        <p:spPr>
          <a:xfrm>
            <a:off x="6940346" y="4271959"/>
            <a:ext cx="1371600" cy="1155700"/>
          </a:xfrm>
          <a:prstGeom prst="rect">
            <a:avLst/>
          </a:prstGeom>
        </p:spPr>
      </p:pic>
    </p:spTree>
    <p:extLst>
      <p:ext uri="{BB962C8B-B14F-4D97-AF65-F5344CB8AC3E}">
        <p14:creationId xmlns:p14="http://schemas.microsoft.com/office/powerpoint/2010/main" val="8578697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C12C2AB0-D4B3-0040-B8A1-5493C16691A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381001" y="279401"/>
            <a:ext cx="8375701" cy="1320801"/>
          </a:xfrm>
        </p:spPr>
        <p:txBody>
          <a:bodyPr>
            <a:noAutofit/>
          </a:bodyPr>
          <a:lstStyle/>
          <a:p>
            <a:pPr algn="l"/>
            <a:r>
              <a:rPr lang="en-US" sz="2800" b="1" dirty="0">
                <a:solidFill>
                  <a:srgbClr val="FF0000"/>
                </a:solidFill>
              </a:rPr>
              <a:t>Sample program 2.16</a:t>
            </a:r>
            <a:br>
              <a:rPr lang="en-US" sz="1400" dirty="0">
                <a:solidFill>
                  <a:srgbClr val="FF0000"/>
                </a:solidFill>
              </a:rPr>
            </a:br>
            <a:r>
              <a:rPr lang="en-US" sz="1400" b="1" dirty="0">
                <a:solidFill>
                  <a:srgbClr val="FF0000"/>
                </a:solidFill>
              </a:rPr>
              <a:t>Write base class that ask the user to enter Time (hour, minute and second) and derived class adds the Time of its own with the base. Finally make third class that is friend of derived and calculate the difference of base class time and its own time.</a:t>
            </a:r>
            <a:endParaRPr lang="en-US" sz="1400" dirty="0">
              <a:solidFill>
                <a:srgbClr val="FF0000"/>
              </a:solidFill>
            </a:endParaRPr>
          </a:p>
        </p:txBody>
      </p:sp>
      <p:sp>
        <p:nvSpPr>
          <p:cNvPr id="8" name="Content Placeholder 7">
            <a:extLst>
              <a:ext uri="{FF2B5EF4-FFF2-40B4-BE49-F238E27FC236}">
                <a16:creationId xmlns:a16="http://schemas.microsoft.com/office/drawing/2014/main" id="{BF1FA35E-38F5-4D47-B36B-500F06E38297}"/>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E77DA90C-ADDC-4814-BE8F-0E4118017561}"/>
              </a:ext>
            </a:extLst>
          </p:cNvPr>
          <p:cNvPicPr>
            <a:picLocks noChangeAspect="1"/>
          </p:cNvPicPr>
          <p:nvPr/>
        </p:nvPicPr>
        <p:blipFill>
          <a:blip r:embed="rId2"/>
          <a:stretch>
            <a:fillRect/>
          </a:stretch>
        </p:blipFill>
        <p:spPr>
          <a:xfrm>
            <a:off x="457200" y="1830388"/>
            <a:ext cx="6400800" cy="4060389"/>
          </a:xfrm>
          <a:prstGeom prst="rect">
            <a:avLst/>
          </a:prstGeom>
          <a:ln>
            <a:solidFill>
              <a:schemeClr val="tx1"/>
            </a:solidFill>
          </a:ln>
        </p:spPr>
      </p:pic>
    </p:spTree>
    <p:extLst>
      <p:ext uri="{BB962C8B-B14F-4D97-AF65-F5344CB8AC3E}">
        <p14:creationId xmlns:p14="http://schemas.microsoft.com/office/powerpoint/2010/main" val="16304163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4480A33D-A0EC-864D-AA6E-0D7350AB39FA}"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95</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381001" y="279401"/>
            <a:ext cx="8375701" cy="1320801"/>
          </a:xfrm>
        </p:spPr>
        <p:txBody>
          <a:bodyPr>
            <a:noAutofit/>
          </a:bodyPr>
          <a:lstStyle/>
          <a:p>
            <a:pPr algn="l"/>
            <a:endParaRPr lang="en-US" sz="1400" dirty="0">
              <a:solidFill>
                <a:srgbClr val="FF0000"/>
              </a:solidFill>
            </a:endParaRPr>
          </a:p>
        </p:txBody>
      </p:sp>
      <p:sp>
        <p:nvSpPr>
          <p:cNvPr id="8" name="Content Placeholder 7">
            <a:extLst>
              <a:ext uri="{FF2B5EF4-FFF2-40B4-BE49-F238E27FC236}">
                <a16:creationId xmlns:a16="http://schemas.microsoft.com/office/drawing/2014/main" id="{BF1FA35E-38F5-4D47-B36B-500F06E38297}"/>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F622D03A-BDBC-49C3-A49D-07152E62ADF4}"/>
              </a:ext>
            </a:extLst>
          </p:cNvPr>
          <p:cNvPicPr>
            <a:picLocks noChangeAspect="1"/>
          </p:cNvPicPr>
          <p:nvPr/>
        </p:nvPicPr>
        <p:blipFill>
          <a:blip r:embed="rId2"/>
          <a:stretch>
            <a:fillRect/>
          </a:stretch>
        </p:blipFill>
        <p:spPr>
          <a:xfrm>
            <a:off x="474946" y="515154"/>
            <a:ext cx="7145055" cy="5658212"/>
          </a:xfrm>
          <a:prstGeom prst="rect">
            <a:avLst/>
          </a:prstGeom>
          <a:ln>
            <a:solidFill>
              <a:schemeClr val="tx1"/>
            </a:solidFill>
          </a:ln>
        </p:spPr>
      </p:pic>
    </p:spTree>
    <p:extLst>
      <p:ext uri="{BB962C8B-B14F-4D97-AF65-F5344CB8AC3E}">
        <p14:creationId xmlns:p14="http://schemas.microsoft.com/office/powerpoint/2010/main" val="17547345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D217A95A-6C83-3043-B534-78796F4927C3}"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381001" y="279401"/>
            <a:ext cx="8375701" cy="1320801"/>
          </a:xfrm>
        </p:spPr>
        <p:txBody>
          <a:bodyPr>
            <a:noAutofit/>
          </a:bodyPr>
          <a:lstStyle/>
          <a:p>
            <a:pPr algn="l"/>
            <a:endParaRPr lang="en-US" sz="1400" dirty="0">
              <a:solidFill>
                <a:srgbClr val="FF0000"/>
              </a:solidFill>
            </a:endParaRPr>
          </a:p>
        </p:txBody>
      </p:sp>
      <p:sp>
        <p:nvSpPr>
          <p:cNvPr id="8" name="Content Placeholder 7">
            <a:extLst>
              <a:ext uri="{FF2B5EF4-FFF2-40B4-BE49-F238E27FC236}">
                <a16:creationId xmlns:a16="http://schemas.microsoft.com/office/drawing/2014/main" id="{BF1FA35E-38F5-4D47-B36B-500F06E38297}"/>
              </a:ext>
            </a:extLst>
          </p:cNvPr>
          <p:cNvSpPr>
            <a:spLocks noGrp="1"/>
          </p:cNvSpPr>
          <p:nvPr>
            <p:ph idx="1"/>
          </p:nvPr>
        </p:nvSpPr>
        <p:spPr/>
        <p:txBody>
          <a:bodyPr/>
          <a:lstStyle/>
          <a:p>
            <a:endParaRPr lang="en-US" dirty="0"/>
          </a:p>
        </p:txBody>
      </p:sp>
      <p:pic>
        <p:nvPicPr>
          <p:cNvPr id="2" name="Picture 1">
            <a:extLst>
              <a:ext uri="{FF2B5EF4-FFF2-40B4-BE49-F238E27FC236}">
                <a16:creationId xmlns:a16="http://schemas.microsoft.com/office/drawing/2014/main" id="{EF9A5B1D-8DC3-4379-B0D7-626259575E87}"/>
              </a:ext>
            </a:extLst>
          </p:cNvPr>
          <p:cNvPicPr>
            <a:picLocks noChangeAspect="1"/>
          </p:cNvPicPr>
          <p:nvPr/>
        </p:nvPicPr>
        <p:blipFill>
          <a:blip r:embed="rId2"/>
          <a:stretch>
            <a:fillRect/>
          </a:stretch>
        </p:blipFill>
        <p:spPr>
          <a:xfrm>
            <a:off x="423797" y="322654"/>
            <a:ext cx="7671941" cy="5646345"/>
          </a:xfrm>
          <a:prstGeom prst="rect">
            <a:avLst/>
          </a:prstGeom>
          <a:ln>
            <a:solidFill>
              <a:schemeClr val="tx1"/>
            </a:solidFill>
          </a:ln>
        </p:spPr>
      </p:pic>
      <p:pic>
        <p:nvPicPr>
          <p:cNvPr id="3" name="Picture 2">
            <a:extLst>
              <a:ext uri="{FF2B5EF4-FFF2-40B4-BE49-F238E27FC236}">
                <a16:creationId xmlns:a16="http://schemas.microsoft.com/office/drawing/2014/main" id="{4EA37C34-BE2B-48B7-AD0F-72452C2DF10F}"/>
              </a:ext>
            </a:extLst>
          </p:cNvPr>
          <p:cNvPicPr>
            <a:picLocks noChangeAspect="1"/>
          </p:cNvPicPr>
          <p:nvPr/>
        </p:nvPicPr>
        <p:blipFill>
          <a:blip r:embed="rId3"/>
          <a:stretch>
            <a:fillRect/>
          </a:stretch>
        </p:blipFill>
        <p:spPr>
          <a:xfrm>
            <a:off x="6705601" y="2209799"/>
            <a:ext cx="2209800" cy="2590936"/>
          </a:xfrm>
          <a:prstGeom prst="rect">
            <a:avLst/>
          </a:prstGeom>
          <a:ln>
            <a:solidFill>
              <a:schemeClr val="tx1"/>
            </a:solidFill>
          </a:ln>
        </p:spPr>
      </p:pic>
    </p:spTree>
    <p:extLst>
      <p:ext uri="{BB962C8B-B14F-4D97-AF65-F5344CB8AC3E}">
        <p14:creationId xmlns:p14="http://schemas.microsoft.com/office/powerpoint/2010/main" val="15466067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EBB153F-6149-4F03-8AE9-CBF5D38C37E5}"/>
              </a:ext>
            </a:extLst>
          </p:cNvPr>
          <p:cNvSpPr>
            <a:spLocks noGrp="1"/>
          </p:cNvSpPr>
          <p:nvPr>
            <p:ph idx="1"/>
          </p:nvPr>
        </p:nvSpPr>
        <p:spPr>
          <a:xfrm>
            <a:off x="533400" y="889001"/>
            <a:ext cx="8153400" cy="5237164"/>
          </a:xfrm>
        </p:spPr>
        <p:txBody>
          <a:bodyPr>
            <a:normAutofit/>
          </a:bodyPr>
          <a:lstStyle/>
          <a:p>
            <a:r>
              <a:rPr lang="en-US" sz="1800" dirty="0"/>
              <a:t>Structure:</a:t>
            </a:r>
          </a:p>
          <a:p>
            <a:endParaRPr lang="en-US" sz="1800" dirty="0"/>
          </a:p>
        </p:txBody>
      </p:sp>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71A402BE-5422-5847-8C71-6C74BE344836}"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97</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4640"/>
            <a:ext cx="8229600" cy="614361"/>
          </a:xfrm>
        </p:spPr>
        <p:txBody>
          <a:bodyPr>
            <a:normAutofit fontScale="90000"/>
          </a:bodyPr>
          <a:lstStyle/>
          <a:p>
            <a:pPr algn="l"/>
            <a:r>
              <a:rPr lang="en-US" sz="3600" b="1" dirty="0">
                <a:solidFill>
                  <a:srgbClr val="FF0000"/>
                </a:solidFill>
              </a:rPr>
              <a:t>Output:</a:t>
            </a:r>
          </a:p>
        </p:txBody>
      </p:sp>
      <p:pic>
        <p:nvPicPr>
          <p:cNvPr id="8" name="Picture 7">
            <a:extLst>
              <a:ext uri="{FF2B5EF4-FFF2-40B4-BE49-F238E27FC236}">
                <a16:creationId xmlns:a16="http://schemas.microsoft.com/office/drawing/2014/main" id="{01647445-CF08-4238-87F7-5F3A037C4F7B}"/>
              </a:ext>
            </a:extLst>
          </p:cNvPr>
          <p:cNvPicPr/>
          <p:nvPr/>
        </p:nvPicPr>
        <p:blipFill>
          <a:blip r:embed="rId2"/>
          <a:srcRect/>
          <a:stretch>
            <a:fillRect/>
          </a:stretch>
        </p:blipFill>
        <p:spPr bwMode="auto">
          <a:xfrm>
            <a:off x="762001" y="889001"/>
            <a:ext cx="6705599" cy="546735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86648956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BFFDB68D-4BDA-BC41-B156-624755419765}"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98</a:t>
            </a:fld>
            <a:endParaRPr lang="en-US"/>
          </a:p>
        </p:txBody>
      </p:sp>
      <p:sp>
        <p:nvSpPr>
          <p:cNvPr id="11" name="Title 1">
            <a:extLst>
              <a:ext uri="{FF2B5EF4-FFF2-40B4-BE49-F238E27FC236}">
                <a16:creationId xmlns:a16="http://schemas.microsoft.com/office/drawing/2014/main" id="{136771F2-A03B-46E5-9DAF-71E2155C7092}"/>
              </a:ext>
            </a:extLst>
          </p:cNvPr>
          <p:cNvSpPr>
            <a:spLocks noGrp="1"/>
          </p:cNvSpPr>
          <p:nvPr>
            <p:ph type="title"/>
          </p:nvPr>
        </p:nvSpPr>
        <p:spPr>
          <a:xfrm>
            <a:off x="457200" y="279400"/>
            <a:ext cx="8229600" cy="856293"/>
          </a:xfrm>
        </p:spPr>
        <p:txBody>
          <a:bodyPr>
            <a:normAutofit/>
          </a:bodyPr>
          <a:lstStyle/>
          <a:p>
            <a:pPr algn="l"/>
            <a:r>
              <a:rPr lang="en-US" sz="3200" b="1" dirty="0">
                <a:solidFill>
                  <a:srgbClr val="FF0000"/>
                </a:solidFill>
              </a:rPr>
              <a:t>Pointer</a:t>
            </a:r>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295401"/>
            <a:ext cx="8229600" cy="4830764"/>
          </a:xfrm>
        </p:spPr>
        <p:txBody>
          <a:bodyPr>
            <a:normAutofit/>
          </a:bodyPr>
          <a:lstStyle/>
          <a:p>
            <a:pPr algn="l"/>
            <a:r>
              <a:rPr lang="en-US" i="0" u="none" strike="noStrike" dirty="0">
                <a:solidFill>
                  <a:srgbClr val="374151"/>
                </a:solidFill>
                <a:effectLst/>
              </a:rPr>
              <a:t>A pointer variable in C++ is used to store the memory address of another variable. Pointers allow indirect access to variables and enable dynamic memory allocation and deallocation.</a:t>
            </a:r>
          </a:p>
          <a:p>
            <a:pPr algn="l"/>
            <a:r>
              <a:rPr lang="en-US" b="1" i="0" u="none" strike="noStrike" dirty="0">
                <a:solidFill>
                  <a:srgbClr val="374151"/>
                </a:solidFill>
                <a:effectLst/>
              </a:rPr>
              <a:t>Declaration: </a:t>
            </a:r>
            <a:r>
              <a:rPr lang="en-US" i="0" u="none" strike="noStrike" dirty="0">
                <a:solidFill>
                  <a:srgbClr val="374151"/>
                </a:solidFill>
                <a:effectLst/>
              </a:rPr>
              <a:t>A pointer variable is declared using the '*' symbol before the variable name.</a:t>
            </a:r>
          </a:p>
          <a:p>
            <a:pPr marL="0" indent="0">
              <a:buNone/>
            </a:pPr>
            <a:r>
              <a:rPr lang="en-US" dirty="0"/>
              <a:t>		datatype *</a:t>
            </a:r>
            <a:r>
              <a:rPr lang="en-US" dirty="0" err="1"/>
              <a:t>pointer_variable</a:t>
            </a:r>
            <a:r>
              <a:rPr lang="en-US" dirty="0"/>
              <a:t>;</a:t>
            </a:r>
          </a:p>
          <a:p>
            <a:endParaRPr lang="en-US" dirty="0"/>
          </a:p>
        </p:txBody>
      </p:sp>
    </p:spTree>
    <p:extLst>
      <p:ext uri="{BB962C8B-B14F-4D97-AF65-F5344CB8AC3E}">
        <p14:creationId xmlns:p14="http://schemas.microsoft.com/office/powerpoint/2010/main" val="23478965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70931B1-12D5-4C61-9670-F0C479F7DF64}"/>
              </a:ext>
            </a:extLst>
          </p:cNvPr>
          <p:cNvSpPr>
            <a:spLocks noGrp="1"/>
          </p:cNvSpPr>
          <p:nvPr>
            <p:ph type="dt" sz="half" idx="10"/>
          </p:nvPr>
        </p:nvSpPr>
        <p:spPr/>
        <p:txBody>
          <a:bodyPr/>
          <a:lstStyle/>
          <a:p>
            <a:fld id="{BFFDB68D-4BDA-BC41-B156-624755419765}" type="datetime1">
              <a:rPr lang="en-US" smtClean="0"/>
              <a:t>6/7/23</a:t>
            </a:fld>
            <a:endParaRPr lang="en-US"/>
          </a:p>
        </p:txBody>
      </p:sp>
      <p:sp>
        <p:nvSpPr>
          <p:cNvPr id="6" name="Footer Placeholder 5">
            <a:extLst>
              <a:ext uri="{FF2B5EF4-FFF2-40B4-BE49-F238E27FC236}">
                <a16:creationId xmlns:a16="http://schemas.microsoft.com/office/drawing/2014/main" id="{BFABFA8B-3C0E-40D7-8708-51A8C30065D6}"/>
              </a:ext>
            </a:extLst>
          </p:cNvPr>
          <p:cNvSpPr>
            <a:spLocks noGrp="1"/>
          </p:cNvSpPr>
          <p:nvPr>
            <p:ph type="ftr" sz="quarter" idx="11"/>
          </p:nvPr>
        </p:nvSpPr>
        <p:spPr/>
        <p:txBody>
          <a:bodyPr/>
          <a:lstStyle/>
          <a:p>
            <a:r>
              <a:rPr lang="en-US"/>
              <a:t>Classes and Objects, OOP in C++</a:t>
            </a:r>
          </a:p>
        </p:txBody>
      </p:sp>
      <p:sp>
        <p:nvSpPr>
          <p:cNvPr id="7" name="Slide Number Placeholder 6">
            <a:extLst>
              <a:ext uri="{FF2B5EF4-FFF2-40B4-BE49-F238E27FC236}">
                <a16:creationId xmlns:a16="http://schemas.microsoft.com/office/drawing/2014/main" id="{10059E1B-B88E-4C4F-AD77-36ACEAFBF07E}"/>
              </a:ext>
            </a:extLst>
          </p:cNvPr>
          <p:cNvSpPr>
            <a:spLocks noGrp="1"/>
          </p:cNvSpPr>
          <p:nvPr>
            <p:ph type="sldNum" sz="quarter" idx="12"/>
          </p:nvPr>
        </p:nvSpPr>
        <p:spPr/>
        <p:txBody>
          <a:bodyPr/>
          <a:lstStyle/>
          <a:p>
            <a:fld id="{B6F15528-21DE-4FAA-801E-634DDDAF4B2B}" type="slidenum">
              <a:rPr lang="en-US" smtClean="0"/>
              <a:pPr/>
              <a:t>99</a:t>
            </a:fld>
            <a:endParaRPr lang="en-US"/>
          </a:p>
        </p:txBody>
      </p:sp>
      <p:sp>
        <p:nvSpPr>
          <p:cNvPr id="3" name="Content Placeholder 2">
            <a:extLst>
              <a:ext uri="{FF2B5EF4-FFF2-40B4-BE49-F238E27FC236}">
                <a16:creationId xmlns:a16="http://schemas.microsoft.com/office/drawing/2014/main" id="{A57567A7-F9AC-4287-A827-C676BFF7309F}"/>
              </a:ext>
            </a:extLst>
          </p:cNvPr>
          <p:cNvSpPr>
            <a:spLocks noGrp="1"/>
          </p:cNvSpPr>
          <p:nvPr>
            <p:ph idx="1"/>
          </p:nvPr>
        </p:nvSpPr>
        <p:spPr>
          <a:xfrm>
            <a:off x="457200" y="1295401"/>
            <a:ext cx="8229600" cy="4830764"/>
          </a:xfrm>
        </p:spPr>
        <p:txBody>
          <a:bodyPr>
            <a:normAutofit fontScale="92500" lnSpcReduction="20000"/>
          </a:bodyPr>
          <a:lstStyle/>
          <a:p>
            <a:pPr marL="0" indent="0">
              <a:buNone/>
            </a:pPr>
            <a:r>
              <a:rPr lang="en-US" b="1" dirty="0">
                <a:solidFill>
                  <a:srgbClr val="374151"/>
                </a:solidFill>
                <a:latin typeface="Söhne"/>
              </a:rPr>
              <a:t>Initialization: </a:t>
            </a:r>
          </a:p>
          <a:p>
            <a:r>
              <a:rPr lang="en-US" dirty="0">
                <a:solidFill>
                  <a:srgbClr val="374151"/>
                </a:solidFill>
                <a:latin typeface="Söhne"/>
              </a:rPr>
              <a:t>Pointers can be initialized with the memory address of an existing variable using the '&amp;' operator.</a:t>
            </a:r>
          </a:p>
          <a:p>
            <a:pPr marL="0" indent="0">
              <a:buNone/>
            </a:pPr>
            <a:r>
              <a:rPr lang="en-US" dirty="0">
                <a:solidFill>
                  <a:srgbClr val="374151"/>
                </a:solidFill>
                <a:latin typeface="Söhne"/>
              </a:rPr>
              <a:t>	Syntax:   datatype variable;</a:t>
            </a:r>
          </a:p>
          <a:p>
            <a:pPr marL="0" indent="0">
              <a:buNone/>
            </a:pPr>
            <a:r>
              <a:rPr lang="en-US" dirty="0">
                <a:solidFill>
                  <a:srgbClr val="374151"/>
                </a:solidFill>
                <a:latin typeface="Söhne"/>
              </a:rPr>
              <a:t>		datatype *</a:t>
            </a:r>
            <a:r>
              <a:rPr lang="en-US" dirty="0" err="1">
                <a:solidFill>
                  <a:srgbClr val="374151"/>
                </a:solidFill>
                <a:latin typeface="Söhne"/>
              </a:rPr>
              <a:t>pointer_variable</a:t>
            </a:r>
            <a:r>
              <a:rPr lang="en-US" dirty="0">
                <a:solidFill>
                  <a:srgbClr val="374151"/>
                </a:solidFill>
                <a:latin typeface="Söhne"/>
              </a:rPr>
              <a:t> = &amp;variable;</a:t>
            </a:r>
          </a:p>
          <a:p>
            <a:pPr marL="0" indent="0">
              <a:buNone/>
            </a:pPr>
            <a:r>
              <a:rPr lang="en-US" b="1" dirty="0">
                <a:solidFill>
                  <a:srgbClr val="374151"/>
                </a:solidFill>
                <a:latin typeface="Söhne"/>
              </a:rPr>
              <a:t>Accessing Value: </a:t>
            </a:r>
          </a:p>
          <a:p>
            <a:r>
              <a:rPr lang="en-US" dirty="0">
                <a:solidFill>
                  <a:srgbClr val="374151"/>
                </a:solidFill>
                <a:latin typeface="Söhne"/>
              </a:rPr>
              <a:t>To access </a:t>
            </a:r>
            <a:r>
              <a:rPr lang="en-US" b="0" i="0" u="none" strike="noStrike" dirty="0">
                <a:solidFill>
                  <a:srgbClr val="374151"/>
                </a:solidFill>
                <a:effectLst/>
                <a:latin typeface="Söhne"/>
              </a:rPr>
              <a:t>the value of the variable that a pointer is pointing to, the pointer needs to be dereferenced using the '*' operator.</a:t>
            </a:r>
          </a:p>
          <a:p>
            <a:pPr marL="0" indent="0" algn="l">
              <a:buNone/>
            </a:pPr>
            <a:r>
              <a:rPr lang="en-US" b="0" i="0" u="none" strike="noStrike" dirty="0">
                <a:solidFill>
                  <a:srgbClr val="374151"/>
                </a:solidFill>
                <a:effectLst/>
                <a:latin typeface="Söhne"/>
              </a:rPr>
              <a:t>	Syntax: *</a:t>
            </a:r>
            <a:r>
              <a:rPr lang="en-US" b="0" i="0" u="none" strike="noStrike" dirty="0" err="1">
                <a:solidFill>
                  <a:srgbClr val="374151"/>
                </a:solidFill>
                <a:effectLst/>
                <a:latin typeface="Söhne"/>
              </a:rPr>
              <a:t>pointer_variable</a:t>
            </a:r>
            <a:r>
              <a:rPr lang="en-US" b="0" i="0" u="none" strike="noStrike" dirty="0">
                <a:solidFill>
                  <a:srgbClr val="374151"/>
                </a:solidFill>
                <a:effectLst/>
                <a:latin typeface="Söhne"/>
              </a:rPr>
              <a:t>;</a:t>
            </a:r>
          </a:p>
          <a:p>
            <a:endParaRPr lang="en-US" dirty="0"/>
          </a:p>
        </p:txBody>
      </p:sp>
      <p:sp>
        <p:nvSpPr>
          <p:cNvPr id="8" name="Title 1">
            <a:extLst>
              <a:ext uri="{FF2B5EF4-FFF2-40B4-BE49-F238E27FC236}">
                <a16:creationId xmlns:a16="http://schemas.microsoft.com/office/drawing/2014/main" id="{C41C9AE3-73D2-5E72-E00B-9FF8804961A7}"/>
              </a:ext>
            </a:extLst>
          </p:cNvPr>
          <p:cNvSpPr>
            <a:spLocks noGrp="1"/>
          </p:cNvSpPr>
          <p:nvPr>
            <p:ph type="title"/>
          </p:nvPr>
        </p:nvSpPr>
        <p:spPr>
          <a:xfrm>
            <a:off x="457200" y="279400"/>
            <a:ext cx="8229600" cy="856293"/>
          </a:xfrm>
        </p:spPr>
        <p:txBody>
          <a:bodyPr>
            <a:normAutofit/>
          </a:bodyPr>
          <a:lstStyle/>
          <a:p>
            <a:pPr algn="l"/>
            <a:r>
              <a:rPr lang="en-US" sz="3200" b="1" dirty="0">
                <a:solidFill>
                  <a:srgbClr val="FF0000"/>
                </a:solidFill>
              </a:rPr>
              <a:t>Pointer</a:t>
            </a:r>
          </a:p>
        </p:txBody>
      </p:sp>
    </p:spTree>
    <p:extLst>
      <p:ext uri="{BB962C8B-B14F-4D97-AF65-F5344CB8AC3E}">
        <p14:creationId xmlns:p14="http://schemas.microsoft.com/office/powerpoint/2010/main" val="3713145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2794</TotalTime>
  <Words>6397</Words>
  <Application>Microsoft Macintosh PowerPoint</Application>
  <PresentationFormat>On-screen Show (4:3)</PresentationFormat>
  <Paragraphs>868</Paragraphs>
  <Slides>106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106</vt:i4>
      </vt:variant>
    </vt:vector>
  </HeadingPairs>
  <TitlesOfParts>
    <vt:vector size="117" baseType="lpstr">
      <vt:lpstr>-apple-system</vt:lpstr>
      <vt:lpstr>Arial</vt:lpstr>
      <vt:lpstr>Calibri</vt:lpstr>
      <vt:lpstr>guardian-text-oreilly</vt:lpstr>
      <vt:lpstr>Monaco</vt:lpstr>
      <vt:lpstr>Open Sans</vt:lpstr>
      <vt:lpstr>Söhne</vt:lpstr>
      <vt:lpstr>Tahoma</vt:lpstr>
      <vt:lpstr>Times New Roman</vt:lpstr>
      <vt:lpstr>TimesNewRomanPSMT</vt:lpstr>
      <vt:lpstr>Office Theme</vt:lpstr>
      <vt:lpstr>CHAPTER 2 CLASSES AND OBJECTS</vt:lpstr>
      <vt:lpstr>Outline:</vt:lpstr>
      <vt:lpstr>Introduction to C++</vt:lpstr>
      <vt:lpstr>Origin of C++</vt:lpstr>
      <vt:lpstr>Review of Structure</vt:lpstr>
      <vt:lpstr>Sample program Review of Structure</vt:lpstr>
      <vt:lpstr>Limitation of Structure</vt:lpstr>
      <vt:lpstr>2.2 Concept of Class and Object</vt:lpstr>
      <vt:lpstr>How to write a program with class and object</vt:lpstr>
      <vt:lpstr>How to declare class and object</vt:lpstr>
      <vt:lpstr>Sample program 2.2 WAP using OOP to find area of rectangle</vt:lpstr>
      <vt:lpstr>Accessing data members and member functions</vt:lpstr>
      <vt:lpstr>2.4 Ways of Defining Member functions</vt:lpstr>
      <vt:lpstr>Defining Member functions inside the class</vt:lpstr>
      <vt:lpstr>Defining Member functions outside the class</vt:lpstr>
      <vt:lpstr>PowerPoint Presentation</vt:lpstr>
      <vt:lpstr>Sample program 2 WAP to declare a class Item having two member variables (number and cost) and two member functions: getdata() which receives the arguments whenever called and putdata() which displays the information.</vt:lpstr>
      <vt:lpstr>Sample program 3 WAP to declare a class Test having three member variables: n1, n2 and sm. And two member functions getdata() which receives the data and display() that displays information to calculate the sum of two numbers. All the member function should be defined outside the class. </vt:lpstr>
      <vt:lpstr>Sample program 4 WAP to create a class Student having three member variables (age, name and address) and two member function: getdata() which receives the data from user and showdata() that displays information.  </vt:lpstr>
      <vt:lpstr> Input/output streams</vt:lpstr>
      <vt:lpstr>Array of Objects</vt:lpstr>
      <vt:lpstr>PowerPoint Presentation</vt:lpstr>
      <vt:lpstr>Class Diagram</vt:lpstr>
      <vt:lpstr>Class Diagram Notations:</vt:lpstr>
      <vt:lpstr>PowerPoint Presentation</vt:lpstr>
      <vt:lpstr>PowerPoint Presentation</vt:lpstr>
      <vt:lpstr>PowerPoint Presentation</vt:lpstr>
      <vt:lpstr>PowerPoint Presentation</vt:lpstr>
      <vt:lpstr>Object Diagram</vt:lpstr>
      <vt:lpstr>Notations in Object Diagram</vt:lpstr>
      <vt:lpstr>Sample Object Diagrams</vt:lpstr>
      <vt:lpstr>PowerPoint Presentation</vt:lpstr>
      <vt:lpstr>PowerPoint Presentation</vt:lpstr>
      <vt:lpstr>State and Behavior</vt:lpstr>
      <vt:lpstr>Method and Responsibility</vt:lpstr>
      <vt:lpstr>Data Hiding</vt:lpstr>
      <vt:lpstr>Access specifiers:</vt:lpstr>
      <vt:lpstr>Encapsulation</vt:lpstr>
      <vt:lpstr>Encapsulation</vt:lpstr>
      <vt:lpstr>Abstraction</vt:lpstr>
      <vt:lpstr>Sample Program  2.8 Illustration of Abstraction</vt:lpstr>
      <vt:lpstr>Message passing formalization</vt:lpstr>
      <vt:lpstr> Constructors and its types</vt:lpstr>
      <vt:lpstr>Constructors : Sample program</vt:lpstr>
      <vt:lpstr>Constructors : Types</vt:lpstr>
      <vt:lpstr>i) Default Constructor</vt:lpstr>
      <vt:lpstr>i) Default constructor: sample program 1</vt:lpstr>
      <vt:lpstr>i) Default constructor: sample program 2</vt:lpstr>
      <vt:lpstr>ii) Parameterized Constructor</vt:lpstr>
      <vt:lpstr>ii) Parameterized Constructor: Sample program</vt:lpstr>
      <vt:lpstr>iii) Copy Constructor</vt:lpstr>
      <vt:lpstr>iii) Copy Constructor</vt:lpstr>
      <vt:lpstr>Constructor Overloading</vt:lpstr>
      <vt:lpstr>Constructor Overloading (Sample Program)</vt:lpstr>
      <vt:lpstr>Destructor</vt:lpstr>
      <vt:lpstr>Destructor : Sample program</vt:lpstr>
      <vt:lpstr> Dynamic Memory Allocation</vt:lpstr>
      <vt:lpstr>Dynamic Memory Allocation</vt:lpstr>
      <vt:lpstr>i) new operator </vt:lpstr>
      <vt:lpstr>i) new operator (contd.)</vt:lpstr>
      <vt:lpstr>i) new operator (contd.)</vt:lpstr>
      <vt:lpstr>ii) delete operator</vt:lpstr>
      <vt:lpstr>DMA : Sample Program </vt:lpstr>
      <vt:lpstr> Dynamic Constructor</vt:lpstr>
      <vt:lpstr>Dynamic Constructor: Sample program</vt:lpstr>
      <vt:lpstr> Scope resolution operator</vt:lpstr>
      <vt:lpstr>Application of Scope Resolution Operator</vt:lpstr>
      <vt:lpstr>To access a global variable when there is a local variable with same name.</vt:lpstr>
      <vt:lpstr>PowerPoint Presentation</vt:lpstr>
      <vt:lpstr>WAP to create a class Rectangle that has two data members: length and breadth. Use constructor to initialize the data member of a class and then calculate the area of rectangle.</vt:lpstr>
      <vt:lpstr>WAP to create a class Time that has data members: hours, minutes and seconds. Use constructor to initialize the data members. Also calculate the total given time in seconds.</vt:lpstr>
      <vt:lpstr>WAP to create a class Area having two constructors. One constructor receives two arguments and another constructor receives one argument. Calculate the area of rectangle, area of square and display them.</vt:lpstr>
      <vt:lpstr>WAP to read number of students and then marks of each student. Display entered marks and their average. Use DMA to reserve memory to store marks of each student.</vt:lpstr>
      <vt:lpstr>2.14. Inline Function</vt:lpstr>
      <vt:lpstr>2.14. Inline Function (Contd.)</vt:lpstr>
      <vt:lpstr>Sample program 2.17  Illustration of Inline function</vt:lpstr>
      <vt:lpstr>2.10. Static Data Member</vt:lpstr>
      <vt:lpstr>2.10. Static Data Member (Contd.)</vt:lpstr>
      <vt:lpstr>Sample program 2.10  Illustration of Static data member</vt:lpstr>
      <vt:lpstr>2.11. Static Function Member</vt:lpstr>
      <vt:lpstr>2.11. Static Function Member</vt:lpstr>
      <vt:lpstr>Sample program 2.11</vt:lpstr>
      <vt:lpstr>2.12. Friend Function</vt:lpstr>
      <vt:lpstr>2.12. Friend Function</vt:lpstr>
      <vt:lpstr>2.12 Declaration of friend function</vt:lpstr>
      <vt:lpstr>Merits and Demerits of Friend Function</vt:lpstr>
      <vt:lpstr>Sample Program 2.12 Program with Friend function</vt:lpstr>
      <vt:lpstr>Sample Program 2.13: Create class called One and Two with each having one private member. Add member function to set a value (say setValue) on each class. Add one more function max() that is friendly to both classes. max() function should compare two private member of two classes and show maximum among them. Create one-one object of each class. Then set a value to them. Display the maximum number among them. [PU 2016 Fall, 2015 Fall]</vt:lpstr>
      <vt:lpstr>Friend Class</vt:lpstr>
      <vt:lpstr>Sample program 2.14 Illustration of Friend class</vt:lpstr>
      <vt:lpstr>Sample program 2.15 Create two classes One and Two each has one private members and a function member getdata(). Make both the classes as friend class. and display both the data by both the classes. Make necessary functions and objects as required to support your program.</vt:lpstr>
      <vt:lpstr>Create a class called One and Two with each having a private member. Add member function to set value (say set_value) on each class Add one more function max() that is friendly to both classes. max() function should compare two private members of two classes and show maximum among them. Create one object of each class then set a value on them. Display the maximum among them.</vt:lpstr>
      <vt:lpstr>WAP to add two complex number using concept of constructor.</vt:lpstr>
      <vt:lpstr>Sample program 2.16 Write base class that ask the user to enter Time (hour, minute and second) and derived class adds the Time of its own with the base. Finally make third class that is friend of derived and calculate the difference of base class time and its own time.</vt:lpstr>
      <vt:lpstr>PowerPoint Presentation</vt:lpstr>
      <vt:lpstr>PowerPoint Presentation</vt:lpstr>
      <vt:lpstr>Output:</vt:lpstr>
      <vt:lpstr>Pointer</vt:lpstr>
      <vt:lpstr>Pointer</vt:lpstr>
      <vt:lpstr>Reference Variable</vt:lpstr>
      <vt:lpstr>Reference Variable</vt:lpstr>
      <vt:lpstr>Sample program Illustration of Reference variable</vt:lpstr>
      <vt:lpstr>Default Arguments</vt:lpstr>
      <vt:lpstr>Default Arguments</vt:lpstr>
      <vt:lpstr>Sample program Illustration of default arguments.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CLASSES AND METHODS</dc:title>
  <dc:creator>Ganga Gautam</dc:creator>
  <cp:lastModifiedBy>Gautam, Roshan</cp:lastModifiedBy>
  <cp:revision>23</cp:revision>
  <dcterms:created xsi:type="dcterms:W3CDTF">2006-08-16T00:00:00Z</dcterms:created>
  <dcterms:modified xsi:type="dcterms:W3CDTF">2023-06-07T04:38:52Z</dcterms:modified>
</cp:coreProperties>
</file>