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5"/>
    <p:restoredTop sz="94856"/>
  </p:normalViewPr>
  <p:slideViewPr>
    <p:cSldViewPr>
      <p:cViewPr varScale="1">
        <p:scale>
          <a:sx n="120" d="100"/>
          <a:sy n="120"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iz.com/cpp-programming/operator-overloading" TargetMode="External"/><Relationship Id="rId2" Type="http://schemas.openxmlformats.org/officeDocument/2006/relationships/hyperlink" Target="https://www.programiz.com/cpp-programming/function-overloading" TargetMode="External"/><Relationship Id="rId1" Type="http://schemas.openxmlformats.org/officeDocument/2006/relationships/slideLayout" Target="../slideLayouts/slideLayout2.xml"/><Relationship Id="rId5" Type="http://schemas.openxmlformats.org/officeDocument/2006/relationships/hyperlink" Target="https://www.programiz.com/cpp-programming/virtual-functions" TargetMode="External"/><Relationship Id="rId4" Type="http://schemas.openxmlformats.org/officeDocument/2006/relationships/hyperlink" Target="https://www.programiz.com/cpp-programming/function-overrid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b="1" dirty="0"/>
              <a:t>CHAPTER 4</a:t>
            </a:r>
            <a:br>
              <a:rPr lang="en-US" b="1" dirty="0"/>
            </a:br>
            <a:r>
              <a:rPr lang="en-US" b="1" dirty="0">
                <a:solidFill>
                  <a:srgbClr val="FF0000"/>
                </a:solidFill>
              </a:rPr>
              <a:t>POLYMORPHISM</a:t>
            </a:r>
          </a:p>
        </p:txBody>
      </p:sp>
      <p:sp>
        <p:nvSpPr>
          <p:cNvPr id="5" name="Subtitle 4"/>
          <p:cNvSpPr>
            <a:spLocks noGrp="1"/>
          </p:cNvSpPr>
          <p:nvPr>
            <p:ph type="subTitle" idx="1"/>
          </p:nvPr>
        </p:nvSpPr>
        <p:spPr/>
        <p:txBody>
          <a:bodyPr>
            <a:normAutofit/>
          </a:bodyPr>
          <a:lstStyle/>
          <a:p>
            <a:r>
              <a:rPr lang="en-US" sz="1400"/>
              <a:t>Er</a:t>
            </a:r>
            <a:r>
              <a:rPr lang="en-US" sz="1400" dirty="0"/>
              <a:t>. </a:t>
            </a:r>
            <a:r>
              <a:rPr lang="en-US" sz="1400" dirty="0" err="1"/>
              <a:t>Ganga</a:t>
            </a:r>
            <a:r>
              <a:rPr lang="en-US" sz="1400" dirty="0"/>
              <a:t> </a:t>
            </a:r>
            <a:r>
              <a:rPr lang="en-US" sz="1400" dirty="0" err="1"/>
              <a:t>Gautam</a:t>
            </a:r>
            <a:endParaRPr lang="en-US" sz="1400" dirty="0"/>
          </a:p>
        </p:txBody>
      </p:sp>
      <p:sp>
        <p:nvSpPr>
          <p:cNvPr id="4" name="Date Placeholder 3"/>
          <p:cNvSpPr>
            <a:spLocks noGrp="1"/>
          </p:cNvSpPr>
          <p:nvPr>
            <p:ph type="dt" sz="half" idx="10"/>
          </p:nvPr>
        </p:nvSpPr>
        <p:spPr/>
        <p:txBody>
          <a:bodyPr/>
          <a:lstStyle/>
          <a:p>
            <a:fld id="{EAF11AD5-0473-4186-9BA9-93DB6818DFE8}" type="datetime1">
              <a:rPr lang="en-US" smtClean="0"/>
              <a:pPr/>
              <a:t>7/5/23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6"/>
          <p:cNvSpPr>
            <a:spLocks noGrp="1"/>
          </p:cNvSpPr>
          <p:nvPr>
            <p:ph type="ftr" sz="quarter" idx="11"/>
          </p:nvPr>
        </p:nvSpPr>
        <p:spPr/>
        <p:txBody>
          <a:bodyPr/>
          <a:lstStyle/>
          <a:p>
            <a:r>
              <a:rPr lang="en-US" dirty="0"/>
              <a:t>Polymorphism, OOP in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4"/>
            <a:ext cx="8229600" cy="595312"/>
          </a:xfrm>
        </p:spPr>
        <p:txBody>
          <a:bodyPr>
            <a:noAutofit/>
          </a:bodyPr>
          <a:lstStyle/>
          <a:p>
            <a:pPr algn="l"/>
            <a:r>
              <a:rPr lang="en-US" sz="3600" b="1" dirty="0">
                <a:solidFill>
                  <a:srgbClr val="FF0000"/>
                </a:solidFill>
              </a:rPr>
              <a:t>Function Overloading : </a:t>
            </a:r>
            <a:r>
              <a:rPr lang="en-US" sz="3200" b="1" dirty="0">
                <a:solidFill>
                  <a:srgbClr val="FF0000"/>
                </a:solidFill>
              </a:rPr>
              <a:t>Sample program</a:t>
            </a:r>
            <a:endParaRPr lang="en-US" sz="3600" b="1" dirty="0">
              <a:solidFill>
                <a:srgbClr val="FF0000"/>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9" name="Picture 8">
            <a:extLst>
              <a:ext uri="{FF2B5EF4-FFF2-40B4-BE49-F238E27FC236}">
                <a16:creationId xmlns:a16="http://schemas.microsoft.com/office/drawing/2014/main" id="{206502AD-B3CD-4882-97C6-3DA49B5D241F}"/>
              </a:ext>
            </a:extLst>
          </p:cNvPr>
          <p:cNvPicPr>
            <a:picLocks noChangeAspect="1"/>
          </p:cNvPicPr>
          <p:nvPr/>
        </p:nvPicPr>
        <p:blipFill rotWithShape="1">
          <a:blip r:embed="rId2"/>
          <a:srcRect b="28078"/>
          <a:stretch/>
        </p:blipFill>
        <p:spPr>
          <a:xfrm>
            <a:off x="528484" y="849491"/>
            <a:ext cx="4113800" cy="5389205"/>
          </a:xfrm>
          <a:prstGeom prst="rect">
            <a:avLst/>
          </a:prstGeom>
          <a:ln>
            <a:solidFill>
              <a:schemeClr val="tx1"/>
            </a:solidFill>
          </a:ln>
        </p:spPr>
      </p:pic>
      <p:pic>
        <p:nvPicPr>
          <p:cNvPr id="10" name="Picture 9">
            <a:extLst>
              <a:ext uri="{FF2B5EF4-FFF2-40B4-BE49-F238E27FC236}">
                <a16:creationId xmlns:a16="http://schemas.microsoft.com/office/drawing/2014/main" id="{BDF1FCFC-5941-4D88-9AFF-2ECBBBF7B294}"/>
              </a:ext>
            </a:extLst>
          </p:cNvPr>
          <p:cNvPicPr>
            <a:picLocks noChangeAspect="1"/>
          </p:cNvPicPr>
          <p:nvPr/>
        </p:nvPicPr>
        <p:blipFill rotWithShape="1">
          <a:blip r:embed="rId2"/>
          <a:srcRect t="72592"/>
          <a:stretch/>
        </p:blipFill>
        <p:spPr>
          <a:xfrm>
            <a:off x="4745523" y="849490"/>
            <a:ext cx="3978134" cy="1985964"/>
          </a:xfrm>
          <a:prstGeom prst="rect">
            <a:avLst/>
          </a:prstGeom>
          <a:ln>
            <a:solidFill>
              <a:schemeClr val="tx1"/>
            </a:solidFill>
          </a:ln>
        </p:spPr>
      </p:pic>
      <p:pic>
        <p:nvPicPr>
          <p:cNvPr id="11" name="Content Placeholder 10">
            <a:extLst>
              <a:ext uri="{FF2B5EF4-FFF2-40B4-BE49-F238E27FC236}">
                <a16:creationId xmlns:a16="http://schemas.microsoft.com/office/drawing/2014/main" id="{DFC19EE2-09F7-4B5C-B62A-657BDFC5CC74}"/>
              </a:ext>
            </a:extLst>
          </p:cNvPr>
          <p:cNvPicPr>
            <a:picLocks noGrp="1"/>
          </p:cNvPicPr>
          <p:nvPr>
            <p:ph idx="1"/>
          </p:nvPr>
        </p:nvPicPr>
        <p:blipFill rotWithShape="1">
          <a:blip r:embed="rId3"/>
          <a:srcRect t="18187" r="47254" b="30311"/>
          <a:stretch/>
        </p:blipFill>
        <p:spPr bwMode="auto">
          <a:xfrm>
            <a:off x="4745524" y="3429000"/>
            <a:ext cx="3250561" cy="1524000"/>
          </a:xfrm>
          <a:prstGeom prst="rect">
            <a:avLst/>
          </a:prstGeom>
          <a:noFill/>
          <a:ln w="9525">
            <a:noFill/>
            <a:miter lim="800000"/>
            <a:headEnd/>
            <a:tailEnd/>
          </a:ln>
        </p:spPr>
      </p:pic>
    </p:spTree>
    <p:extLst>
      <p:ext uri="{BB962C8B-B14F-4D97-AF65-F5344CB8AC3E}">
        <p14:creationId xmlns:p14="http://schemas.microsoft.com/office/powerpoint/2010/main" val="32906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Operator Overloading</a:t>
            </a:r>
          </a:p>
        </p:txBody>
      </p:sp>
      <p:sp>
        <p:nvSpPr>
          <p:cNvPr id="3" name="Content Placeholder 2"/>
          <p:cNvSpPr>
            <a:spLocks noGrp="1"/>
          </p:cNvSpPr>
          <p:nvPr>
            <p:ph idx="1"/>
          </p:nvPr>
        </p:nvSpPr>
        <p:spPr>
          <a:xfrm>
            <a:off x="457200" y="787401"/>
            <a:ext cx="8229600" cy="5338764"/>
          </a:xfrm>
        </p:spPr>
        <p:txBody>
          <a:bodyPr>
            <a:normAutofit/>
          </a:bodyPr>
          <a:lstStyle/>
          <a:p>
            <a:r>
              <a:rPr lang="en-US" sz="1700" dirty="0"/>
              <a:t>Operator overloading refers to the use of an operator for different purposes in different data types. </a:t>
            </a:r>
          </a:p>
          <a:p>
            <a:r>
              <a:rPr lang="en-US" sz="1700" dirty="0"/>
              <a:t>To add two integers, </a:t>
            </a:r>
            <a:r>
              <a:rPr lang="en-US" sz="1700" i="1" dirty="0"/>
              <a:t>+</a:t>
            </a:r>
            <a:r>
              <a:rPr lang="en-US" sz="1700" dirty="0"/>
              <a:t> operator is used.</a:t>
            </a:r>
          </a:p>
          <a:p>
            <a:r>
              <a:rPr lang="en-US" sz="1700" dirty="0"/>
              <a:t>However, for user-defined types (like objects), we can redefine the way operator works. </a:t>
            </a:r>
          </a:p>
          <a:p>
            <a:r>
              <a:rPr lang="en-US" sz="1700" dirty="0"/>
              <a:t>For example: If there are two objects of a class that contains string as its data members, we can redefine the meaning of + operator and use it to concatenate those strings.</a:t>
            </a:r>
          </a:p>
          <a:p>
            <a:r>
              <a:rPr lang="en-US" sz="1700" dirty="0"/>
              <a:t>The operator to be overloaded is defined using the </a:t>
            </a:r>
            <a:r>
              <a:rPr lang="en-US" sz="1700" b="1" i="1" dirty="0"/>
              <a:t>operator </a:t>
            </a:r>
            <a:r>
              <a:rPr lang="en-US" sz="1700" i="1" dirty="0"/>
              <a:t> </a:t>
            </a:r>
            <a:r>
              <a:rPr lang="en-US" sz="1700" dirty="0"/>
              <a:t>keyword.</a:t>
            </a:r>
          </a:p>
          <a:p>
            <a:r>
              <a:rPr lang="en-US" sz="1700" dirty="0"/>
              <a:t>Below is the list of operators that are not overloaded:</a:t>
            </a:r>
          </a:p>
          <a:p>
            <a:endParaRPr lang="en-US" dirty="0"/>
          </a:p>
          <a:p>
            <a:endParaRPr lang="en-US" dirty="0"/>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9" name="Table 8">
            <a:extLst>
              <a:ext uri="{FF2B5EF4-FFF2-40B4-BE49-F238E27FC236}">
                <a16:creationId xmlns:a16="http://schemas.microsoft.com/office/drawing/2014/main" id="{2F7BA860-29C3-4F1A-BA9C-EF6963682C28}"/>
              </a:ext>
            </a:extLst>
          </p:cNvPr>
          <p:cNvGraphicFramePr>
            <a:graphicFrameLocks noGrp="1"/>
          </p:cNvGraphicFramePr>
          <p:nvPr>
            <p:extLst>
              <p:ext uri="{D42A27DB-BD31-4B8C-83A1-F6EECF244321}">
                <p14:modId xmlns:p14="http://schemas.microsoft.com/office/powerpoint/2010/main" val="2073800879"/>
              </p:ext>
            </p:extLst>
          </p:nvPr>
        </p:nvGraphicFramePr>
        <p:xfrm>
          <a:off x="1066800" y="3429000"/>
          <a:ext cx="4724400" cy="2491425"/>
        </p:xfrm>
        <a:graphic>
          <a:graphicData uri="http://schemas.openxmlformats.org/drawingml/2006/table">
            <a:tbl>
              <a:tblPr firstRow="1" firstCol="1" bandRow="1">
                <a:tableStyleId>{5C22544A-7EE6-4342-B048-85BDC9FD1C3A}</a:tableStyleId>
              </a:tblPr>
              <a:tblGrid>
                <a:gridCol w="2939627">
                  <a:extLst>
                    <a:ext uri="{9D8B030D-6E8A-4147-A177-3AD203B41FA5}">
                      <a16:colId xmlns:a16="http://schemas.microsoft.com/office/drawing/2014/main" val="189544691"/>
                    </a:ext>
                  </a:extLst>
                </a:gridCol>
                <a:gridCol w="1784773">
                  <a:extLst>
                    <a:ext uri="{9D8B030D-6E8A-4147-A177-3AD203B41FA5}">
                      <a16:colId xmlns:a16="http://schemas.microsoft.com/office/drawing/2014/main" val="1664559875"/>
                    </a:ext>
                  </a:extLst>
                </a:gridCol>
              </a:tblGrid>
              <a:tr h="437833">
                <a:tc>
                  <a:txBody>
                    <a:bodyPr/>
                    <a:lstStyle/>
                    <a:p>
                      <a:pPr marL="0" marR="0" algn="just">
                        <a:lnSpc>
                          <a:spcPct val="120000"/>
                        </a:lnSpc>
                        <a:spcBef>
                          <a:spcPts val="0"/>
                        </a:spcBef>
                        <a:spcAft>
                          <a:spcPts val="600"/>
                        </a:spcAft>
                      </a:pPr>
                      <a:r>
                        <a:rPr lang="en-US" sz="2100" b="1" dirty="0">
                          <a:solidFill>
                            <a:schemeClr val="bg1"/>
                          </a:solidFill>
                          <a:effectLst/>
                        </a:rPr>
                        <a:t>Scope resolution operator</a:t>
                      </a:r>
                      <a:endParaRPr lang="en-US" sz="2100" b="1" dirty="0">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tc>
                  <a:txBody>
                    <a:bodyPr/>
                    <a:lstStyle/>
                    <a:p>
                      <a:pPr marL="0" marR="0" algn="just">
                        <a:lnSpc>
                          <a:spcPct val="120000"/>
                        </a:lnSpc>
                        <a:spcBef>
                          <a:spcPts val="0"/>
                        </a:spcBef>
                        <a:spcAft>
                          <a:spcPts val="600"/>
                        </a:spcAft>
                      </a:pPr>
                      <a:r>
                        <a:rPr lang="en-US" sz="2100" b="1" dirty="0">
                          <a:solidFill>
                            <a:schemeClr val="bg1"/>
                          </a:solidFill>
                          <a:effectLst/>
                        </a:rPr>
                        <a:t>::</a:t>
                      </a:r>
                      <a:endParaRPr lang="en-US" sz="2100" b="1" dirty="0">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extLst>
                  <a:ext uri="{0D108BD9-81ED-4DB2-BD59-A6C34878D82A}">
                    <a16:rowId xmlns:a16="http://schemas.microsoft.com/office/drawing/2014/main" val="3569997617"/>
                  </a:ext>
                </a:extLst>
              </a:tr>
              <a:tr h="437833">
                <a:tc>
                  <a:txBody>
                    <a:bodyPr/>
                    <a:lstStyle/>
                    <a:p>
                      <a:pPr marL="0" marR="0" algn="just">
                        <a:lnSpc>
                          <a:spcPct val="120000"/>
                        </a:lnSpc>
                        <a:spcBef>
                          <a:spcPts val="0"/>
                        </a:spcBef>
                        <a:spcAft>
                          <a:spcPts val="600"/>
                        </a:spcAft>
                      </a:pPr>
                      <a:r>
                        <a:rPr lang="en-US" sz="2100" b="1">
                          <a:solidFill>
                            <a:schemeClr val="bg1"/>
                          </a:solidFill>
                          <a:effectLst/>
                        </a:rPr>
                        <a:t>Size of operator</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tc>
                  <a:txBody>
                    <a:bodyPr/>
                    <a:lstStyle/>
                    <a:p>
                      <a:pPr marL="0" marR="0" algn="just">
                        <a:lnSpc>
                          <a:spcPct val="120000"/>
                        </a:lnSpc>
                        <a:spcBef>
                          <a:spcPts val="0"/>
                        </a:spcBef>
                        <a:spcAft>
                          <a:spcPts val="600"/>
                        </a:spcAft>
                      </a:pPr>
                      <a:r>
                        <a:rPr lang="en-US" sz="2100" b="1">
                          <a:solidFill>
                            <a:schemeClr val="bg1"/>
                          </a:solidFill>
                          <a:effectLst/>
                        </a:rPr>
                        <a:t>sizeof</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extLst>
                  <a:ext uri="{0D108BD9-81ED-4DB2-BD59-A6C34878D82A}">
                    <a16:rowId xmlns:a16="http://schemas.microsoft.com/office/drawing/2014/main" val="2638192338"/>
                  </a:ext>
                </a:extLst>
              </a:tr>
              <a:tr h="437833">
                <a:tc>
                  <a:txBody>
                    <a:bodyPr/>
                    <a:lstStyle/>
                    <a:p>
                      <a:pPr marL="0" marR="0" algn="just">
                        <a:lnSpc>
                          <a:spcPct val="120000"/>
                        </a:lnSpc>
                        <a:spcBef>
                          <a:spcPts val="0"/>
                        </a:spcBef>
                        <a:spcAft>
                          <a:spcPts val="600"/>
                        </a:spcAft>
                      </a:pPr>
                      <a:r>
                        <a:rPr lang="en-US" sz="2100" b="1">
                          <a:solidFill>
                            <a:schemeClr val="bg1"/>
                          </a:solidFill>
                          <a:effectLst/>
                        </a:rPr>
                        <a:t>Dot operator</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tc>
                  <a:txBody>
                    <a:bodyPr/>
                    <a:lstStyle/>
                    <a:p>
                      <a:pPr marL="0" marR="0" algn="just">
                        <a:lnSpc>
                          <a:spcPct val="120000"/>
                        </a:lnSpc>
                        <a:spcBef>
                          <a:spcPts val="0"/>
                        </a:spcBef>
                        <a:spcAft>
                          <a:spcPts val="600"/>
                        </a:spcAft>
                      </a:pPr>
                      <a:r>
                        <a:rPr lang="en-US" sz="2100" b="1">
                          <a:solidFill>
                            <a:schemeClr val="bg1"/>
                          </a:solidFill>
                          <a:effectLst/>
                        </a:rPr>
                        <a:t>.</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extLst>
                  <a:ext uri="{0D108BD9-81ED-4DB2-BD59-A6C34878D82A}">
                    <a16:rowId xmlns:a16="http://schemas.microsoft.com/office/drawing/2014/main" val="2429698306"/>
                  </a:ext>
                </a:extLst>
              </a:tr>
              <a:tr h="437833">
                <a:tc>
                  <a:txBody>
                    <a:bodyPr/>
                    <a:lstStyle/>
                    <a:p>
                      <a:pPr marL="0" marR="0" algn="just">
                        <a:lnSpc>
                          <a:spcPct val="120000"/>
                        </a:lnSpc>
                        <a:spcBef>
                          <a:spcPts val="0"/>
                        </a:spcBef>
                        <a:spcAft>
                          <a:spcPts val="600"/>
                        </a:spcAft>
                      </a:pPr>
                      <a:r>
                        <a:rPr lang="en-US" sz="2100" b="1">
                          <a:solidFill>
                            <a:schemeClr val="bg1"/>
                          </a:solidFill>
                          <a:effectLst/>
                        </a:rPr>
                        <a:t>Pointer selector</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tc>
                  <a:txBody>
                    <a:bodyPr/>
                    <a:lstStyle/>
                    <a:p>
                      <a:pPr marL="0" marR="0" algn="just">
                        <a:lnSpc>
                          <a:spcPct val="120000"/>
                        </a:lnSpc>
                        <a:spcBef>
                          <a:spcPts val="0"/>
                        </a:spcBef>
                        <a:spcAft>
                          <a:spcPts val="600"/>
                        </a:spcAft>
                      </a:pPr>
                      <a:r>
                        <a:rPr lang="en-US" sz="2100" b="1">
                          <a:solidFill>
                            <a:schemeClr val="bg1"/>
                          </a:solidFill>
                          <a:effectLst/>
                        </a:rPr>
                        <a:t>*</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extLst>
                  <a:ext uri="{0D108BD9-81ED-4DB2-BD59-A6C34878D82A}">
                    <a16:rowId xmlns:a16="http://schemas.microsoft.com/office/drawing/2014/main" val="1765299531"/>
                  </a:ext>
                </a:extLst>
              </a:tr>
              <a:tr h="437833">
                <a:tc>
                  <a:txBody>
                    <a:bodyPr/>
                    <a:lstStyle/>
                    <a:p>
                      <a:pPr marL="0" marR="0" algn="just">
                        <a:lnSpc>
                          <a:spcPct val="120000"/>
                        </a:lnSpc>
                        <a:spcBef>
                          <a:spcPts val="0"/>
                        </a:spcBef>
                        <a:spcAft>
                          <a:spcPts val="600"/>
                        </a:spcAft>
                      </a:pPr>
                      <a:r>
                        <a:rPr lang="en-US" sz="2100" b="1">
                          <a:solidFill>
                            <a:schemeClr val="bg1"/>
                          </a:solidFill>
                          <a:effectLst/>
                        </a:rPr>
                        <a:t>Ternary operator</a:t>
                      </a:r>
                      <a:endParaRPr lang="en-US" sz="2100" b="1">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tc>
                  <a:txBody>
                    <a:bodyPr/>
                    <a:lstStyle/>
                    <a:p>
                      <a:pPr marL="0" marR="0" algn="just">
                        <a:lnSpc>
                          <a:spcPct val="120000"/>
                        </a:lnSpc>
                        <a:spcBef>
                          <a:spcPts val="0"/>
                        </a:spcBef>
                        <a:spcAft>
                          <a:spcPts val="600"/>
                        </a:spcAft>
                      </a:pPr>
                      <a:r>
                        <a:rPr lang="en-US" sz="2100" b="1" dirty="0">
                          <a:solidFill>
                            <a:schemeClr val="bg1"/>
                          </a:solidFill>
                          <a:effectLst/>
                        </a:rPr>
                        <a:t>?:</a:t>
                      </a:r>
                      <a:endParaRPr lang="en-US" sz="2100" b="1" dirty="0">
                        <a:solidFill>
                          <a:schemeClr val="bg1"/>
                        </a:solidFill>
                        <a:effectLst/>
                        <a:latin typeface="Microsoft Sans Serif" panose="020B0604020202020204" pitchFamily="34" charset="0"/>
                        <a:ea typeface="Times New Roman" panose="02020603050405020304" pitchFamily="18" charset="0"/>
                        <a:cs typeface="Mangal" panose="02040503050203030202" pitchFamily="18" charset="0"/>
                      </a:endParaRPr>
                    </a:p>
                  </a:txBody>
                  <a:tcPr marL="68580" marR="68580" marT="0" marB="0">
                    <a:solidFill>
                      <a:schemeClr val="accent1"/>
                    </a:solidFill>
                  </a:tcPr>
                </a:tc>
                <a:extLst>
                  <a:ext uri="{0D108BD9-81ED-4DB2-BD59-A6C34878D82A}">
                    <a16:rowId xmlns:a16="http://schemas.microsoft.com/office/drawing/2014/main" val="2772231770"/>
                  </a:ext>
                </a:extLst>
              </a:tr>
            </a:tbl>
          </a:graphicData>
        </a:graphic>
      </p:graphicFrame>
    </p:spTree>
    <p:extLst>
      <p:ext uri="{BB962C8B-B14F-4D97-AF65-F5344CB8AC3E}">
        <p14:creationId xmlns:p14="http://schemas.microsoft.com/office/powerpoint/2010/main" val="230014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Operator Overloading (Contd.)</a:t>
            </a:r>
          </a:p>
        </p:txBody>
      </p:sp>
      <p:sp>
        <p:nvSpPr>
          <p:cNvPr id="3" name="Content Placeholder 2"/>
          <p:cNvSpPr>
            <a:spLocks noGrp="1"/>
          </p:cNvSpPr>
          <p:nvPr>
            <p:ph idx="1"/>
          </p:nvPr>
        </p:nvSpPr>
        <p:spPr>
          <a:xfrm>
            <a:off x="457200" y="787401"/>
            <a:ext cx="5791200" cy="5338764"/>
          </a:xfrm>
        </p:spPr>
        <p:txBody>
          <a:bodyPr>
            <a:noAutofit/>
          </a:bodyPr>
          <a:lstStyle/>
          <a:p>
            <a:r>
              <a:rPr lang="en-US" sz="1600" dirty="0"/>
              <a:t>To overload an operator, a special operator function is defined inside the class (Implicit declaration) as:</a:t>
            </a:r>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Where;</a:t>
            </a:r>
          </a:p>
          <a:p>
            <a:pPr lvl="1"/>
            <a:r>
              <a:rPr lang="en-US" sz="1600" b="1" i="1" dirty="0" err="1"/>
              <a:t>returnType</a:t>
            </a:r>
            <a:r>
              <a:rPr lang="en-US" sz="1600" b="1" i="1" dirty="0"/>
              <a:t> </a:t>
            </a:r>
            <a:r>
              <a:rPr lang="en-US" sz="1600" dirty="0"/>
              <a:t> is the type of the data that is to be returned by the specified operator() function.</a:t>
            </a:r>
          </a:p>
          <a:p>
            <a:pPr lvl="1"/>
            <a:r>
              <a:rPr lang="en-US" sz="1600" b="1" i="1" dirty="0"/>
              <a:t>Operator</a:t>
            </a:r>
            <a:r>
              <a:rPr lang="en-US" sz="1600" dirty="0"/>
              <a:t>  is the function name for operator overloading.</a:t>
            </a:r>
          </a:p>
          <a:p>
            <a:pPr lvl="1"/>
            <a:r>
              <a:rPr lang="en-US" sz="1600" b="1" i="1" dirty="0"/>
              <a:t>symbol </a:t>
            </a:r>
            <a:r>
              <a:rPr lang="en-US" sz="1600" dirty="0"/>
              <a:t> is the operator that is being overloaded (i.e. + , ++, </a:t>
            </a:r>
            <a:r>
              <a:rPr lang="en-US" sz="1600" dirty="0" err="1"/>
              <a:t>etc</a:t>
            </a:r>
            <a:r>
              <a:rPr lang="en-US" sz="1600" dirty="0"/>
              <a:t>)</a:t>
            </a:r>
          </a:p>
          <a:p>
            <a:pPr lvl="1"/>
            <a:r>
              <a:rPr lang="en-US" sz="1600" b="1" i="1" dirty="0"/>
              <a:t>arguments list</a:t>
            </a:r>
            <a:r>
              <a:rPr lang="en-US" sz="1600" dirty="0"/>
              <a:t>  receives the values.</a:t>
            </a:r>
          </a:p>
          <a:p>
            <a:endParaRPr lang="en-US" sz="1400" dirty="0"/>
          </a:p>
          <a:p>
            <a:endParaRPr lang="en-US" sz="14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dirty="0"/>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8" name="Picture 7">
            <a:extLst>
              <a:ext uri="{FF2B5EF4-FFF2-40B4-BE49-F238E27FC236}">
                <a16:creationId xmlns:a16="http://schemas.microsoft.com/office/drawing/2014/main" id="{DE764536-DC35-46D4-A1E3-D634436BFAB5}"/>
              </a:ext>
            </a:extLst>
          </p:cNvPr>
          <p:cNvPicPr>
            <a:picLocks noChangeAspect="1"/>
          </p:cNvPicPr>
          <p:nvPr/>
        </p:nvPicPr>
        <p:blipFill>
          <a:blip r:embed="rId2"/>
          <a:stretch>
            <a:fillRect/>
          </a:stretch>
        </p:blipFill>
        <p:spPr>
          <a:xfrm>
            <a:off x="854296" y="1701801"/>
            <a:ext cx="5394104" cy="2176249"/>
          </a:xfrm>
          <a:prstGeom prst="rect">
            <a:avLst/>
          </a:prstGeom>
          <a:ln>
            <a:solidFill>
              <a:schemeClr val="accent1"/>
            </a:solidFill>
          </a:ln>
        </p:spPr>
      </p:pic>
      <p:pic>
        <p:nvPicPr>
          <p:cNvPr id="9" name="Picture 8">
            <a:extLst>
              <a:ext uri="{FF2B5EF4-FFF2-40B4-BE49-F238E27FC236}">
                <a16:creationId xmlns:a16="http://schemas.microsoft.com/office/drawing/2014/main" id="{D122415F-8EB9-465D-9E25-3BB11188F800}"/>
              </a:ext>
            </a:extLst>
          </p:cNvPr>
          <p:cNvPicPr>
            <a:picLocks noChangeAspect="1"/>
          </p:cNvPicPr>
          <p:nvPr/>
        </p:nvPicPr>
        <p:blipFill>
          <a:blip r:embed="rId3"/>
          <a:stretch>
            <a:fillRect/>
          </a:stretch>
        </p:blipFill>
        <p:spPr>
          <a:xfrm>
            <a:off x="6417659" y="1701800"/>
            <a:ext cx="2676967" cy="2336800"/>
          </a:xfrm>
          <a:prstGeom prst="rect">
            <a:avLst/>
          </a:prstGeom>
          <a:ln>
            <a:solidFill>
              <a:schemeClr val="accent1"/>
            </a:solidFill>
          </a:ln>
        </p:spPr>
      </p:pic>
      <p:sp>
        <p:nvSpPr>
          <p:cNvPr id="11" name="Content Placeholder 2">
            <a:extLst>
              <a:ext uri="{FF2B5EF4-FFF2-40B4-BE49-F238E27FC236}">
                <a16:creationId xmlns:a16="http://schemas.microsoft.com/office/drawing/2014/main" id="{3B6226D4-3068-4D3D-84EE-9ECFA319A8CA}"/>
              </a:ext>
            </a:extLst>
          </p:cNvPr>
          <p:cNvSpPr txBox="1">
            <a:spLocks/>
          </p:cNvSpPr>
          <p:nvPr/>
        </p:nvSpPr>
        <p:spPr>
          <a:xfrm>
            <a:off x="6438285" y="990601"/>
            <a:ext cx="2324715" cy="5338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indent="-117475"/>
            <a:r>
              <a:rPr lang="en-US" sz="1600" dirty="0" err="1"/>
              <a:t>Eg</a:t>
            </a:r>
            <a:r>
              <a:rPr lang="en-US" sz="1600" dirty="0"/>
              <a:t>:</a:t>
            </a:r>
          </a:p>
        </p:txBody>
      </p:sp>
    </p:spTree>
    <p:extLst>
      <p:ext uri="{BB962C8B-B14F-4D97-AF65-F5344CB8AC3E}">
        <p14:creationId xmlns:p14="http://schemas.microsoft.com/office/powerpoint/2010/main" val="304819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5.4 Operator Overloading (Contd.)</a:t>
            </a:r>
          </a:p>
        </p:txBody>
      </p:sp>
      <p:sp>
        <p:nvSpPr>
          <p:cNvPr id="3" name="Content Placeholder 2"/>
          <p:cNvSpPr>
            <a:spLocks noGrp="1"/>
          </p:cNvSpPr>
          <p:nvPr>
            <p:ph idx="1"/>
          </p:nvPr>
        </p:nvSpPr>
        <p:spPr>
          <a:xfrm>
            <a:off x="457200" y="787401"/>
            <a:ext cx="5029200" cy="5338764"/>
          </a:xfrm>
        </p:spPr>
        <p:txBody>
          <a:bodyPr>
            <a:noAutofit/>
          </a:bodyPr>
          <a:lstStyle/>
          <a:p>
            <a:r>
              <a:rPr lang="en-US" sz="2000" dirty="0"/>
              <a:t>If defined outside the class (Explicit declaration), the general form is as:</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11" name="Content Placeholder 2">
            <a:extLst>
              <a:ext uri="{FF2B5EF4-FFF2-40B4-BE49-F238E27FC236}">
                <a16:creationId xmlns:a16="http://schemas.microsoft.com/office/drawing/2014/main" id="{3B6226D4-3068-4D3D-84EE-9ECFA319A8CA}"/>
              </a:ext>
            </a:extLst>
          </p:cNvPr>
          <p:cNvSpPr txBox="1">
            <a:spLocks/>
          </p:cNvSpPr>
          <p:nvPr/>
        </p:nvSpPr>
        <p:spPr>
          <a:xfrm>
            <a:off x="6172200" y="1193801"/>
            <a:ext cx="2590800" cy="5135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indent="-117475"/>
            <a:r>
              <a:rPr lang="en-US" sz="1600" dirty="0" err="1"/>
              <a:t>Eg</a:t>
            </a:r>
            <a:r>
              <a:rPr lang="en-US" sz="1600" dirty="0"/>
              <a:t>:</a:t>
            </a:r>
          </a:p>
        </p:txBody>
      </p:sp>
      <p:pic>
        <p:nvPicPr>
          <p:cNvPr id="7" name="Picture 6">
            <a:extLst>
              <a:ext uri="{FF2B5EF4-FFF2-40B4-BE49-F238E27FC236}">
                <a16:creationId xmlns:a16="http://schemas.microsoft.com/office/drawing/2014/main" id="{1BF1A59A-901A-4CAF-906B-0F69D2892F59}"/>
              </a:ext>
            </a:extLst>
          </p:cNvPr>
          <p:cNvPicPr>
            <a:picLocks noChangeAspect="1"/>
          </p:cNvPicPr>
          <p:nvPr/>
        </p:nvPicPr>
        <p:blipFill rotWithShape="1">
          <a:blip r:embed="rId2"/>
          <a:srcRect l="791"/>
          <a:stretch/>
        </p:blipFill>
        <p:spPr>
          <a:xfrm>
            <a:off x="254235" y="1932781"/>
            <a:ext cx="5732163" cy="3048000"/>
          </a:xfrm>
          <a:prstGeom prst="rect">
            <a:avLst/>
          </a:prstGeom>
          <a:ln>
            <a:solidFill>
              <a:schemeClr val="tx1"/>
            </a:solidFill>
          </a:ln>
        </p:spPr>
      </p:pic>
      <p:pic>
        <p:nvPicPr>
          <p:cNvPr id="10" name="Picture 9">
            <a:extLst>
              <a:ext uri="{FF2B5EF4-FFF2-40B4-BE49-F238E27FC236}">
                <a16:creationId xmlns:a16="http://schemas.microsoft.com/office/drawing/2014/main" id="{9618F393-418A-459D-BA63-EBAC80E1E8C1}"/>
              </a:ext>
            </a:extLst>
          </p:cNvPr>
          <p:cNvPicPr>
            <a:picLocks noChangeAspect="1"/>
          </p:cNvPicPr>
          <p:nvPr/>
        </p:nvPicPr>
        <p:blipFill>
          <a:blip r:embed="rId3"/>
          <a:stretch>
            <a:fillRect/>
          </a:stretch>
        </p:blipFill>
        <p:spPr>
          <a:xfrm>
            <a:off x="6274394" y="1956093"/>
            <a:ext cx="2796409" cy="3024688"/>
          </a:xfrm>
          <a:prstGeom prst="rect">
            <a:avLst/>
          </a:prstGeom>
          <a:ln>
            <a:solidFill>
              <a:schemeClr val="tx1"/>
            </a:solidFill>
          </a:ln>
        </p:spPr>
      </p:pic>
    </p:spTree>
    <p:extLst>
      <p:ext uri="{BB962C8B-B14F-4D97-AF65-F5344CB8AC3E}">
        <p14:creationId xmlns:p14="http://schemas.microsoft.com/office/powerpoint/2010/main" val="179117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Sample program 1</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13" name="Picture 12">
            <a:extLst>
              <a:ext uri="{FF2B5EF4-FFF2-40B4-BE49-F238E27FC236}">
                <a16:creationId xmlns:a16="http://schemas.microsoft.com/office/drawing/2014/main" id="{D2868580-CD94-421D-B12F-43F79D63B21D}"/>
              </a:ext>
            </a:extLst>
          </p:cNvPr>
          <p:cNvPicPr>
            <a:picLocks noChangeAspect="1"/>
          </p:cNvPicPr>
          <p:nvPr/>
        </p:nvPicPr>
        <p:blipFill rotWithShape="1">
          <a:blip r:embed="rId2"/>
          <a:srcRect b="23642"/>
          <a:stretch/>
        </p:blipFill>
        <p:spPr>
          <a:xfrm>
            <a:off x="517220" y="732157"/>
            <a:ext cx="5517648" cy="5541643"/>
          </a:xfrm>
          <a:prstGeom prst="rect">
            <a:avLst/>
          </a:prstGeom>
          <a:ln>
            <a:solidFill>
              <a:schemeClr val="tx1"/>
            </a:solidFill>
          </a:ln>
        </p:spPr>
      </p:pic>
      <p:pic>
        <p:nvPicPr>
          <p:cNvPr id="14" name="Content Placeholder 13">
            <a:extLst>
              <a:ext uri="{FF2B5EF4-FFF2-40B4-BE49-F238E27FC236}">
                <a16:creationId xmlns:a16="http://schemas.microsoft.com/office/drawing/2014/main" id="{5E697B30-BAC7-4BF8-8D9E-2DC7D6606123}"/>
              </a:ext>
            </a:extLst>
          </p:cNvPr>
          <p:cNvPicPr>
            <a:picLocks noGrp="1" noChangeAspect="1"/>
          </p:cNvPicPr>
          <p:nvPr>
            <p:ph idx="1"/>
          </p:nvPr>
        </p:nvPicPr>
        <p:blipFill rotWithShape="1">
          <a:blip r:embed="rId2"/>
          <a:srcRect t="74782"/>
          <a:stretch/>
        </p:blipFill>
        <p:spPr>
          <a:xfrm>
            <a:off x="4191000" y="732157"/>
            <a:ext cx="4761052" cy="1579243"/>
          </a:xfrm>
          <a:prstGeom prst="rect">
            <a:avLst/>
          </a:prstGeom>
          <a:ln>
            <a:solidFill>
              <a:schemeClr val="tx1"/>
            </a:solidFill>
          </a:ln>
        </p:spPr>
      </p:pic>
      <p:pic>
        <p:nvPicPr>
          <p:cNvPr id="15" name="Picture 14">
            <a:extLst>
              <a:ext uri="{FF2B5EF4-FFF2-40B4-BE49-F238E27FC236}">
                <a16:creationId xmlns:a16="http://schemas.microsoft.com/office/drawing/2014/main" id="{0B351452-14BF-4E0F-BEC9-14ECF04D3395}"/>
              </a:ext>
            </a:extLst>
          </p:cNvPr>
          <p:cNvPicPr/>
          <p:nvPr/>
        </p:nvPicPr>
        <p:blipFill rotWithShape="1">
          <a:blip r:embed="rId3"/>
          <a:srcRect b="33050"/>
          <a:stretch/>
        </p:blipFill>
        <p:spPr bwMode="auto">
          <a:xfrm>
            <a:off x="4165948" y="2437052"/>
            <a:ext cx="4757194" cy="1136649"/>
          </a:xfrm>
          <a:prstGeom prst="rect">
            <a:avLst/>
          </a:prstGeom>
          <a:noFill/>
          <a:ln w="9525">
            <a:noFill/>
            <a:miter lim="800000"/>
            <a:headEnd/>
            <a:tailEnd/>
          </a:ln>
        </p:spPr>
      </p:pic>
      <p:sp>
        <p:nvSpPr>
          <p:cNvPr id="10" name="Rectangle 3">
            <a:extLst>
              <a:ext uri="{FF2B5EF4-FFF2-40B4-BE49-F238E27FC236}">
                <a16:creationId xmlns:a16="http://schemas.microsoft.com/office/drawing/2014/main" id="{CB67C5A0-68A7-4B10-B720-5F80C58195A9}"/>
              </a:ext>
            </a:extLst>
          </p:cNvPr>
          <p:cNvSpPr>
            <a:spLocks noChangeArrowheads="1"/>
          </p:cNvSpPr>
          <p:nvPr/>
        </p:nvSpPr>
        <p:spPr bwMode="auto">
          <a:xfrm>
            <a:off x="4386806" y="3852624"/>
            <a:ext cx="4565246" cy="1815882"/>
          </a:xfrm>
          <a:prstGeom prst="rect">
            <a:avLst/>
          </a:prstGeom>
          <a:solidFill>
            <a:schemeClr val="accent3">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174625" marR="0" lvl="0" indent="-174625"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This function is called when </a:t>
            </a:r>
            <a:r>
              <a:rPr kumimoji="0" lang="en-US" altLang="en-US" sz="1600" b="1"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 </a:t>
            </a: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operator operates on the object of Test class (object </a:t>
            </a:r>
            <a:r>
              <a:rPr kumimoji="0" lang="en-US" altLang="en-US" sz="1600" b="1"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t </a:t>
            </a: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in this case).</a:t>
            </a:r>
            <a:endParaRPr kumimoji="0" lang="en-US" altLang="en-US" sz="1050" b="0" i="0" u="none" strike="noStrike" cap="none" normalizeH="0" baseline="0" dirty="0">
              <a:ln>
                <a:noFill/>
              </a:ln>
              <a:solidFill>
                <a:schemeClr val="tx1"/>
              </a:solidFill>
              <a:effectLst/>
            </a:endParaRPr>
          </a:p>
          <a:p>
            <a:pPr marL="174625" marR="0" lvl="0" indent="-174625"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In the program, </a:t>
            </a:r>
            <a:r>
              <a:rPr kumimoji="0" lang="en-US" altLang="en-US" sz="1600" b="1" i="1" u="none" strike="noStrike" cap="none" normalizeH="0" baseline="0" dirty="0">
                <a:ln>
                  <a:noFill/>
                </a:ln>
                <a:solidFill>
                  <a:srgbClr val="000000"/>
                </a:solidFill>
                <a:effectLst/>
                <a:latin typeface="Arial Unicode MS"/>
                <a:ea typeface="Times New Roman" panose="02020603050405020304" pitchFamily="18" charset="0"/>
                <a:cs typeface="Microsoft Sans Serif" panose="020B0604020202020204" pitchFamily="34" charset="0"/>
              </a:rPr>
              <a:t>void operator ++ ()</a:t>
            </a: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  operator function is defined (inside Test class). </a:t>
            </a:r>
          </a:p>
          <a:p>
            <a:pPr marL="174625" marR="0" lvl="0" indent="-174625"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icrosoft Sans Serif" panose="020B0604020202020204" pitchFamily="34" charset="0"/>
                <a:ea typeface="Times New Roman" panose="02020603050405020304" pitchFamily="18" charset="0"/>
                <a:cs typeface="Microsoft Sans Serif" panose="020B0604020202020204" pitchFamily="34" charset="0"/>
              </a:rPr>
              <a:t>This function increments the value of count by 1 for t object.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56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5.4.1 Operator arguments and </a:t>
            </a:r>
            <a:r>
              <a:rPr lang="en-US" sz="3600" b="1" dirty="0" err="1">
                <a:solidFill>
                  <a:srgbClr val="00B050"/>
                </a:solidFill>
              </a:rPr>
              <a:t>ReturnType</a:t>
            </a:r>
            <a:endParaRPr lang="en-US" sz="3600" b="1" dirty="0">
              <a:solidFill>
                <a:srgbClr val="00B050"/>
              </a:solidFill>
            </a:endParaRPr>
          </a:p>
        </p:txBody>
      </p:sp>
      <p:sp>
        <p:nvSpPr>
          <p:cNvPr id="3" name="Content Placeholder 2"/>
          <p:cNvSpPr>
            <a:spLocks noGrp="1"/>
          </p:cNvSpPr>
          <p:nvPr>
            <p:ph idx="1"/>
          </p:nvPr>
        </p:nvSpPr>
        <p:spPr>
          <a:xfrm>
            <a:off x="457200" y="787401"/>
            <a:ext cx="2590800" cy="5338764"/>
          </a:xfrm>
        </p:spPr>
        <p:txBody>
          <a:bodyPr>
            <a:normAutofit/>
          </a:bodyPr>
          <a:lstStyle/>
          <a:p>
            <a:pPr marL="0" indent="0">
              <a:buNone/>
            </a:pPr>
            <a:r>
              <a:rPr lang="en-US" sz="1800" dirty="0"/>
              <a:t>Like any other functions, an overloaded operator has a return type and a parameter list.</a:t>
            </a:r>
          </a:p>
          <a:p>
            <a:pPr marL="0" indent="0">
              <a:buNone/>
            </a:pPr>
            <a:endParaRPr lang="en-US" sz="1800" b="1" u="sng" dirty="0"/>
          </a:p>
          <a:p>
            <a:pPr marL="0" indent="0">
              <a:buNone/>
            </a:pPr>
            <a:r>
              <a:rPr lang="en-US" sz="1800" b="1" u="sng" dirty="0"/>
              <a:t>Return Type:</a:t>
            </a:r>
            <a:endParaRPr lang="en-US" sz="1800" dirty="0"/>
          </a:p>
          <a:p>
            <a:r>
              <a:rPr lang="en-US" sz="1800" dirty="0"/>
              <a:t>The return type of operator function is always a class type, </a:t>
            </a:r>
          </a:p>
          <a:p>
            <a:r>
              <a:rPr lang="en-US" sz="1800" dirty="0"/>
              <a:t>because the operator overloading is only for objects.</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a:extLst>
              <a:ext uri="{FF2B5EF4-FFF2-40B4-BE49-F238E27FC236}">
                <a16:creationId xmlns:a16="http://schemas.microsoft.com/office/drawing/2014/main" id="{12B79394-E4BA-4940-9F98-A7C7E0C4078C}"/>
              </a:ext>
            </a:extLst>
          </p:cNvPr>
          <p:cNvPicPr>
            <a:picLocks noChangeAspect="1"/>
          </p:cNvPicPr>
          <p:nvPr/>
        </p:nvPicPr>
        <p:blipFill>
          <a:blip r:embed="rId2"/>
          <a:stretch>
            <a:fillRect/>
          </a:stretch>
        </p:blipFill>
        <p:spPr>
          <a:xfrm>
            <a:off x="3314110" y="830621"/>
            <a:ext cx="4593826" cy="5890855"/>
          </a:xfrm>
          <a:prstGeom prst="rect">
            <a:avLst/>
          </a:prstGeom>
          <a:ln>
            <a:solidFill>
              <a:schemeClr val="tx1"/>
            </a:solidFill>
          </a:ln>
        </p:spPr>
      </p:pic>
      <p:pic>
        <p:nvPicPr>
          <p:cNvPr id="8" name="Picture 7">
            <a:extLst>
              <a:ext uri="{FF2B5EF4-FFF2-40B4-BE49-F238E27FC236}">
                <a16:creationId xmlns:a16="http://schemas.microsoft.com/office/drawing/2014/main" id="{6F78BDF3-785F-4146-8134-FFB9204CE294}"/>
              </a:ext>
            </a:extLst>
          </p:cNvPr>
          <p:cNvPicPr/>
          <p:nvPr/>
        </p:nvPicPr>
        <p:blipFill rotWithShape="1">
          <a:blip r:embed="rId3"/>
          <a:srcRect l="-1" t="22974" r="42683" b="43032"/>
          <a:stretch/>
        </p:blipFill>
        <p:spPr bwMode="auto">
          <a:xfrm>
            <a:off x="6934200" y="4791077"/>
            <a:ext cx="2149258" cy="609599"/>
          </a:xfrm>
          <a:prstGeom prst="rect">
            <a:avLst/>
          </a:prstGeom>
          <a:noFill/>
          <a:ln w="9525">
            <a:noFill/>
            <a:miter lim="800000"/>
            <a:headEnd/>
            <a:tailEnd/>
          </a:ln>
        </p:spPr>
      </p:pic>
      <p:sp>
        <p:nvSpPr>
          <p:cNvPr id="11" name="Arc 10">
            <a:extLst>
              <a:ext uri="{FF2B5EF4-FFF2-40B4-BE49-F238E27FC236}">
                <a16:creationId xmlns:a16="http://schemas.microsoft.com/office/drawing/2014/main" id="{D666D40A-740B-4108-82E7-B2ADC6BD8729}"/>
              </a:ext>
            </a:extLst>
          </p:cNvPr>
          <p:cNvSpPr/>
          <p:nvPr/>
        </p:nvSpPr>
        <p:spPr>
          <a:xfrm>
            <a:off x="5470742" y="2074230"/>
            <a:ext cx="2149258" cy="2479676"/>
          </a:xfrm>
          <a:prstGeom prst="arc">
            <a:avLst>
              <a:gd name="adj1" fmla="val 1075511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625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5.4.1 Operator arguments</a:t>
            </a:r>
          </a:p>
        </p:txBody>
      </p:sp>
      <p:sp>
        <p:nvSpPr>
          <p:cNvPr id="3" name="Content Placeholder 2"/>
          <p:cNvSpPr>
            <a:spLocks noGrp="1"/>
          </p:cNvSpPr>
          <p:nvPr>
            <p:ph idx="1"/>
          </p:nvPr>
        </p:nvSpPr>
        <p:spPr>
          <a:xfrm>
            <a:off x="609600" y="1803400"/>
            <a:ext cx="3962401" cy="4424363"/>
          </a:xfrm>
          <a:ln>
            <a:solidFill>
              <a:schemeClr val="tx1"/>
            </a:solidFill>
          </a:ln>
        </p:spPr>
        <p:txBody>
          <a:bodyPr>
            <a:normAutofit/>
          </a:bodyPr>
          <a:lstStyle/>
          <a:p>
            <a:pPr lvl="0"/>
            <a:r>
              <a:rPr lang="en-US" sz="1400" dirty="0"/>
              <a:t>An operator function, as a member function, requires:</a:t>
            </a:r>
          </a:p>
          <a:p>
            <a:pPr lvl="1"/>
            <a:r>
              <a:rPr lang="en-US" sz="1200" dirty="0"/>
              <a:t>one argument for binary operators and </a:t>
            </a:r>
          </a:p>
          <a:p>
            <a:pPr lvl="1"/>
            <a:r>
              <a:rPr lang="en-US" sz="1200" dirty="0"/>
              <a:t>no argument for unary operator.</a:t>
            </a:r>
          </a:p>
          <a:p>
            <a:pPr lvl="0"/>
            <a:r>
              <a:rPr lang="en-US" sz="1400" dirty="0"/>
              <a:t>When operator function (as member function) is called, </a:t>
            </a:r>
          </a:p>
          <a:p>
            <a:pPr lvl="1"/>
            <a:r>
              <a:rPr lang="en-US" sz="1200" dirty="0"/>
              <a:t>the calling object is passed implicitly to the function and hence available for member function.</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Content Placeholder 2">
            <a:extLst>
              <a:ext uri="{FF2B5EF4-FFF2-40B4-BE49-F238E27FC236}">
                <a16:creationId xmlns:a16="http://schemas.microsoft.com/office/drawing/2014/main" id="{FEE0EA7D-76BE-4F6B-BCC1-431252CEB9E4}"/>
              </a:ext>
            </a:extLst>
          </p:cNvPr>
          <p:cNvSpPr txBox="1">
            <a:spLocks/>
          </p:cNvSpPr>
          <p:nvPr/>
        </p:nvSpPr>
        <p:spPr>
          <a:xfrm>
            <a:off x="4648200" y="1803400"/>
            <a:ext cx="3962401" cy="4424363"/>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400" dirty="0"/>
              <a:t>An operator function, as a friend function, require:</a:t>
            </a:r>
          </a:p>
          <a:p>
            <a:pPr lvl="1"/>
            <a:r>
              <a:rPr lang="en-US" sz="1200" dirty="0"/>
              <a:t>two arguments for binary operators and </a:t>
            </a:r>
          </a:p>
          <a:p>
            <a:pPr lvl="1"/>
            <a:r>
              <a:rPr lang="en-US" sz="1200" dirty="0"/>
              <a:t>one argument for unary operator. </a:t>
            </a:r>
          </a:p>
          <a:p>
            <a:pPr lvl="0"/>
            <a:r>
              <a:rPr lang="en-US" sz="1400" dirty="0"/>
              <a:t>When operator function (as friend function) is called, </a:t>
            </a:r>
          </a:p>
          <a:p>
            <a:pPr lvl="1"/>
            <a:r>
              <a:rPr lang="en-US" sz="1200" dirty="0"/>
              <a:t>it is essential to pass the objects by value or reference.</a:t>
            </a:r>
          </a:p>
          <a:p>
            <a:pPr marL="0" lvl="0" indent="0">
              <a:buNone/>
            </a:pPr>
            <a:endParaRPr lang="en-US" sz="1400" dirty="0"/>
          </a:p>
        </p:txBody>
      </p:sp>
      <p:sp>
        <p:nvSpPr>
          <p:cNvPr id="12" name="Content Placeholder 2">
            <a:extLst>
              <a:ext uri="{FF2B5EF4-FFF2-40B4-BE49-F238E27FC236}">
                <a16:creationId xmlns:a16="http://schemas.microsoft.com/office/drawing/2014/main" id="{94F53161-A1B2-49C1-BBD9-E317588B6B0F}"/>
              </a:ext>
            </a:extLst>
          </p:cNvPr>
          <p:cNvSpPr txBox="1">
            <a:spLocks/>
          </p:cNvSpPr>
          <p:nvPr/>
        </p:nvSpPr>
        <p:spPr>
          <a:xfrm>
            <a:off x="609600" y="731837"/>
            <a:ext cx="7696200" cy="1071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Operator function should be:</a:t>
            </a:r>
          </a:p>
          <a:p>
            <a:pPr lvl="1"/>
            <a:r>
              <a:rPr lang="en-US" sz="1200" dirty="0"/>
              <a:t>either member function or </a:t>
            </a:r>
          </a:p>
          <a:p>
            <a:pPr lvl="1"/>
            <a:r>
              <a:rPr lang="en-US" sz="1200" dirty="0"/>
              <a:t>a friend function.</a:t>
            </a:r>
          </a:p>
        </p:txBody>
      </p:sp>
    </p:spTree>
    <p:extLst>
      <p:ext uri="{BB962C8B-B14F-4D97-AF65-F5344CB8AC3E}">
        <p14:creationId xmlns:p14="http://schemas.microsoft.com/office/powerpoint/2010/main" val="28397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5.4.2 Types of Operator overloading</a:t>
            </a:r>
          </a:p>
        </p:txBody>
      </p:sp>
      <p:sp>
        <p:nvSpPr>
          <p:cNvPr id="3" name="Content Placeholder 2"/>
          <p:cNvSpPr>
            <a:spLocks noGrp="1"/>
          </p:cNvSpPr>
          <p:nvPr>
            <p:ph idx="1"/>
          </p:nvPr>
        </p:nvSpPr>
        <p:spPr>
          <a:xfrm>
            <a:off x="609600" y="990601"/>
            <a:ext cx="8077200" cy="5135564"/>
          </a:xfrm>
        </p:spPr>
        <p:txBody>
          <a:bodyPr>
            <a:normAutofit/>
          </a:bodyPr>
          <a:lstStyle/>
          <a:p>
            <a:pPr marL="514350" indent="-514350">
              <a:buFont typeface="+mj-lt"/>
              <a:buAutoNum type="romanLcPeriod"/>
            </a:pPr>
            <a:r>
              <a:rPr lang="en-US" sz="2000" dirty="0"/>
              <a:t>Unary operator overloading</a:t>
            </a:r>
          </a:p>
          <a:p>
            <a:pPr marL="514350" indent="-514350">
              <a:buFont typeface="+mj-lt"/>
              <a:buAutoNum type="romanLcPeriod"/>
            </a:pPr>
            <a:r>
              <a:rPr lang="en-US" sz="2000" dirty="0"/>
              <a:t>Binary operator overloading</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3659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err="1">
                <a:solidFill>
                  <a:srgbClr val="7030A0"/>
                </a:solidFill>
              </a:rPr>
              <a:t>i</a:t>
            </a:r>
            <a:r>
              <a:rPr lang="en-US" sz="3600" b="1" dirty="0">
                <a:solidFill>
                  <a:srgbClr val="7030A0"/>
                </a:solidFill>
              </a:rPr>
              <a:t>) Unary Operator overloading</a:t>
            </a: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The operator that requires only one operand to perform its operation are known as unary operators. </a:t>
            </a:r>
          </a:p>
          <a:p>
            <a:r>
              <a:rPr lang="en-US" sz="2000" dirty="0"/>
              <a:t>Examples of Unary operators:</a:t>
            </a:r>
          </a:p>
          <a:p>
            <a:pPr lvl="1"/>
            <a:r>
              <a:rPr lang="en-US" sz="1600" dirty="0"/>
              <a:t>unary minus (-), </a:t>
            </a:r>
          </a:p>
          <a:p>
            <a:pPr lvl="1"/>
            <a:r>
              <a:rPr lang="en-US" sz="1600" dirty="0"/>
              <a:t>unary plus (+), </a:t>
            </a:r>
          </a:p>
          <a:p>
            <a:pPr lvl="1"/>
            <a:r>
              <a:rPr lang="en-US" sz="1600" dirty="0"/>
              <a:t>increment (++), </a:t>
            </a:r>
          </a:p>
          <a:p>
            <a:pPr lvl="1"/>
            <a:r>
              <a:rPr lang="en-US" sz="1600" dirty="0"/>
              <a:t>decrement(--), </a:t>
            </a:r>
          </a:p>
          <a:p>
            <a:pPr lvl="1"/>
            <a:r>
              <a:rPr lang="en-US" sz="1600" dirty="0"/>
              <a:t>logical not (!), etc. </a:t>
            </a:r>
          </a:p>
          <a:p>
            <a:r>
              <a:rPr lang="en-US" sz="2000" dirty="0"/>
              <a:t>The operations in which unary operators are overloaded are known as Unary operator overloading.</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237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r>
              <a:rPr lang="en-US" sz="1100" dirty="0"/>
              <a:t>In the above program, the minus (-) operator is overloaded.</a:t>
            </a:r>
          </a:p>
          <a:p>
            <a:r>
              <a:rPr lang="en-US" sz="1100" dirty="0"/>
              <a:t> This operator is used to make negative value of built-in datatype </a:t>
            </a:r>
            <a:r>
              <a:rPr lang="en-US" sz="1100" i="1" dirty="0"/>
              <a:t>x</a:t>
            </a:r>
            <a:r>
              <a:rPr lang="en-US" sz="1100" dirty="0"/>
              <a:t>, and </a:t>
            </a:r>
          </a:p>
          <a:p>
            <a:r>
              <a:rPr lang="en-US" sz="1100" dirty="0"/>
              <a:t>the same minus (-) operator is also applied to user-defined datatype </a:t>
            </a:r>
            <a:r>
              <a:rPr lang="en-US" sz="1100" i="1" dirty="0" err="1"/>
              <a:t>ob</a:t>
            </a:r>
            <a:r>
              <a:rPr lang="en-US" sz="1100" i="1" dirty="0"/>
              <a:t> </a:t>
            </a:r>
            <a:r>
              <a:rPr lang="en-US" sz="1100" dirty="0"/>
              <a:t> which calls the function operator-().</a:t>
            </a:r>
          </a:p>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5492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1: </a:t>
            </a:r>
            <a:r>
              <a:rPr lang="en-US" sz="2000" b="1" dirty="0">
                <a:solidFill>
                  <a:srgbClr val="FF0000"/>
                </a:solidFill>
              </a:rPr>
              <a:t>WAP to overload unary minus (-).</a:t>
            </a:r>
            <a:endParaRPr lang="en-US" sz="3600" b="1" dirty="0">
              <a:solidFill>
                <a:srgbClr val="FF0000"/>
              </a:solidFill>
            </a:endParaRPr>
          </a:p>
        </p:txBody>
      </p:sp>
      <p:pic>
        <p:nvPicPr>
          <p:cNvPr id="10" name="Picture 9">
            <a:extLst>
              <a:ext uri="{FF2B5EF4-FFF2-40B4-BE49-F238E27FC236}">
                <a16:creationId xmlns:a16="http://schemas.microsoft.com/office/drawing/2014/main" id="{38ECB9CD-A09B-4EB5-B9CE-819A3C37F5FA}"/>
              </a:ext>
            </a:extLst>
          </p:cNvPr>
          <p:cNvPicPr/>
          <p:nvPr/>
        </p:nvPicPr>
        <p:blipFill rotWithShape="1">
          <a:blip r:embed="rId2"/>
          <a:srcRect t="17639" r="45644" b="29446"/>
          <a:stretch/>
        </p:blipFill>
        <p:spPr bwMode="auto">
          <a:xfrm>
            <a:off x="4458029" y="3406038"/>
            <a:ext cx="2597063" cy="1320799"/>
          </a:xfrm>
          <a:prstGeom prst="rect">
            <a:avLst/>
          </a:prstGeom>
          <a:noFill/>
          <a:ln w="9525">
            <a:noFill/>
            <a:miter lim="800000"/>
            <a:headEnd/>
            <a:tailEnd/>
          </a:ln>
        </p:spPr>
      </p:pic>
      <p:pic>
        <p:nvPicPr>
          <p:cNvPr id="2" name="Picture 1">
            <a:extLst>
              <a:ext uri="{FF2B5EF4-FFF2-40B4-BE49-F238E27FC236}">
                <a16:creationId xmlns:a16="http://schemas.microsoft.com/office/drawing/2014/main" id="{93D037C5-6FD0-4618-93FE-414053778A5C}"/>
              </a:ext>
            </a:extLst>
          </p:cNvPr>
          <p:cNvPicPr>
            <a:picLocks noChangeAspect="1"/>
          </p:cNvPicPr>
          <p:nvPr/>
        </p:nvPicPr>
        <p:blipFill>
          <a:blip r:embed="rId3"/>
          <a:stretch>
            <a:fillRect/>
          </a:stretch>
        </p:blipFill>
        <p:spPr>
          <a:xfrm>
            <a:off x="174288" y="1014852"/>
            <a:ext cx="4245312" cy="5503425"/>
          </a:xfrm>
          <a:prstGeom prst="rect">
            <a:avLst/>
          </a:prstGeom>
          <a:solidFill>
            <a:schemeClr val="tx1"/>
          </a:solidFill>
          <a:ln>
            <a:solidFill>
              <a:schemeClr val="tx1"/>
            </a:solidFill>
          </a:ln>
        </p:spPr>
      </p:pic>
      <p:pic>
        <p:nvPicPr>
          <p:cNvPr id="11" name="Picture 10">
            <a:extLst>
              <a:ext uri="{FF2B5EF4-FFF2-40B4-BE49-F238E27FC236}">
                <a16:creationId xmlns:a16="http://schemas.microsoft.com/office/drawing/2014/main" id="{E9BD81A7-4855-47E7-9B66-FF812769C8A2}"/>
              </a:ext>
            </a:extLst>
          </p:cNvPr>
          <p:cNvPicPr>
            <a:picLocks noChangeAspect="1"/>
          </p:cNvPicPr>
          <p:nvPr/>
        </p:nvPicPr>
        <p:blipFill>
          <a:blip r:embed="rId4"/>
          <a:stretch>
            <a:fillRect/>
          </a:stretch>
        </p:blipFill>
        <p:spPr>
          <a:xfrm>
            <a:off x="4438650" y="1002833"/>
            <a:ext cx="4400550" cy="2353235"/>
          </a:xfrm>
          <a:prstGeom prst="rect">
            <a:avLst/>
          </a:prstGeom>
          <a:ln>
            <a:solidFill>
              <a:schemeClr val="tx1"/>
            </a:solidFill>
          </a:ln>
        </p:spPr>
      </p:pic>
    </p:spTree>
    <p:extLst>
      <p:ext uri="{BB962C8B-B14F-4D97-AF65-F5344CB8AC3E}">
        <p14:creationId xmlns:p14="http://schemas.microsoft.com/office/powerpoint/2010/main" val="27269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373B-8AAF-F12B-01A7-11CA86A31D86}"/>
              </a:ext>
            </a:extLst>
          </p:cNvPr>
          <p:cNvSpPr>
            <a:spLocks noGrp="1"/>
          </p:cNvSpPr>
          <p:nvPr>
            <p:ph type="title"/>
          </p:nvPr>
        </p:nvSpPr>
        <p:spPr/>
        <p:txBody>
          <a:bodyPr/>
          <a:lstStyle/>
          <a:p>
            <a:r>
              <a:rPr lang="en-NP" b="1" dirty="0">
                <a:solidFill>
                  <a:srgbClr val="FF0000"/>
                </a:solidFill>
              </a:rPr>
              <a:t>OUTLINES</a:t>
            </a:r>
          </a:p>
        </p:txBody>
      </p:sp>
      <p:sp>
        <p:nvSpPr>
          <p:cNvPr id="3" name="Content Placeholder 2">
            <a:extLst>
              <a:ext uri="{FF2B5EF4-FFF2-40B4-BE49-F238E27FC236}">
                <a16:creationId xmlns:a16="http://schemas.microsoft.com/office/drawing/2014/main" id="{5555D502-FE47-936F-CAA2-7A25D9F8F82D}"/>
              </a:ext>
            </a:extLst>
          </p:cNvPr>
          <p:cNvSpPr>
            <a:spLocks noGrp="1"/>
          </p:cNvSpPr>
          <p:nvPr>
            <p:ph idx="1"/>
          </p:nvPr>
        </p:nvSpPr>
        <p:spPr/>
        <p:txBody>
          <a:bodyPr>
            <a:normAutofit/>
          </a:bodyPr>
          <a:lstStyle/>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Introduction to Polymorphism</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Types of Polymorphism: Compile Time Polymorphism: Function Overloading, Operator Overloading Runtime Polymorphism: Virtual Function</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Overloading Unary and Binary Operators</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Function Overriding</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this Pointer and Object Pointer</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Pure Virtual Function, Abstract Class</a:t>
            </a:r>
            <a:endParaRPr lang="en-NP"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Virtual Destructor</a:t>
            </a:r>
            <a:endParaRPr lang="en-NP" sz="20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algn="just" fontAlgn="base">
              <a:buFont typeface="+mj-lt"/>
              <a:buAutoNum type="arabicPeriod"/>
            </a:pPr>
            <a:r>
              <a:rPr lang="en-US" sz="2000" dirty="0">
                <a:effectLst/>
                <a:latin typeface="Times New Roman" panose="02020603050405020304" pitchFamily="18" charset="0"/>
                <a:ea typeface="Arial Unicode MS" panose="020B0604020202020204" pitchFamily="34" charset="-128"/>
              </a:rPr>
              <a:t>Type Conversion: Basic to User-Defined, User-Defined to Basic, User-defined to User-Defined</a:t>
            </a:r>
            <a:endParaRPr lang="en-NP" sz="2000" dirty="0"/>
          </a:p>
        </p:txBody>
      </p:sp>
    </p:spTree>
    <p:extLst>
      <p:ext uri="{BB962C8B-B14F-4D97-AF65-F5344CB8AC3E}">
        <p14:creationId xmlns:p14="http://schemas.microsoft.com/office/powerpoint/2010/main" val="220846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2400" b="1" dirty="0"/>
              <a:t>The same above program can be written as:</a:t>
            </a:r>
            <a:endParaRPr lang="en-US" sz="1600" dirty="0"/>
          </a:p>
        </p:txBody>
      </p:sp>
      <p:sp>
        <p:nvSpPr>
          <p:cNvPr id="3" name="Content Placeholder 2"/>
          <p:cNvSpPr>
            <a:spLocks noGrp="1"/>
          </p:cNvSpPr>
          <p:nvPr>
            <p:ph idx="1"/>
          </p:nvPr>
        </p:nvSpPr>
        <p:spPr>
          <a:xfrm>
            <a:off x="457200" y="787401"/>
            <a:ext cx="8229600" cy="5338764"/>
          </a:xfrm>
        </p:spPr>
        <p:txBody>
          <a:bodyPr>
            <a:normAutofit/>
          </a:bodyPr>
          <a:lstStyle/>
          <a:p>
            <a:endParaRPr lang="en-US" sz="16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6">
            <a:extLst>
              <a:ext uri="{FF2B5EF4-FFF2-40B4-BE49-F238E27FC236}">
                <a16:creationId xmlns:a16="http://schemas.microsoft.com/office/drawing/2014/main" id="{AF288961-1CE7-4CD8-A82D-C02044D544A2}"/>
              </a:ext>
            </a:extLst>
          </p:cNvPr>
          <p:cNvPicPr>
            <a:picLocks noChangeAspect="1"/>
          </p:cNvPicPr>
          <p:nvPr/>
        </p:nvPicPr>
        <p:blipFill>
          <a:blip r:embed="rId2"/>
          <a:stretch>
            <a:fillRect/>
          </a:stretch>
        </p:blipFill>
        <p:spPr>
          <a:xfrm>
            <a:off x="498988" y="745765"/>
            <a:ext cx="3539612" cy="5632304"/>
          </a:xfrm>
          <a:prstGeom prst="rect">
            <a:avLst/>
          </a:prstGeom>
          <a:ln>
            <a:solidFill>
              <a:schemeClr val="tx1"/>
            </a:solidFill>
          </a:ln>
        </p:spPr>
      </p:pic>
      <p:pic>
        <p:nvPicPr>
          <p:cNvPr id="8" name="Picture 7">
            <a:extLst>
              <a:ext uri="{FF2B5EF4-FFF2-40B4-BE49-F238E27FC236}">
                <a16:creationId xmlns:a16="http://schemas.microsoft.com/office/drawing/2014/main" id="{4361FA90-A7D9-4795-A086-29C094774F77}"/>
              </a:ext>
            </a:extLst>
          </p:cNvPr>
          <p:cNvPicPr>
            <a:picLocks noChangeAspect="1"/>
          </p:cNvPicPr>
          <p:nvPr/>
        </p:nvPicPr>
        <p:blipFill>
          <a:blip r:embed="rId3"/>
          <a:stretch>
            <a:fillRect/>
          </a:stretch>
        </p:blipFill>
        <p:spPr>
          <a:xfrm>
            <a:off x="4554659" y="748891"/>
            <a:ext cx="4112476" cy="1869716"/>
          </a:xfrm>
          <a:prstGeom prst="rect">
            <a:avLst/>
          </a:prstGeom>
          <a:ln>
            <a:solidFill>
              <a:schemeClr val="tx1"/>
            </a:solidFill>
          </a:ln>
        </p:spPr>
      </p:pic>
      <p:pic>
        <p:nvPicPr>
          <p:cNvPr id="9" name="Picture 8">
            <a:extLst>
              <a:ext uri="{FF2B5EF4-FFF2-40B4-BE49-F238E27FC236}">
                <a16:creationId xmlns:a16="http://schemas.microsoft.com/office/drawing/2014/main" id="{B5C95101-2CB6-4195-85E8-F3F5BABFDEC7}"/>
              </a:ext>
            </a:extLst>
          </p:cNvPr>
          <p:cNvPicPr/>
          <p:nvPr/>
        </p:nvPicPr>
        <p:blipFill rotWithShape="1">
          <a:blip r:embed="rId4"/>
          <a:srcRect l="1" t="18255" r="43920" b="25606"/>
          <a:stretch/>
        </p:blipFill>
        <p:spPr bwMode="auto">
          <a:xfrm>
            <a:off x="4572000" y="2839858"/>
            <a:ext cx="2286000" cy="1399537"/>
          </a:xfrm>
          <a:prstGeom prst="rect">
            <a:avLst/>
          </a:prstGeom>
          <a:noFill/>
          <a:ln w="9525">
            <a:noFill/>
            <a:miter lim="800000"/>
            <a:headEnd/>
            <a:tailEnd/>
          </a:ln>
        </p:spPr>
      </p:pic>
    </p:spTree>
    <p:extLst>
      <p:ext uri="{BB962C8B-B14F-4D97-AF65-F5344CB8AC3E}">
        <p14:creationId xmlns:p14="http://schemas.microsoft.com/office/powerpoint/2010/main" val="197238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5492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2: </a:t>
            </a:r>
            <a:r>
              <a:rPr lang="en-US" sz="1200" b="1" dirty="0">
                <a:solidFill>
                  <a:srgbClr val="FF0000"/>
                </a:solidFill>
              </a:rPr>
              <a:t>WAP to overload increment operator (++) in prefix notation.</a:t>
            </a:r>
            <a:endParaRPr lang="en-US" sz="3600" b="1" dirty="0">
              <a:solidFill>
                <a:srgbClr val="FF0000"/>
              </a:solidFill>
            </a:endParaRPr>
          </a:p>
        </p:txBody>
      </p:sp>
      <p:pic>
        <p:nvPicPr>
          <p:cNvPr id="2" name="Picture 1">
            <a:extLst>
              <a:ext uri="{FF2B5EF4-FFF2-40B4-BE49-F238E27FC236}">
                <a16:creationId xmlns:a16="http://schemas.microsoft.com/office/drawing/2014/main" id="{28025D16-540B-4A7A-936E-10F5001DEE1D}"/>
              </a:ext>
            </a:extLst>
          </p:cNvPr>
          <p:cNvPicPr>
            <a:picLocks noChangeAspect="1"/>
          </p:cNvPicPr>
          <p:nvPr/>
        </p:nvPicPr>
        <p:blipFill>
          <a:blip r:embed="rId2"/>
          <a:stretch>
            <a:fillRect/>
          </a:stretch>
        </p:blipFill>
        <p:spPr>
          <a:xfrm>
            <a:off x="685801" y="1115304"/>
            <a:ext cx="4191906" cy="5158497"/>
          </a:xfrm>
          <a:prstGeom prst="rect">
            <a:avLst/>
          </a:prstGeom>
          <a:ln>
            <a:solidFill>
              <a:schemeClr val="tx1"/>
            </a:solidFill>
          </a:ln>
        </p:spPr>
      </p:pic>
      <p:pic>
        <p:nvPicPr>
          <p:cNvPr id="11" name="Picture 10">
            <a:extLst>
              <a:ext uri="{FF2B5EF4-FFF2-40B4-BE49-F238E27FC236}">
                <a16:creationId xmlns:a16="http://schemas.microsoft.com/office/drawing/2014/main" id="{8F45A230-A448-42C3-8BDC-AEA62BD62BA0}"/>
              </a:ext>
            </a:extLst>
          </p:cNvPr>
          <p:cNvPicPr>
            <a:picLocks noChangeAspect="1"/>
          </p:cNvPicPr>
          <p:nvPr/>
        </p:nvPicPr>
        <p:blipFill>
          <a:blip r:embed="rId3"/>
          <a:stretch>
            <a:fillRect/>
          </a:stretch>
        </p:blipFill>
        <p:spPr>
          <a:xfrm>
            <a:off x="4697361" y="1115304"/>
            <a:ext cx="4364206" cy="2313697"/>
          </a:xfrm>
          <a:prstGeom prst="rect">
            <a:avLst/>
          </a:prstGeom>
          <a:ln>
            <a:solidFill>
              <a:schemeClr val="tx1"/>
            </a:solidFill>
          </a:ln>
        </p:spPr>
      </p:pic>
      <p:pic>
        <p:nvPicPr>
          <p:cNvPr id="12" name="Picture 11">
            <a:extLst>
              <a:ext uri="{FF2B5EF4-FFF2-40B4-BE49-F238E27FC236}">
                <a16:creationId xmlns:a16="http://schemas.microsoft.com/office/drawing/2014/main" id="{B715BBFD-8E4E-434B-A69C-1E4225DB607E}"/>
              </a:ext>
            </a:extLst>
          </p:cNvPr>
          <p:cNvPicPr/>
          <p:nvPr/>
        </p:nvPicPr>
        <p:blipFill rotWithShape="1">
          <a:blip r:embed="rId4"/>
          <a:srcRect t="12328" r="41845" b="17698"/>
          <a:stretch/>
        </p:blipFill>
        <p:spPr bwMode="auto">
          <a:xfrm>
            <a:off x="4724402" y="3655303"/>
            <a:ext cx="2438399" cy="2087396"/>
          </a:xfrm>
          <a:prstGeom prst="rect">
            <a:avLst/>
          </a:prstGeom>
          <a:noFill/>
          <a:ln w="9525">
            <a:noFill/>
            <a:miter lim="800000"/>
            <a:headEnd/>
            <a:tailEnd/>
          </a:ln>
        </p:spPr>
      </p:pic>
    </p:spTree>
    <p:extLst>
      <p:ext uri="{BB962C8B-B14F-4D97-AF65-F5344CB8AC3E}">
        <p14:creationId xmlns:p14="http://schemas.microsoft.com/office/powerpoint/2010/main" val="293497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5492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3: </a:t>
            </a:r>
            <a:r>
              <a:rPr lang="en-US" sz="1200" b="1" dirty="0">
                <a:solidFill>
                  <a:srgbClr val="FF0000"/>
                </a:solidFill>
              </a:rPr>
              <a:t>WAP to overload increment operator (++) in postfix notation.</a:t>
            </a:r>
            <a:endParaRPr lang="en-US" sz="3600" b="1" dirty="0">
              <a:solidFill>
                <a:srgbClr val="FF0000"/>
              </a:solidFill>
            </a:endParaRPr>
          </a:p>
        </p:txBody>
      </p:sp>
      <p:pic>
        <p:nvPicPr>
          <p:cNvPr id="2" name="Picture 1">
            <a:extLst>
              <a:ext uri="{FF2B5EF4-FFF2-40B4-BE49-F238E27FC236}">
                <a16:creationId xmlns:a16="http://schemas.microsoft.com/office/drawing/2014/main" id="{0374178D-E06C-4788-AF63-F1A4E6902413}"/>
              </a:ext>
            </a:extLst>
          </p:cNvPr>
          <p:cNvPicPr>
            <a:picLocks noChangeAspect="1"/>
          </p:cNvPicPr>
          <p:nvPr/>
        </p:nvPicPr>
        <p:blipFill>
          <a:blip r:embed="rId2"/>
          <a:stretch>
            <a:fillRect/>
          </a:stretch>
        </p:blipFill>
        <p:spPr>
          <a:xfrm>
            <a:off x="683530" y="991343"/>
            <a:ext cx="3584244" cy="5249915"/>
          </a:xfrm>
          <a:prstGeom prst="rect">
            <a:avLst/>
          </a:prstGeom>
          <a:ln>
            <a:solidFill>
              <a:schemeClr val="tx1"/>
            </a:solidFill>
          </a:ln>
        </p:spPr>
      </p:pic>
      <p:pic>
        <p:nvPicPr>
          <p:cNvPr id="7" name="Picture 6">
            <a:extLst>
              <a:ext uri="{FF2B5EF4-FFF2-40B4-BE49-F238E27FC236}">
                <a16:creationId xmlns:a16="http://schemas.microsoft.com/office/drawing/2014/main" id="{E08F723E-C38D-4092-B986-B4718CDCA716}"/>
              </a:ext>
            </a:extLst>
          </p:cNvPr>
          <p:cNvPicPr>
            <a:picLocks noChangeAspect="1"/>
          </p:cNvPicPr>
          <p:nvPr/>
        </p:nvPicPr>
        <p:blipFill>
          <a:blip r:embed="rId3"/>
          <a:stretch>
            <a:fillRect/>
          </a:stretch>
        </p:blipFill>
        <p:spPr>
          <a:xfrm>
            <a:off x="4419600" y="977128"/>
            <a:ext cx="4345670" cy="2533747"/>
          </a:xfrm>
          <a:prstGeom prst="rect">
            <a:avLst/>
          </a:prstGeom>
          <a:ln>
            <a:solidFill>
              <a:schemeClr val="tx1"/>
            </a:solidFill>
          </a:ln>
        </p:spPr>
      </p:pic>
      <p:pic>
        <p:nvPicPr>
          <p:cNvPr id="10" name="Picture 9">
            <a:extLst>
              <a:ext uri="{FF2B5EF4-FFF2-40B4-BE49-F238E27FC236}">
                <a16:creationId xmlns:a16="http://schemas.microsoft.com/office/drawing/2014/main" id="{DBFAFDAD-C515-4D5D-BC2D-D1E86B77D434}"/>
              </a:ext>
            </a:extLst>
          </p:cNvPr>
          <p:cNvPicPr/>
          <p:nvPr/>
        </p:nvPicPr>
        <p:blipFill rotWithShape="1">
          <a:blip r:embed="rId4"/>
          <a:srcRect t="11246" r="41622" b="17494"/>
          <a:stretch/>
        </p:blipFill>
        <p:spPr bwMode="auto">
          <a:xfrm>
            <a:off x="4419600" y="3596807"/>
            <a:ext cx="2667000" cy="2143509"/>
          </a:xfrm>
          <a:prstGeom prst="rect">
            <a:avLst/>
          </a:prstGeom>
          <a:noFill/>
          <a:ln w="9525">
            <a:noFill/>
            <a:miter lim="800000"/>
            <a:headEnd/>
            <a:tailEnd/>
          </a:ln>
        </p:spPr>
      </p:pic>
    </p:spTree>
    <p:extLst>
      <p:ext uri="{BB962C8B-B14F-4D97-AF65-F5344CB8AC3E}">
        <p14:creationId xmlns:p14="http://schemas.microsoft.com/office/powerpoint/2010/main" val="230829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1"/>
            <a:ext cx="8077200" cy="4830763"/>
          </a:xfrm>
          <a:ln>
            <a:solidFill>
              <a:srgbClr val="FF0000"/>
            </a:solidFill>
          </a:ln>
        </p:spPr>
        <p:txBody>
          <a:bodyPr>
            <a:normAutofit/>
          </a:bodyPr>
          <a:lstStyle/>
          <a:p>
            <a:pPr marL="514350" lvl="0" indent="-514350">
              <a:buFont typeface="+mj-lt"/>
              <a:buAutoNum type="arabicPeriod"/>
            </a:pPr>
            <a:r>
              <a:rPr lang="en-US" sz="2000" dirty="0"/>
              <a:t>WAP to overload decrement operator (--) in prefix notation.</a:t>
            </a:r>
          </a:p>
          <a:p>
            <a:pPr marL="514350" lvl="0" indent="-514350">
              <a:buFont typeface="+mj-lt"/>
              <a:buAutoNum type="arabicPeriod"/>
            </a:pPr>
            <a:r>
              <a:rPr lang="en-US" sz="2000" dirty="0"/>
              <a:t>WAP to overload decrement operator (--) in postfix notation.</a:t>
            </a:r>
          </a:p>
          <a:p>
            <a:pPr marL="514350" lvl="0" indent="-514350">
              <a:buFont typeface="+mj-lt"/>
              <a:buAutoNum type="arabicPeriod"/>
            </a:pPr>
            <a:r>
              <a:rPr lang="en-US" sz="2000" dirty="0"/>
              <a:t>WAP to input x and y coordinate and move 4 units from both x and y direction by overloading unary ++ operator in prefix notation.</a:t>
            </a:r>
          </a:p>
          <a:p>
            <a:pPr marL="514350" lvl="0" indent="-514350">
              <a:buFont typeface="+mj-lt"/>
              <a:buAutoNum type="arabicPeriod"/>
            </a:pPr>
            <a:r>
              <a:rPr lang="en-US" sz="2000" dirty="0"/>
              <a:t>WAP to input x and y coordinate and move 4 units from both x and y direction by overloading unary ++ operator in postfix notation.</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5492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a:solidFill>
                  <a:srgbClr val="00B050"/>
                </a:solidFill>
              </a:rPr>
              <a:t>Practise</a:t>
            </a:r>
            <a:r>
              <a:rPr lang="en-US" sz="3600" b="1" dirty="0">
                <a:solidFill>
                  <a:srgbClr val="00B050"/>
                </a:solidFill>
              </a:rPr>
              <a:t>:</a:t>
            </a:r>
            <a:endParaRPr lang="en-US" sz="3600" b="1" dirty="0">
              <a:solidFill>
                <a:srgbClr val="FF0000"/>
              </a:solidFill>
            </a:endParaRPr>
          </a:p>
        </p:txBody>
      </p:sp>
    </p:spTree>
    <p:extLst>
      <p:ext uri="{BB962C8B-B14F-4D97-AF65-F5344CB8AC3E}">
        <p14:creationId xmlns:p14="http://schemas.microsoft.com/office/powerpoint/2010/main" val="406216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7030A0"/>
                </a:solidFill>
              </a:rPr>
              <a:t>ii) Binary Operator overloading</a:t>
            </a:r>
          </a:p>
        </p:txBody>
      </p:sp>
      <p:sp>
        <p:nvSpPr>
          <p:cNvPr id="3" name="Content Placeholder 2"/>
          <p:cNvSpPr>
            <a:spLocks noGrp="1"/>
          </p:cNvSpPr>
          <p:nvPr>
            <p:ph idx="1"/>
          </p:nvPr>
        </p:nvSpPr>
        <p:spPr>
          <a:xfrm>
            <a:off x="457200" y="787401"/>
            <a:ext cx="8229600" cy="5338764"/>
          </a:xfrm>
        </p:spPr>
        <p:txBody>
          <a:bodyPr>
            <a:normAutofit/>
          </a:bodyPr>
          <a:lstStyle/>
          <a:p>
            <a:r>
              <a:rPr lang="en-US" sz="2400" dirty="0"/>
              <a:t>The operators which require two operand for its operations are known as binary operators.</a:t>
            </a:r>
          </a:p>
          <a:p>
            <a:r>
              <a:rPr lang="en-US" sz="2400" dirty="0"/>
              <a:t> Examples of binary operators : </a:t>
            </a:r>
          </a:p>
          <a:p>
            <a:pPr lvl="1"/>
            <a:r>
              <a:rPr lang="en-US" sz="2000" dirty="0"/>
              <a:t>binary plus(+), </a:t>
            </a:r>
          </a:p>
          <a:p>
            <a:pPr lvl="1"/>
            <a:r>
              <a:rPr lang="en-US" sz="2000" dirty="0"/>
              <a:t>binary minus(-), </a:t>
            </a:r>
          </a:p>
          <a:p>
            <a:pPr lvl="1"/>
            <a:r>
              <a:rPr lang="en-US" sz="2000" dirty="0"/>
              <a:t>greater than(&gt;), equal to (==) , etc. </a:t>
            </a:r>
          </a:p>
          <a:p>
            <a:r>
              <a:rPr lang="en-US" sz="2400" dirty="0"/>
              <a:t>The operations in which the binary operators are overloaded are known as binary operator overloading.</a:t>
            </a:r>
          </a:p>
          <a:p>
            <a:endParaRPr lang="en-US" sz="16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623560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9556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1 : </a:t>
            </a:r>
          </a:p>
          <a:p>
            <a:pPr algn="l"/>
            <a:r>
              <a:rPr lang="en-US" sz="1400" b="1" dirty="0">
                <a:solidFill>
                  <a:srgbClr val="FF0000"/>
                </a:solidFill>
              </a:rPr>
              <a:t>WAP to overload binary plus (+) operator for addition of two distances expressed in m and cm.</a:t>
            </a:r>
            <a:endParaRPr lang="en-US" sz="1400" dirty="0">
              <a:solidFill>
                <a:srgbClr val="FF0000"/>
              </a:solidFill>
            </a:endParaRPr>
          </a:p>
          <a:p>
            <a:pPr algn="l"/>
            <a:endParaRPr lang="en-US" sz="3600" b="1" dirty="0">
              <a:solidFill>
                <a:srgbClr val="FF0000"/>
              </a:solidFill>
            </a:endParaRPr>
          </a:p>
        </p:txBody>
      </p:sp>
      <p:pic>
        <p:nvPicPr>
          <p:cNvPr id="9" name="Picture 8">
            <a:extLst>
              <a:ext uri="{FF2B5EF4-FFF2-40B4-BE49-F238E27FC236}">
                <a16:creationId xmlns:a16="http://schemas.microsoft.com/office/drawing/2014/main" id="{B5589669-C60C-4B9F-BC45-9220FB50C3B3}"/>
              </a:ext>
            </a:extLst>
          </p:cNvPr>
          <p:cNvPicPr>
            <a:picLocks noChangeAspect="1"/>
          </p:cNvPicPr>
          <p:nvPr/>
        </p:nvPicPr>
        <p:blipFill rotWithShape="1">
          <a:blip r:embed="rId2"/>
          <a:srcRect r="24899"/>
          <a:stretch/>
        </p:blipFill>
        <p:spPr>
          <a:xfrm>
            <a:off x="212484" y="1295400"/>
            <a:ext cx="2378316" cy="3209584"/>
          </a:xfrm>
          <a:prstGeom prst="rect">
            <a:avLst/>
          </a:prstGeom>
          <a:ln>
            <a:solidFill>
              <a:schemeClr val="tx1"/>
            </a:solidFill>
          </a:ln>
        </p:spPr>
      </p:pic>
      <p:pic>
        <p:nvPicPr>
          <p:cNvPr id="11" name="Picture 10">
            <a:extLst>
              <a:ext uri="{FF2B5EF4-FFF2-40B4-BE49-F238E27FC236}">
                <a16:creationId xmlns:a16="http://schemas.microsoft.com/office/drawing/2014/main" id="{9BD3C3C4-5DE8-47FE-B14C-7F7468136691}"/>
              </a:ext>
            </a:extLst>
          </p:cNvPr>
          <p:cNvPicPr>
            <a:picLocks noChangeAspect="1"/>
          </p:cNvPicPr>
          <p:nvPr/>
        </p:nvPicPr>
        <p:blipFill rotWithShape="1">
          <a:blip r:embed="rId3"/>
          <a:srcRect r="1375"/>
          <a:stretch/>
        </p:blipFill>
        <p:spPr>
          <a:xfrm>
            <a:off x="2628840" y="1471613"/>
            <a:ext cx="3429121" cy="3860800"/>
          </a:xfrm>
          <a:prstGeom prst="rect">
            <a:avLst/>
          </a:prstGeom>
          <a:ln>
            <a:solidFill>
              <a:schemeClr val="tx1"/>
            </a:solidFill>
          </a:ln>
        </p:spPr>
      </p:pic>
      <p:pic>
        <p:nvPicPr>
          <p:cNvPr id="12" name="Picture 11">
            <a:extLst>
              <a:ext uri="{FF2B5EF4-FFF2-40B4-BE49-F238E27FC236}">
                <a16:creationId xmlns:a16="http://schemas.microsoft.com/office/drawing/2014/main" id="{21974FB6-A309-4F80-B58C-6FE11B94DFFF}"/>
              </a:ext>
            </a:extLst>
          </p:cNvPr>
          <p:cNvPicPr>
            <a:picLocks noChangeAspect="1"/>
          </p:cNvPicPr>
          <p:nvPr/>
        </p:nvPicPr>
        <p:blipFill>
          <a:blip r:embed="rId4"/>
          <a:stretch>
            <a:fillRect/>
          </a:stretch>
        </p:blipFill>
        <p:spPr>
          <a:xfrm>
            <a:off x="5698394" y="1913169"/>
            <a:ext cx="3467897" cy="2208212"/>
          </a:xfrm>
          <a:prstGeom prst="rect">
            <a:avLst/>
          </a:prstGeom>
          <a:ln>
            <a:solidFill>
              <a:schemeClr val="tx1"/>
            </a:solidFill>
          </a:ln>
        </p:spPr>
      </p:pic>
      <p:pic>
        <p:nvPicPr>
          <p:cNvPr id="14" name="Picture 13">
            <a:extLst>
              <a:ext uri="{FF2B5EF4-FFF2-40B4-BE49-F238E27FC236}">
                <a16:creationId xmlns:a16="http://schemas.microsoft.com/office/drawing/2014/main" id="{0BC55C8E-C239-4B70-AF92-9DAA0EC358CD}"/>
              </a:ext>
            </a:extLst>
          </p:cNvPr>
          <p:cNvPicPr/>
          <p:nvPr/>
        </p:nvPicPr>
        <p:blipFill rotWithShape="1">
          <a:blip r:embed="rId5"/>
          <a:srcRect t="9923" r="50000" b="17488"/>
          <a:stretch/>
        </p:blipFill>
        <p:spPr bwMode="auto">
          <a:xfrm>
            <a:off x="6095999" y="4147317"/>
            <a:ext cx="2233930" cy="2126484"/>
          </a:xfrm>
          <a:prstGeom prst="rect">
            <a:avLst/>
          </a:prstGeom>
          <a:noFill/>
          <a:ln w="9525">
            <a:noFill/>
            <a:miter lim="800000"/>
            <a:headEnd/>
            <a:tailEnd/>
          </a:ln>
        </p:spPr>
      </p:pic>
    </p:spTree>
    <p:extLst>
      <p:ext uri="{BB962C8B-B14F-4D97-AF65-F5344CB8AC3E}">
        <p14:creationId xmlns:p14="http://schemas.microsoft.com/office/powerpoint/2010/main" val="286699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9556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2 : </a:t>
            </a:r>
          </a:p>
          <a:p>
            <a:pPr algn="l"/>
            <a:r>
              <a:rPr lang="en-US" sz="1800" b="1" dirty="0">
                <a:solidFill>
                  <a:srgbClr val="FF0000"/>
                </a:solidFill>
              </a:rPr>
              <a:t>WAP to overload binary plus (+) operator for concatenation of two input strings.</a:t>
            </a:r>
            <a:endParaRPr lang="en-US" dirty="0">
              <a:solidFill>
                <a:srgbClr val="FF0000"/>
              </a:solidFill>
            </a:endParaRPr>
          </a:p>
          <a:p>
            <a:pPr algn="l"/>
            <a:endParaRPr lang="en-US" sz="3600" b="1" dirty="0">
              <a:solidFill>
                <a:srgbClr val="FF0000"/>
              </a:solidFill>
            </a:endParaRPr>
          </a:p>
        </p:txBody>
      </p:sp>
      <p:pic>
        <p:nvPicPr>
          <p:cNvPr id="2" name="Picture 1">
            <a:extLst>
              <a:ext uri="{FF2B5EF4-FFF2-40B4-BE49-F238E27FC236}">
                <a16:creationId xmlns:a16="http://schemas.microsoft.com/office/drawing/2014/main" id="{FE740C7C-E933-459C-827C-D7470BA4763D}"/>
              </a:ext>
            </a:extLst>
          </p:cNvPr>
          <p:cNvPicPr>
            <a:picLocks noChangeAspect="1"/>
          </p:cNvPicPr>
          <p:nvPr/>
        </p:nvPicPr>
        <p:blipFill rotWithShape="1">
          <a:blip r:embed="rId2"/>
          <a:srcRect r="12868" b="31865"/>
          <a:stretch/>
        </p:blipFill>
        <p:spPr>
          <a:xfrm>
            <a:off x="624840" y="1169189"/>
            <a:ext cx="3861948" cy="4464836"/>
          </a:xfrm>
          <a:prstGeom prst="rect">
            <a:avLst/>
          </a:prstGeom>
          <a:ln>
            <a:solidFill>
              <a:schemeClr val="tx1"/>
            </a:solidFill>
          </a:ln>
        </p:spPr>
      </p:pic>
      <p:pic>
        <p:nvPicPr>
          <p:cNvPr id="7" name="Picture 6">
            <a:extLst>
              <a:ext uri="{FF2B5EF4-FFF2-40B4-BE49-F238E27FC236}">
                <a16:creationId xmlns:a16="http://schemas.microsoft.com/office/drawing/2014/main" id="{E9B1A4E2-13DE-482E-96A8-7E90CEA706A8}"/>
              </a:ext>
            </a:extLst>
          </p:cNvPr>
          <p:cNvPicPr>
            <a:picLocks noChangeAspect="1"/>
          </p:cNvPicPr>
          <p:nvPr/>
        </p:nvPicPr>
        <p:blipFill>
          <a:blip r:embed="rId3"/>
          <a:stretch>
            <a:fillRect/>
          </a:stretch>
        </p:blipFill>
        <p:spPr>
          <a:xfrm>
            <a:off x="4657215" y="4068759"/>
            <a:ext cx="4107665" cy="2172499"/>
          </a:xfrm>
          <a:prstGeom prst="rect">
            <a:avLst/>
          </a:prstGeom>
          <a:ln>
            <a:solidFill>
              <a:schemeClr val="tx1"/>
            </a:solidFill>
          </a:ln>
        </p:spPr>
      </p:pic>
      <p:pic>
        <p:nvPicPr>
          <p:cNvPr id="13" name="Picture 12">
            <a:extLst>
              <a:ext uri="{FF2B5EF4-FFF2-40B4-BE49-F238E27FC236}">
                <a16:creationId xmlns:a16="http://schemas.microsoft.com/office/drawing/2014/main" id="{B55A3D2D-9FED-4FE5-B258-919E69C4A3B8}"/>
              </a:ext>
            </a:extLst>
          </p:cNvPr>
          <p:cNvPicPr>
            <a:picLocks noChangeAspect="1"/>
          </p:cNvPicPr>
          <p:nvPr/>
        </p:nvPicPr>
        <p:blipFill rotWithShape="1">
          <a:blip r:embed="rId2"/>
          <a:srcRect t="67753"/>
          <a:stretch/>
        </p:blipFill>
        <p:spPr>
          <a:xfrm>
            <a:off x="4587240" y="1169189"/>
            <a:ext cx="4100681" cy="1955012"/>
          </a:xfrm>
          <a:prstGeom prst="rect">
            <a:avLst/>
          </a:prstGeom>
          <a:ln>
            <a:solidFill>
              <a:schemeClr val="tx1"/>
            </a:solidFill>
          </a:ln>
        </p:spPr>
      </p:pic>
      <p:pic>
        <p:nvPicPr>
          <p:cNvPr id="15" name="Picture 14">
            <a:extLst>
              <a:ext uri="{FF2B5EF4-FFF2-40B4-BE49-F238E27FC236}">
                <a16:creationId xmlns:a16="http://schemas.microsoft.com/office/drawing/2014/main" id="{75612F9A-DE8D-4DB5-AC17-FE10BA16F3F1}"/>
              </a:ext>
            </a:extLst>
          </p:cNvPr>
          <p:cNvPicPr/>
          <p:nvPr/>
        </p:nvPicPr>
        <p:blipFill rotWithShape="1">
          <a:blip r:embed="rId4"/>
          <a:srcRect l="1" t="14039" r="53349" b="32556"/>
          <a:stretch/>
        </p:blipFill>
        <p:spPr bwMode="auto">
          <a:xfrm>
            <a:off x="6781801" y="2502376"/>
            <a:ext cx="2160949" cy="1841025"/>
          </a:xfrm>
          <a:prstGeom prst="rect">
            <a:avLst/>
          </a:prstGeom>
          <a:noFill/>
          <a:ln w="9525">
            <a:noFill/>
            <a:miter lim="800000"/>
            <a:headEnd/>
            <a:tailEnd/>
          </a:ln>
        </p:spPr>
      </p:pic>
    </p:spTree>
    <p:extLst>
      <p:ext uri="{BB962C8B-B14F-4D97-AF65-F5344CB8AC3E}">
        <p14:creationId xmlns:p14="http://schemas.microsoft.com/office/powerpoint/2010/main" val="224323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7524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t>The above program can also be coded as:</a:t>
            </a:r>
            <a:endParaRPr lang="en-US" sz="2000" dirty="0"/>
          </a:p>
        </p:txBody>
      </p:sp>
      <p:pic>
        <p:nvPicPr>
          <p:cNvPr id="9" name="Picture 8">
            <a:extLst>
              <a:ext uri="{FF2B5EF4-FFF2-40B4-BE49-F238E27FC236}">
                <a16:creationId xmlns:a16="http://schemas.microsoft.com/office/drawing/2014/main" id="{31690686-FE4B-4751-AEBB-5F337DB81F02}"/>
              </a:ext>
            </a:extLst>
          </p:cNvPr>
          <p:cNvPicPr>
            <a:picLocks noChangeAspect="1"/>
          </p:cNvPicPr>
          <p:nvPr/>
        </p:nvPicPr>
        <p:blipFill>
          <a:blip r:embed="rId2"/>
          <a:stretch>
            <a:fillRect/>
          </a:stretch>
        </p:blipFill>
        <p:spPr>
          <a:xfrm>
            <a:off x="4495801" y="3822529"/>
            <a:ext cx="4535115" cy="2418728"/>
          </a:xfrm>
          <a:prstGeom prst="rect">
            <a:avLst/>
          </a:prstGeom>
          <a:ln>
            <a:solidFill>
              <a:schemeClr val="tx1"/>
            </a:solidFill>
          </a:ln>
        </p:spPr>
      </p:pic>
      <p:pic>
        <p:nvPicPr>
          <p:cNvPr id="10" name="Picture 9">
            <a:extLst>
              <a:ext uri="{FF2B5EF4-FFF2-40B4-BE49-F238E27FC236}">
                <a16:creationId xmlns:a16="http://schemas.microsoft.com/office/drawing/2014/main" id="{21E97C57-3530-4F20-AA82-1E1E2D81BF5F}"/>
              </a:ext>
            </a:extLst>
          </p:cNvPr>
          <p:cNvPicPr>
            <a:picLocks noChangeAspect="1"/>
          </p:cNvPicPr>
          <p:nvPr/>
        </p:nvPicPr>
        <p:blipFill rotWithShape="1">
          <a:blip r:embed="rId3"/>
          <a:srcRect r="11567" b="28518"/>
          <a:stretch/>
        </p:blipFill>
        <p:spPr>
          <a:xfrm>
            <a:off x="292364" y="885825"/>
            <a:ext cx="4127237" cy="4831539"/>
          </a:xfrm>
          <a:prstGeom prst="rect">
            <a:avLst/>
          </a:prstGeom>
          <a:ln>
            <a:solidFill>
              <a:schemeClr val="tx1"/>
            </a:solidFill>
          </a:ln>
        </p:spPr>
      </p:pic>
      <p:pic>
        <p:nvPicPr>
          <p:cNvPr id="11" name="Picture 10">
            <a:extLst>
              <a:ext uri="{FF2B5EF4-FFF2-40B4-BE49-F238E27FC236}">
                <a16:creationId xmlns:a16="http://schemas.microsoft.com/office/drawing/2014/main" id="{17C160D3-025C-49AC-A446-36A5041FD4DF}"/>
              </a:ext>
            </a:extLst>
          </p:cNvPr>
          <p:cNvPicPr>
            <a:picLocks noChangeAspect="1"/>
          </p:cNvPicPr>
          <p:nvPr/>
        </p:nvPicPr>
        <p:blipFill rotWithShape="1">
          <a:blip r:embed="rId3"/>
          <a:srcRect t="70741"/>
          <a:stretch/>
        </p:blipFill>
        <p:spPr>
          <a:xfrm>
            <a:off x="4495801" y="927329"/>
            <a:ext cx="4535115" cy="1962729"/>
          </a:xfrm>
          <a:prstGeom prst="rect">
            <a:avLst/>
          </a:prstGeom>
          <a:ln>
            <a:solidFill>
              <a:schemeClr val="tx1"/>
            </a:solidFill>
          </a:ln>
        </p:spPr>
      </p:pic>
      <p:pic>
        <p:nvPicPr>
          <p:cNvPr id="14" name="Picture 13">
            <a:extLst>
              <a:ext uri="{FF2B5EF4-FFF2-40B4-BE49-F238E27FC236}">
                <a16:creationId xmlns:a16="http://schemas.microsoft.com/office/drawing/2014/main" id="{2993F303-99A5-4BBF-B7D6-F16587BA62B9}"/>
              </a:ext>
            </a:extLst>
          </p:cNvPr>
          <p:cNvPicPr/>
          <p:nvPr/>
        </p:nvPicPr>
        <p:blipFill rotWithShape="1">
          <a:blip r:embed="rId4"/>
          <a:srcRect t="15418" r="54488" b="25298"/>
          <a:stretch/>
        </p:blipFill>
        <p:spPr bwMode="auto">
          <a:xfrm>
            <a:off x="6821115" y="2446327"/>
            <a:ext cx="2286000" cy="1838325"/>
          </a:xfrm>
          <a:prstGeom prst="rect">
            <a:avLst/>
          </a:prstGeom>
          <a:noFill/>
          <a:ln w="9525">
            <a:noFill/>
            <a:miter lim="800000"/>
            <a:headEnd/>
            <a:tailEnd/>
          </a:ln>
        </p:spPr>
      </p:pic>
    </p:spTree>
    <p:extLst>
      <p:ext uri="{BB962C8B-B14F-4D97-AF65-F5344CB8AC3E}">
        <p14:creationId xmlns:p14="http://schemas.microsoft.com/office/powerpoint/2010/main" val="36194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808" y="4739149"/>
            <a:ext cx="3938392" cy="1387015"/>
          </a:xfrm>
        </p:spPr>
        <p:txBody>
          <a:bodyPr>
            <a:normAutofit/>
          </a:bodyPr>
          <a:lstStyle/>
          <a:p>
            <a:endParaRPr lang="en-US" sz="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9556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3 : </a:t>
            </a:r>
          </a:p>
          <a:p>
            <a:pPr algn="l"/>
            <a:r>
              <a:rPr lang="en-US" sz="1800" b="1" dirty="0">
                <a:solidFill>
                  <a:srgbClr val="FF0000"/>
                </a:solidFill>
              </a:rPr>
              <a:t>WAP to overload binary plus (+) operator for addition of two complex numbers.</a:t>
            </a:r>
            <a:endParaRPr lang="en-US" sz="1800" dirty="0">
              <a:solidFill>
                <a:srgbClr val="FF0000"/>
              </a:solidFill>
            </a:endParaRPr>
          </a:p>
        </p:txBody>
      </p:sp>
      <p:pic>
        <p:nvPicPr>
          <p:cNvPr id="10" name="Picture 9">
            <a:extLst>
              <a:ext uri="{FF2B5EF4-FFF2-40B4-BE49-F238E27FC236}">
                <a16:creationId xmlns:a16="http://schemas.microsoft.com/office/drawing/2014/main" id="{F16D648B-705D-4F60-B2C2-8F1087DA7345}"/>
              </a:ext>
            </a:extLst>
          </p:cNvPr>
          <p:cNvPicPr>
            <a:picLocks noChangeAspect="1"/>
          </p:cNvPicPr>
          <p:nvPr/>
        </p:nvPicPr>
        <p:blipFill rotWithShape="1">
          <a:blip r:embed="rId2"/>
          <a:srcRect t="-1" b="17038"/>
          <a:stretch/>
        </p:blipFill>
        <p:spPr>
          <a:xfrm>
            <a:off x="687247" y="1392406"/>
            <a:ext cx="3525466" cy="5125871"/>
          </a:xfrm>
          <a:prstGeom prst="rect">
            <a:avLst/>
          </a:prstGeom>
          <a:ln>
            <a:solidFill>
              <a:schemeClr val="tx1"/>
            </a:solidFill>
          </a:ln>
        </p:spPr>
      </p:pic>
      <p:pic>
        <p:nvPicPr>
          <p:cNvPr id="11" name="Picture 10">
            <a:extLst>
              <a:ext uri="{FF2B5EF4-FFF2-40B4-BE49-F238E27FC236}">
                <a16:creationId xmlns:a16="http://schemas.microsoft.com/office/drawing/2014/main" id="{1BE24BA8-48CF-4C40-BFDA-1874E4352FFA}"/>
              </a:ext>
            </a:extLst>
          </p:cNvPr>
          <p:cNvPicPr>
            <a:picLocks noChangeAspect="1"/>
          </p:cNvPicPr>
          <p:nvPr/>
        </p:nvPicPr>
        <p:blipFill>
          <a:blip r:embed="rId3"/>
          <a:stretch>
            <a:fillRect/>
          </a:stretch>
        </p:blipFill>
        <p:spPr>
          <a:xfrm>
            <a:off x="4343401" y="2717357"/>
            <a:ext cx="3913187" cy="1951537"/>
          </a:xfrm>
          <a:prstGeom prst="rect">
            <a:avLst/>
          </a:prstGeom>
          <a:ln>
            <a:solidFill>
              <a:schemeClr val="tx1"/>
            </a:solidFill>
          </a:ln>
        </p:spPr>
      </p:pic>
      <p:pic>
        <p:nvPicPr>
          <p:cNvPr id="14" name="Picture 13">
            <a:extLst>
              <a:ext uri="{FF2B5EF4-FFF2-40B4-BE49-F238E27FC236}">
                <a16:creationId xmlns:a16="http://schemas.microsoft.com/office/drawing/2014/main" id="{4DF142CA-DD5E-4BF6-BA06-FAF42475EE2B}"/>
              </a:ext>
            </a:extLst>
          </p:cNvPr>
          <p:cNvPicPr>
            <a:picLocks noChangeAspect="1"/>
          </p:cNvPicPr>
          <p:nvPr/>
        </p:nvPicPr>
        <p:blipFill rotWithShape="1">
          <a:blip r:embed="rId2"/>
          <a:srcRect t="82182"/>
          <a:stretch/>
        </p:blipFill>
        <p:spPr>
          <a:xfrm>
            <a:off x="4343401" y="1425151"/>
            <a:ext cx="3913187" cy="1221951"/>
          </a:xfrm>
          <a:prstGeom prst="rect">
            <a:avLst/>
          </a:prstGeom>
          <a:ln>
            <a:solidFill>
              <a:schemeClr val="tx1"/>
            </a:solidFill>
          </a:ln>
        </p:spPr>
      </p:pic>
      <p:pic>
        <p:nvPicPr>
          <p:cNvPr id="16" name="Picture 15">
            <a:extLst>
              <a:ext uri="{FF2B5EF4-FFF2-40B4-BE49-F238E27FC236}">
                <a16:creationId xmlns:a16="http://schemas.microsoft.com/office/drawing/2014/main" id="{6CC4202D-C9ED-40B4-AA10-C1E9BE9301A4}"/>
              </a:ext>
            </a:extLst>
          </p:cNvPr>
          <p:cNvPicPr/>
          <p:nvPr/>
        </p:nvPicPr>
        <p:blipFill rotWithShape="1">
          <a:blip r:embed="rId4"/>
          <a:srcRect t="13963" r="55466" b="32209"/>
          <a:stretch/>
        </p:blipFill>
        <p:spPr bwMode="auto">
          <a:xfrm>
            <a:off x="4353048" y="4859078"/>
            <a:ext cx="2352552" cy="1337340"/>
          </a:xfrm>
          <a:prstGeom prst="rect">
            <a:avLst/>
          </a:prstGeom>
          <a:noFill/>
          <a:ln w="9525">
            <a:noFill/>
            <a:miter lim="800000"/>
            <a:headEnd/>
            <a:tailEnd/>
          </a:ln>
        </p:spPr>
      </p:pic>
    </p:spTree>
    <p:extLst>
      <p:ext uri="{BB962C8B-B14F-4D97-AF65-F5344CB8AC3E}">
        <p14:creationId xmlns:p14="http://schemas.microsoft.com/office/powerpoint/2010/main" val="145519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1"/>
            <a:ext cx="8077200" cy="4830763"/>
          </a:xfrm>
          <a:ln>
            <a:solidFill>
              <a:srgbClr val="FF0000"/>
            </a:solidFill>
          </a:ln>
        </p:spPr>
        <p:txBody>
          <a:bodyPr>
            <a:normAutofit/>
          </a:bodyPr>
          <a:lstStyle/>
          <a:p>
            <a:pPr marL="514350" indent="-514350">
              <a:buFont typeface="+mj-lt"/>
              <a:buAutoNum type="arabicPeriod"/>
            </a:pPr>
            <a:r>
              <a:rPr lang="en-US" sz="2000" dirty="0"/>
              <a:t>WAP to overload less than relational operator (&lt;)</a:t>
            </a:r>
          </a:p>
          <a:p>
            <a:pPr marL="514350" lvl="0" indent="-514350">
              <a:buFont typeface="+mj-lt"/>
              <a:buAutoNum type="arabicPeriod"/>
            </a:pPr>
            <a:r>
              <a:rPr lang="en-US" sz="2000" dirty="0"/>
              <a:t>WAP to overload equality operator (==)</a:t>
            </a:r>
          </a:p>
          <a:p>
            <a:pPr marL="514350" lvl="0" indent="-514350">
              <a:buFont typeface="+mj-lt"/>
              <a:buAutoNum type="arabicPeriod"/>
            </a:pPr>
            <a:r>
              <a:rPr lang="en-US" sz="2000" dirty="0"/>
              <a:t>WAP to enter two amount of money in terms of rupees and paisa and then add them using binary plus (+) operator overloading.</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5492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a:solidFill>
                  <a:srgbClr val="00B050"/>
                </a:solidFill>
              </a:rPr>
              <a:t>Practise</a:t>
            </a:r>
            <a:r>
              <a:rPr lang="en-US" sz="3600" b="1" dirty="0">
                <a:solidFill>
                  <a:srgbClr val="00B050"/>
                </a:solidFill>
              </a:rPr>
              <a:t>:</a:t>
            </a:r>
            <a:endParaRPr lang="en-US" sz="3600" b="1" dirty="0">
              <a:solidFill>
                <a:srgbClr val="FF0000"/>
              </a:solidFill>
            </a:endParaRPr>
          </a:p>
        </p:txBody>
      </p:sp>
    </p:spTree>
    <p:extLst>
      <p:ext uri="{BB962C8B-B14F-4D97-AF65-F5344CB8AC3E}">
        <p14:creationId xmlns:p14="http://schemas.microsoft.com/office/powerpoint/2010/main" val="33990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4"/>
            <a:ext cx="8229600" cy="595312"/>
          </a:xfrm>
        </p:spPr>
        <p:txBody>
          <a:bodyPr>
            <a:noAutofit/>
          </a:bodyPr>
          <a:lstStyle/>
          <a:p>
            <a:pPr algn="l"/>
            <a:r>
              <a:rPr lang="en-US" sz="3600" b="1" dirty="0">
                <a:solidFill>
                  <a:srgbClr val="FF0000"/>
                </a:solidFill>
              </a:rPr>
              <a:t>5.1 Polymorphism</a:t>
            </a:r>
          </a:p>
        </p:txBody>
      </p:sp>
      <p:sp>
        <p:nvSpPr>
          <p:cNvPr id="3" name="Content Placeholder 2"/>
          <p:cNvSpPr>
            <a:spLocks noGrp="1"/>
          </p:cNvSpPr>
          <p:nvPr>
            <p:ph idx="1"/>
          </p:nvPr>
        </p:nvSpPr>
        <p:spPr>
          <a:xfrm>
            <a:off x="457200" y="787401"/>
            <a:ext cx="4191000" cy="5338764"/>
          </a:xfrm>
        </p:spPr>
        <p:txBody>
          <a:bodyPr>
            <a:normAutofit/>
          </a:bodyPr>
          <a:lstStyle/>
          <a:p>
            <a:r>
              <a:rPr lang="en-US" sz="2000" dirty="0"/>
              <a:t>Greek words: </a:t>
            </a:r>
            <a:r>
              <a:rPr lang="en-US" sz="2000" b="1" i="1" dirty="0"/>
              <a:t>poly</a:t>
            </a:r>
            <a:r>
              <a:rPr lang="en-US" sz="2000" dirty="0"/>
              <a:t> means </a:t>
            </a:r>
            <a:r>
              <a:rPr lang="en-US" sz="2000" i="1" dirty="0"/>
              <a:t>many </a:t>
            </a:r>
            <a:r>
              <a:rPr lang="en-US" sz="2000" dirty="0"/>
              <a:t>and </a:t>
            </a:r>
            <a:r>
              <a:rPr lang="en-US" sz="2000" b="1" i="1" dirty="0"/>
              <a:t>morph </a:t>
            </a:r>
            <a:r>
              <a:rPr lang="en-US" sz="2000" dirty="0"/>
              <a:t>means </a:t>
            </a:r>
            <a:r>
              <a:rPr lang="en-US" sz="2000" i="1" dirty="0"/>
              <a:t>forms.</a:t>
            </a:r>
          </a:p>
          <a:p>
            <a:r>
              <a:rPr lang="en-US" sz="2000" dirty="0"/>
              <a:t>It simply means more than one form. That is, the same entity (function or operator) behaves differently in different scenarios. </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a:xfrm>
            <a:off x="3124200" y="6356351"/>
            <a:ext cx="2895600" cy="365125"/>
          </a:xfrm>
        </p:spPr>
        <p:txBody>
          <a:bodyPr/>
          <a:lstStyle/>
          <a:p>
            <a:r>
              <a:rPr lang="en-US" dirty="0"/>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30" name="Picture 29">
            <a:extLst>
              <a:ext uri="{FF2B5EF4-FFF2-40B4-BE49-F238E27FC236}">
                <a16:creationId xmlns:a16="http://schemas.microsoft.com/office/drawing/2014/main" id="{9908B957-6D25-43EE-AE1B-9A023BD34FD1}"/>
              </a:ext>
            </a:extLst>
          </p:cNvPr>
          <p:cNvPicPr>
            <a:picLocks noChangeAspect="1"/>
          </p:cNvPicPr>
          <p:nvPr/>
        </p:nvPicPr>
        <p:blipFill>
          <a:blip r:embed="rId2"/>
          <a:stretch>
            <a:fillRect/>
          </a:stretch>
        </p:blipFill>
        <p:spPr>
          <a:xfrm>
            <a:off x="4719353" y="739059"/>
            <a:ext cx="3987112" cy="51284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5.4.3 Operator Overloading </a:t>
            </a:r>
            <a:r>
              <a:rPr lang="en-US" sz="2400" b="1" dirty="0">
                <a:solidFill>
                  <a:srgbClr val="00B050"/>
                </a:solidFill>
              </a:rPr>
              <a:t>using</a:t>
            </a:r>
            <a:r>
              <a:rPr lang="en-US" sz="4000" b="1" dirty="0">
                <a:solidFill>
                  <a:srgbClr val="00B050"/>
                </a:solidFill>
              </a:rPr>
              <a:t> </a:t>
            </a:r>
            <a:r>
              <a:rPr lang="en-US" sz="2400" b="1" dirty="0">
                <a:solidFill>
                  <a:srgbClr val="00B050"/>
                </a:solidFill>
              </a:rPr>
              <a:t>Friend function</a:t>
            </a:r>
            <a:endParaRPr lang="en-US" sz="4000" b="1" dirty="0">
              <a:solidFill>
                <a:srgbClr val="00B050"/>
              </a:solidFill>
            </a:endParaRPr>
          </a:p>
        </p:txBody>
      </p:sp>
      <p:sp>
        <p:nvSpPr>
          <p:cNvPr id="3" name="Content Placeholder 2"/>
          <p:cNvSpPr>
            <a:spLocks noGrp="1"/>
          </p:cNvSpPr>
          <p:nvPr>
            <p:ph idx="1"/>
          </p:nvPr>
        </p:nvSpPr>
        <p:spPr>
          <a:xfrm>
            <a:off x="457200" y="787401"/>
            <a:ext cx="8229600" cy="5338764"/>
          </a:xfrm>
        </p:spPr>
        <p:txBody>
          <a:bodyPr>
            <a:normAutofit/>
          </a:bodyPr>
          <a:lstStyle/>
          <a:p>
            <a:r>
              <a:rPr lang="en-US" sz="2600" dirty="0"/>
              <a:t>Friend function can be used as operator function in place of member function for overloading of operators. </a:t>
            </a:r>
          </a:p>
          <a:p>
            <a:r>
              <a:rPr lang="en-US" sz="2600" dirty="0"/>
              <a:t>The only difference is that a friend function require: </a:t>
            </a:r>
          </a:p>
          <a:p>
            <a:pPr lvl="1"/>
            <a:r>
              <a:rPr lang="en-US" sz="2200" dirty="0"/>
              <a:t>only one argument for unary operators and </a:t>
            </a:r>
          </a:p>
          <a:p>
            <a:pPr lvl="1"/>
            <a:r>
              <a:rPr lang="en-US" sz="2200" dirty="0"/>
              <a:t>two arguments for binary operators </a:t>
            </a:r>
          </a:p>
          <a:p>
            <a:pPr marL="0" indent="0">
              <a:buNone/>
              <a:tabLst>
                <a:tab pos="457200" algn="l"/>
              </a:tabLst>
            </a:pPr>
            <a:r>
              <a:rPr lang="en-US" sz="2600" dirty="0"/>
              <a:t>	to be explicitly passed to it. </a:t>
            </a:r>
          </a:p>
          <a:p>
            <a:r>
              <a:rPr lang="en-US" sz="2600" dirty="0"/>
              <a:t>As the friend function is non-member function of a class, it is called without object. </a:t>
            </a:r>
          </a:p>
          <a:p>
            <a:r>
              <a:rPr lang="en-US" sz="2600" dirty="0"/>
              <a:t>Therefore, there is no calling object and all objects are passed in operator function via arguments.</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50627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0" y="5249298"/>
            <a:ext cx="1727929" cy="1062196"/>
          </a:xfrm>
        </p:spPr>
        <p:txBody>
          <a:bodyPr>
            <a:normAutofit/>
          </a:bodyPr>
          <a:lstStyle/>
          <a:p>
            <a:pPr marL="0" indent="0">
              <a:buNone/>
            </a:pPr>
            <a:r>
              <a:rPr lang="en-US" sz="900" b="1" dirty="0"/>
              <a:t>For other sample programs: </a:t>
            </a:r>
          </a:p>
          <a:p>
            <a:pPr marL="0" indent="0">
              <a:buNone/>
            </a:pPr>
            <a:r>
              <a:rPr lang="en-US" sz="900" dirty="0"/>
              <a:t>Please refer: </a:t>
            </a:r>
          </a:p>
          <a:p>
            <a:pPr marL="0" indent="0">
              <a:buNone/>
            </a:pPr>
            <a:r>
              <a:rPr lang="en-US" sz="900" dirty="0"/>
              <a:t>A textbook of Object Oriented Programming in C++, Ram Datta Bhatta, pp159-166</a:t>
            </a:r>
          </a:p>
          <a:p>
            <a:pPr marL="111125" indent="-111125"/>
            <a:endParaRPr lang="en-US" sz="3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a:xfrm>
            <a:off x="3124200" y="6356351"/>
            <a:ext cx="2895600" cy="365125"/>
          </a:xfrm>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a:extLst>
              <a:ext uri="{FF2B5EF4-FFF2-40B4-BE49-F238E27FC236}">
                <a16:creationId xmlns:a16="http://schemas.microsoft.com/office/drawing/2014/main" id="{55804CA6-EC41-46C2-A998-297B4047C778}"/>
              </a:ext>
            </a:extLst>
          </p:cNvPr>
          <p:cNvSpPr txBox="1">
            <a:spLocks/>
          </p:cNvSpPr>
          <p:nvPr/>
        </p:nvSpPr>
        <p:spPr>
          <a:xfrm>
            <a:off x="609600" y="339725"/>
            <a:ext cx="8229600" cy="9556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B050"/>
                </a:solidFill>
              </a:rPr>
              <a:t>Sample program : </a:t>
            </a:r>
          </a:p>
          <a:p>
            <a:pPr algn="l"/>
            <a:r>
              <a:rPr lang="en-US" sz="1800" b="1" dirty="0">
                <a:solidFill>
                  <a:srgbClr val="FF0000"/>
                </a:solidFill>
              </a:rPr>
              <a:t>WAP to overload unary minus (-) operator using friend function.</a:t>
            </a:r>
            <a:endParaRPr lang="en-US" sz="1800" dirty="0">
              <a:solidFill>
                <a:srgbClr val="FF0000"/>
              </a:solidFill>
            </a:endParaRPr>
          </a:p>
        </p:txBody>
      </p:sp>
      <p:pic>
        <p:nvPicPr>
          <p:cNvPr id="2" name="Picture 1">
            <a:extLst>
              <a:ext uri="{FF2B5EF4-FFF2-40B4-BE49-F238E27FC236}">
                <a16:creationId xmlns:a16="http://schemas.microsoft.com/office/drawing/2014/main" id="{0E379F58-4E8F-4A38-B372-A49493A2C63C}"/>
              </a:ext>
            </a:extLst>
          </p:cNvPr>
          <p:cNvPicPr>
            <a:picLocks noChangeAspect="1"/>
          </p:cNvPicPr>
          <p:nvPr/>
        </p:nvPicPr>
        <p:blipFill>
          <a:blip r:embed="rId2"/>
          <a:stretch>
            <a:fillRect/>
          </a:stretch>
        </p:blipFill>
        <p:spPr>
          <a:xfrm>
            <a:off x="239934" y="1388500"/>
            <a:ext cx="4332066" cy="4565691"/>
          </a:xfrm>
          <a:prstGeom prst="rect">
            <a:avLst/>
          </a:prstGeom>
          <a:ln>
            <a:solidFill>
              <a:schemeClr val="tx1"/>
            </a:solidFill>
          </a:ln>
        </p:spPr>
      </p:pic>
      <p:pic>
        <p:nvPicPr>
          <p:cNvPr id="7" name="Picture 6">
            <a:extLst>
              <a:ext uri="{FF2B5EF4-FFF2-40B4-BE49-F238E27FC236}">
                <a16:creationId xmlns:a16="http://schemas.microsoft.com/office/drawing/2014/main" id="{6826C752-15BB-453E-9EA1-E806301719F6}"/>
              </a:ext>
            </a:extLst>
          </p:cNvPr>
          <p:cNvPicPr>
            <a:picLocks noChangeAspect="1"/>
          </p:cNvPicPr>
          <p:nvPr/>
        </p:nvPicPr>
        <p:blipFill>
          <a:blip r:embed="rId3"/>
          <a:stretch>
            <a:fillRect/>
          </a:stretch>
        </p:blipFill>
        <p:spPr>
          <a:xfrm>
            <a:off x="4671467" y="1388499"/>
            <a:ext cx="4295462" cy="3767700"/>
          </a:xfrm>
          <a:prstGeom prst="rect">
            <a:avLst/>
          </a:prstGeom>
          <a:ln>
            <a:solidFill>
              <a:schemeClr val="tx1"/>
            </a:solidFill>
          </a:ln>
        </p:spPr>
      </p:pic>
      <p:pic>
        <p:nvPicPr>
          <p:cNvPr id="9" name="Picture 8">
            <a:extLst>
              <a:ext uri="{FF2B5EF4-FFF2-40B4-BE49-F238E27FC236}">
                <a16:creationId xmlns:a16="http://schemas.microsoft.com/office/drawing/2014/main" id="{A7D9F5EF-969A-417E-B2FC-409E8F1394B1}"/>
              </a:ext>
            </a:extLst>
          </p:cNvPr>
          <p:cNvPicPr/>
          <p:nvPr/>
        </p:nvPicPr>
        <p:blipFill rotWithShape="1">
          <a:blip r:embed="rId4"/>
          <a:srcRect t="18573" r="47244" b="32462"/>
          <a:stretch/>
        </p:blipFill>
        <p:spPr bwMode="auto">
          <a:xfrm>
            <a:off x="4681628" y="5231763"/>
            <a:ext cx="2557372" cy="1079731"/>
          </a:xfrm>
          <a:prstGeom prst="rect">
            <a:avLst/>
          </a:prstGeom>
          <a:noFill/>
          <a:ln w="9525">
            <a:noFill/>
            <a:miter lim="800000"/>
            <a:headEnd/>
            <a:tailEnd/>
          </a:ln>
        </p:spPr>
      </p:pic>
    </p:spTree>
    <p:extLst>
      <p:ext uri="{BB962C8B-B14F-4D97-AF65-F5344CB8AC3E}">
        <p14:creationId xmlns:p14="http://schemas.microsoft.com/office/powerpoint/2010/main" val="92683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5.5 Function Overriding</a:t>
            </a:r>
          </a:p>
        </p:txBody>
      </p:sp>
      <p:sp>
        <p:nvSpPr>
          <p:cNvPr id="3" name="Content Placeholder 2"/>
          <p:cNvSpPr>
            <a:spLocks noGrp="1"/>
          </p:cNvSpPr>
          <p:nvPr>
            <p:ph idx="1"/>
          </p:nvPr>
        </p:nvSpPr>
        <p:spPr>
          <a:xfrm>
            <a:off x="457200" y="685801"/>
            <a:ext cx="4876800" cy="5440364"/>
          </a:xfrm>
        </p:spPr>
        <p:txBody>
          <a:bodyPr>
            <a:normAutofit fontScale="62500" lnSpcReduction="20000"/>
          </a:bodyPr>
          <a:lstStyle/>
          <a:p>
            <a:pPr>
              <a:lnSpc>
                <a:spcPct val="140000"/>
              </a:lnSpc>
              <a:spcBef>
                <a:spcPts val="0"/>
              </a:spcBef>
            </a:pPr>
            <a:r>
              <a:rPr lang="en-US" dirty="0"/>
              <a:t>Function overriding is the use of two or more functions having same name and argument types, but defined one in the base class and other in derived class. </a:t>
            </a:r>
          </a:p>
          <a:p>
            <a:pPr>
              <a:lnSpc>
                <a:spcPct val="140000"/>
              </a:lnSpc>
              <a:spcBef>
                <a:spcPts val="0"/>
              </a:spcBef>
            </a:pPr>
            <a:r>
              <a:rPr lang="en-US" dirty="0"/>
              <a:t>The instance of base class is replaced (or overridden) by the instance of child class.</a:t>
            </a:r>
          </a:p>
          <a:p>
            <a:pPr>
              <a:lnSpc>
                <a:spcPct val="140000"/>
              </a:lnSpc>
              <a:spcBef>
                <a:spcPts val="0"/>
              </a:spcBef>
            </a:pPr>
            <a:r>
              <a:rPr lang="en-US" dirty="0"/>
              <a:t>Function overriding cannot be done within a class.</a:t>
            </a:r>
          </a:p>
          <a:p>
            <a:pPr lvl="0">
              <a:lnSpc>
                <a:spcPct val="140000"/>
              </a:lnSpc>
              <a:spcBef>
                <a:spcPts val="0"/>
              </a:spcBef>
            </a:pPr>
            <a:r>
              <a:rPr lang="en-US" dirty="0"/>
              <a:t>However, when a function with same name and signature is defined in base class and derived class, ambiguity occurs.</a:t>
            </a:r>
          </a:p>
          <a:p>
            <a:pPr lvl="0">
              <a:lnSpc>
                <a:spcPct val="140000"/>
              </a:lnSpc>
              <a:spcBef>
                <a:spcPts val="0"/>
              </a:spcBef>
            </a:pPr>
            <a:r>
              <a:rPr lang="en-US" dirty="0"/>
              <a:t>Such ambiguity is resolved in two ways:</a:t>
            </a:r>
          </a:p>
          <a:p>
            <a:pPr lvl="1">
              <a:lnSpc>
                <a:spcPct val="140000"/>
              </a:lnSpc>
              <a:spcBef>
                <a:spcPts val="0"/>
              </a:spcBef>
            </a:pPr>
            <a:r>
              <a:rPr lang="en-US" sz="2900" dirty="0"/>
              <a:t>Using scope resolution operator</a:t>
            </a:r>
          </a:p>
          <a:p>
            <a:pPr lvl="1">
              <a:lnSpc>
                <a:spcPct val="140000"/>
              </a:lnSpc>
              <a:spcBef>
                <a:spcPts val="0"/>
              </a:spcBef>
            </a:pPr>
            <a:r>
              <a:rPr lang="en-US" sz="2900" dirty="0"/>
              <a:t>Using virtual function.</a:t>
            </a:r>
          </a:p>
          <a:p>
            <a:endParaRPr lang="en-US" sz="14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Picture 6">
            <a:extLst>
              <a:ext uri="{FF2B5EF4-FFF2-40B4-BE49-F238E27FC236}">
                <a16:creationId xmlns:a16="http://schemas.microsoft.com/office/drawing/2014/main" id="{1D0252A7-84DA-4C30-BE34-C71CFF58B641}"/>
              </a:ext>
            </a:extLst>
          </p:cNvPr>
          <p:cNvPicPr>
            <a:picLocks noChangeAspect="1"/>
          </p:cNvPicPr>
          <p:nvPr/>
        </p:nvPicPr>
        <p:blipFill>
          <a:blip r:embed="rId2"/>
          <a:stretch>
            <a:fillRect/>
          </a:stretch>
        </p:blipFill>
        <p:spPr>
          <a:xfrm>
            <a:off x="5562600" y="685800"/>
            <a:ext cx="3254892" cy="4339856"/>
          </a:xfrm>
          <a:prstGeom prst="rect">
            <a:avLst/>
          </a:prstGeom>
          <a:ln>
            <a:solidFill>
              <a:schemeClr val="tx2">
                <a:lumMod val="60000"/>
                <a:lumOff val="40000"/>
              </a:schemeClr>
            </a:solidFill>
          </a:ln>
        </p:spPr>
      </p:pic>
    </p:spTree>
    <p:extLst>
      <p:ext uri="{BB962C8B-B14F-4D97-AF65-F5344CB8AC3E}">
        <p14:creationId xmlns:p14="http://schemas.microsoft.com/office/powerpoint/2010/main" val="3486445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5.5 Function Overriding : Sample program</a:t>
            </a:r>
          </a:p>
        </p:txBody>
      </p:sp>
      <p:pic>
        <p:nvPicPr>
          <p:cNvPr id="8" name="Content Placeholder 7">
            <a:extLst>
              <a:ext uri="{FF2B5EF4-FFF2-40B4-BE49-F238E27FC236}">
                <a16:creationId xmlns:a16="http://schemas.microsoft.com/office/drawing/2014/main" id="{B7A5DE37-E3F5-48D5-8292-5872B1816A2F}"/>
              </a:ext>
            </a:extLst>
          </p:cNvPr>
          <p:cNvPicPr>
            <a:picLocks noGrp="1" noChangeAspect="1"/>
          </p:cNvPicPr>
          <p:nvPr>
            <p:ph idx="1"/>
          </p:nvPr>
        </p:nvPicPr>
        <p:blipFill rotWithShape="1">
          <a:blip r:embed="rId2"/>
          <a:srcRect r="2500" b="22485"/>
          <a:stretch/>
        </p:blipFill>
        <p:spPr>
          <a:xfrm>
            <a:off x="609601" y="891647"/>
            <a:ext cx="4122753" cy="5464704"/>
          </a:xfrm>
          <a:prstGeom prst="rect">
            <a:avLst/>
          </a:prstGeom>
          <a:ln>
            <a:solidFill>
              <a:schemeClr val="tx1"/>
            </a:solidFill>
          </a:ln>
        </p:spPr>
      </p:pic>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9" name="Picture 8">
            <a:extLst>
              <a:ext uri="{FF2B5EF4-FFF2-40B4-BE49-F238E27FC236}">
                <a16:creationId xmlns:a16="http://schemas.microsoft.com/office/drawing/2014/main" id="{903727CA-094C-455A-B706-8F639A9D2576}"/>
              </a:ext>
            </a:extLst>
          </p:cNvPr>
          <p:cNvPicPr>
            <a:picLocks noChangeAspect="1"/>
          </p:cNvPicPr>
          <p:nvPr/>
        </p:nvPicPr>
        <p:blipFill rotWithShape="1">
          <a:blip r:embed="rId2"/>
          <a:srcRect t="76667"/>
          <a:stretch/>
        </p:blipFill>
        <p:spPr>
          <a:xfrm>
            <a:off x="4800601" y="918685"/>
            <a:ext cx="4113349" cy="1600200"/>
          </a:xfrm>
          <a:prstGeom prst="rect">
            <a:avLst/>
          </a:prstGeom>
          <a:ln>
            <a:solidFill>
              <a:schemeClr val="tx1"/>
            </a:solidFill>
          </a:ln>
        </p:spPr>
      </p:pic>
      <p:pic>
        <p:nvPicPr>
          <p:cNvPr id="11" name="Picture 10">
            <a:extLst>
              <a:ext uri="{FF2B5EF4-FFF2-40B4-BE49-F238E27FC236}">
                <a16:creationId xmlns:a16="http://schemas.microsoft.com/office/drawing/2014/main" id="{FBD7EB1E-520F-483F-9880-408357904F39}"/>
              </a:ext>
            </a:extLst>
          </p:cNvPr>
          <p:cNvPicPr/>
          <p:nvPr/>
        </p:nvPicPr>
        <p:blipFill rotWithShape="1">
          <a:blip r:embed="rId3"/>
          <a:srcRect t="17497" r="26923" b="30001"/>
          <a:stretch/>
        </p:blipFill>
        <p:spPr>
          <a:xfrm>
            <a:off x="4800600" y="2921000"/>
            <a:ext cx="3657600" cy="1727200"/>
          </a:xfrm>
          <a:prstGeom prst="rect">
            <a:avLst/>
          </a:prstGeom>
        </p:spPr>
      </p:pic>
    </p:spTree>
    <p:extLst>
      <p:ext uri="{BB962C8B-B14F-4D97-AF65-F5344CB8AC3E}">
        <p14:creationId xmlns:p14="http://schemas.microsoft.com/office/powerpoint/2010/main" val="2582977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5.5 Function Overriding : Resolved</a:t>
            </a:r>
          </a:p>
        </p:txBody>
      </p:sp>
      <p:pic>
        <p:nvPicPr>
          <p:cNvPr id="8" name="Content Placeholder 7">
            <a:extLst>
              <a:ext uri="{FF2B5EF4-FFF2-40B4-BE49-F238E27FC236}">
                <a16:creationId xmlns:a16="http://schemas.microsoft.com/office/drawing/2014/main" id="{B7A5DE37-E3F5-48D5-8292-5872B1816A2F}"/>
              </a:ext>
            </a:extLst>
          </p:cNvPr>
          <p:cNvPicPr>
            <a:picLocks noGrp="1" noChangeAspect="1"/>
          </p:cNvPicPr>
          <p:nvPr>
            <p:ph idx="1"/>
          </p:nvPr>
        </p:nvPicPr>
        <p:blipFill rotWithShape="1">
          <a:blip r:embed="rId2"/>
          <a:srcRect r="2500" b="22485"/>
          <a:stretch/>
        </p:blipFill>
        <p:spPr>
          <a:xfrm>
            <a:off x="609601" y="891647"/>
            <a:ext cx="4122753" cy="5464704"/>
          </a:xfrm>
          <a:prstGeom prst="rect">
            <a:avLst/>
          </a:prstGeom>
          <a:ln>
            <a:solidFill>
              <a:schemeClr val="tx1"/>
            </a:solidFill>
          </a:ln>
        </p:spPr>
      </p:pic>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3" name="Picture 2">
            <a:extLst>
              <a:ext uri="{FF2B5EF4-FFF2-40B4-BE49-F238E27FC236}">
                <a16:creationId xmlns:a16="http://schemas.microsoft.com/office/drawing/2014/main" id="{80ED5041-CF11-48E4-9657-89F368D149A5}"/>
              </a:ext>
            </a:extLst>
          </p:cNvPr>
          <p:cNvPicPr>
            <a:picLocks noChangeAspect="1"/>
          </p:cNvPicPr>
          <p:nvPr/>
        </p:nvPicPr>
        <p:blipFill>
          <a:blip r:embed="rId3"/>
          <a:stretch>
            <a:fillRect/>
          </a:stretch>
        </p:blipFill>
        <p:spPr>
          <a:xfrm>
            <a:off x="4807975" y="891648"/>
            <a:ext cx="3952875" cy="1558481"/>
          </a:xfrm>
          <a:prstGeom prst="rect">
            <a:avLst/>
          </a:prstGeom>
          <a:ln>
            <a:solidFill>
              <a:schemeClr val="tx1"/>
            </a:solidFill>
          </a:ln>
        </p:spPr>
      </p:pic>
      <p:sp>
        <p:nvSpPr>
          <p:cNvPr id="7" name="Rectangle 6">
            <a:extLst>
              <a:ext uri="{FF2B5EF4-FFF2-40B4-BE49-F238E27FC236}">
                <a16:creationId xmlns:a16="http://schemas.microsoft.com/office/drawing/2014/main" id="{5AF9BB4C-E390-44B1-B62F-565F8DF84A7D}"/>
              </a:ext>
            </a:extLst>
          </p:cNvPr>
          <p:cNvSpPr/>
          <p:nvPr/>
        </p:nvSpPr>
        <p:spPr>
          <a:xfrm>
            <a:off x="5410200" y="1670888"/>
            <a:ext cx="2743200" cy="538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E8FA5ED-845C-43EC-8454-164DA19D5BF1}"/>
              </a:ext>
            </a:extLst>
          </p:cNvPr>
          <p:cNvPicPr/>
          <p:nvPr/>
        </p:nvPicPr>
        <p:blipFill rotWithShape="1">
          <a:blip r:embed="rId4"/>
          <a:srcRect t="13213" r="46164" b="24063"/>
          <a:stretch/>
        </p:blipFill>
        <p:spPr bwMode="auto">
          <a:xfrm>
            <a:off x="4835013" y="2865811"/>
            <a:ext cx="3546987" cy="1883989"/>
          </a:xfrm>
          <a:prstGeom prst="rect">
            <a:avLst/>
          </a:prstGeom>
          <a:noFill/>
          <a:ln w="9525">
            <a:noFill/>
            <a:miter lim="800000"/>
            <a:headEnd/>
            <a:tailEnd/>
          </a:ln>
        </p:spPr>
      </p:pic>
    </p:spTree>
    <p:extLst>
      <p:ext uri="{BB962C8B-B14F-4D97-AF65-F5344CB8AC3E}">
        <p14:creationId xmlns:p14="http://schemas.microsoft.com/office/powerpoint/2010/main" val="396324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5.6 Virtual Function overriding</a:t>
            </a:r>
          </a:p>
        </p:txBody>
      </p:sp>
      <p:sp>
        <p:nvSpPr>
          <p:cNvPr id="3" name="Content Placeholder 2"/>
          <p:cNvSpPr>
            <a:spLocks noGrp="1"/>
          </p:cNvSpPr>
          <p:nvPr>
            <p:ph idx="1"/>
          </p:nvPr>
        </p:nvSpPr>
        <p:spPr>
          <a:xfrm>
            <a:off x="457200" y="787401"/>
            <a:ext cx="8229600" cy="5338764"/>
          </a:xfrm>
        </p:spPr>
        <p:txBody>
          <a:bodyPr>
            <a:normAutofit/>
          </a:bodyPr>
          <a:lstStyle/>
          <a:p>
            <a:r>
              <a:rPr lang="en-US" sz="2400" dirty="0"/>
              <a:t>A Virtual function is a member function declared in a base class with keyword </a:t>
            </a:r>
            <a:r>
              <a:rPr lang="en-US" sz="2400" b="1" i="1" dirty="0"/>
              <a:t>virtual</a:t>
            </a:r>
            <a:r>
              <a:rPr lang="en-US" sz="2400" dirty="0"/>
              <a:t> and referenced by derived class.</a:t>
            </a:r>
          </a:p>
          <a:p>
            <a:r>
              <a:rPr lang="en-US" sz="2400" dirty="0"/>
              <a:t>Virtual means existing in effect but not in reality. </a:t>
            </a:r>
          </a:p>
          <a:p>
            <a:r>
              <a:rPr lang="en-US" sz="2400" dirty="0"/>
              <a:t>Once a function is declared virtual, it remains virtual all the way down the inheritance hierarchy.</a:t>
            </a:r>
          </a:p>
          <a:p>
            <a:r>
              <a:rPr lang="en-US" sz="2400" dirty="0"/>
              <a:t>For accessing the derived class function members, the base class pointers are used to point derived class objects.</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660319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5.6 Virtual Function overriding : </a:t>
            </a:r>
            <a:r>
              <a:rPr lang="en-US" sz="2000" b="1" dirty="0">
                <a:solidFill>
                  <a:srgbClr val="FF0000"/>
                </a:solidFill>
              </a:rPr>
              <a:t>Sample program</a:t>
            </a:r>
            <a:endParaRPr lang="en-US" sz="3600" b="1" dirty="0">
              <a:solidFill>
                <a:srgbClr val="FF0000"/>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7" name="Picture 6">
            <a:extLst>
              <a:ext uri="{FF2B5EF4-FFF2-40B4-BE49-F238E27FC236}">
                <a16:creationId xmlns:a16="http://schemas.microsoft.com/office/drawing/2014/main" id="{315896D0-1709-43CD-B086-682FDD60B1D4}"/>
              </a:ext>
            </a:extLst>
          </p:cNvPr>
          <p:cNvPicPr>
            <a:picLocks noChangeAspect="1"/>
          </p:cNvPicPr>
          <p:nvPr/>
        </p:nvPicPr>
        <p:blipFill>
          <a:blip r:embed="rId2"/>
          <a:stretch>
            <a:fillRect/>
          </a:stretch>
        </p:blipFill>
        <p:spPr>
          <a:xfrm>
            <a:off x="152400" y="782319"/>
            <a:ext cx="4117334" cy="5338765"/>
          </a:xfrm>
          <a:prstGeom prst="rect">
            <a:avLst/>
          </a:prstGeom>
          <a:ln>
            <a:solidFill>
              <a:schemeClr val="tx1"/>
            </a:solidFill>
          </a:ln>
        </p:spPr>
      </p:pic>
      <p:pic>
        <p:nvPicPr>
          <p:cNvPr id="9" name="Picture 8">
            <a:extLst>
              <a:ext uri="{FF2B5EF4-FFF2-40B4-BE49-F238E27FC236}">
                <a16:creationId xmlns:a16="http://schemas.microsoft.com/office/drawing/2014/main" id="{08DE4E12-12C6-4FC9-8836-996E59285C7B}"/>
              </a:ext>
            </a:extLst>
          </p:cNvPr>
          <p:cNvPicPr>
            <a:picLocks noChangeAspect="1"/>
          </p:cNvPicPr>
          <p:nvPr/>
        </p:nvPicPr>
        <p:blipFill>
          <a:blip r:embed="rId3"/>
          <a:stretch>
            <a:fillRect/>
          </a:stretch>
        </p:blipFill>
        <p:spPr>
          <a:xfrm>
            <a:off x="4340446" y="782320"/>
            <a:ext cx="4651155" cy="3778249"/>
          </a:xfrm>
          <a:prstGeom prst="rect">
            <a:avLst/>
          </a:prstGeom>
          <a:ln>
            <a:solidFill>
              <a:schemeClr val="tx1"/>
            </a:solidFill>
          </a:ln>
        </p:spPr>
      </p:pic>
      <p:pic>
        <p:nvPicPr>
          <p:cNvPr id="10" name="Content Placeholder 9">
            <a:extLst>
              <a:ext uri="{FF2B5EF4-FFF2-40B4-BE49-F238E27FC236}">
                <a16:creationId xmlns:a16="http://schemas.microsoft.com/office/drawing/2014/main" id="{817CC80E-B0F2-47AD-9491-215EF30D915D}"/>
              </a:ext>
            </a:extLst>
          </p:cNvPr>
          <p:cNvPicPr>
            <a:picLocks noGrp="1"/>
          </p:cNvPicPr>
          <p:nvPr>
            <p:ph idx="1"/>
          </p:nvPr>
        </p:nvPicPr>
        <p:blipFill rotWithShape="1">
          <a:blip r:embed="rId4"/>
          <a:srcRect t="15886" r="44407" b="29572"/>
          <a:stretch/>
        </p:blipFill>
        <p:spPr bwMode="auto">
          <a:xfrm>
            <a:off x="4340446" y="4657087"/>
            <a:ext cx="2517555" cy="1463997"/>
          </a:xfrm>
          <a:prstGeom prst="rect">
            <a:avLst/>
          </a:prstGeom>
          <a:noFill/>
          <a:ln w="9525">
            <a:noFill/>
            <a:miter lim="800000"/>
            <a:headEnd/>
            <a:tailEnd/>
          </a:ln>
        </p:spPr>
      </p:pic>
    </p:spTree>
    <p:extLst>
      <p:ext uri="{BB962C8B-B14F-4D97-AF65-F5344CB8AC3E}">
        <p14:creationId xmlns:p14="http://schemas.microsoft.com/office/powerpoint/2010/main" val="3561320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5.6 Virtual Function overriding : </a:t>
            </a:r>
            <a:r>
              <a:rPr lang="en-US" sz="2000" b="1" dirty="0">
                <a:solidFill>
                  <a:srgbClr val="FF0000"/>
                </a:solidFill>
              </a:rPr>
              <a:t>Sample program</a:t>
            </a:r>
            <a:endParaRPr lang="en-US" sz="3600" b="1" dirty="0">
              <a:solidFill>
                <a:srgbClr val="FF0000"/>
              </a:solidFill>
            </a:endParaRPr>
          </a:p>
        </p:txBody>
      </p:sp>
      <p:sp>
        <p:nvSpPr>
          <p:cNvPr id="3" name="Content Placeholder 2"/>
          <p:cNvSpPr>
            <a:spLocks noGrp="1"/>
          </p:cNvSpPr>
          <p:nvPr>
            <p:ph idx="1"/>
          </p:nvPr>
        </p:nvSpPr>
        <p:spPr>
          <a:xfrm>
            <a:off x="457200" y="787401"/>
            <a:ext cx="8229600" cy="5338764"/>
          </a:xfrm>
        </p:spPr>
        <p:txBody>
          <a:bodyPr>
            <a:normAutofit fontScale="62500" lnSpcReduction="20000"/>
          </a:bodyPr>
          <a:lstStyle/>
          <a:p>
            <a:r>
              <a:rPr lang="en-US" sz="3100" dirty="0"/>
              <a:t>In the above example, if the function </a:t>
            </a:r>
            <a:r>
              <a:rPr lang="en-US" sz="3100" b="1" i="1" dirty="0"/>
              <a:t>show()</a:t>
            </a:r>
            <a:r>
              <a:rPr lang="en-US" sz="3100" dirty="0"/>
              <a:t> in the </a:t>
            </a:r>
            <a:r>
              <a:rPr lang="en-US" sz="3100" b="1" dirty="0"/>
              <a:t>Base</a:t>
            </a:r>
            <a:r>
              <a:rPr lang="en-US" sz="3100" dirty="0"/>
              <a:t> class was not defined as </a:t>
            </a:r>
            <a:r>
              <a:rPr lang="en-US" sz="3100" b="1" dirty="0"/>
              <a:t>virtual</a:t>
            </a:r>
            <a:r>
              <a:rPr lang="en-US" sz="3100" dirty="0"/>
              <a:t>, then the Base class pointer </a:t>
            </a:r>
            <a:r>
              <a:rPr lang="en-US" sz="3100" b="1" dirty="0"/>
              <a:t>(*b)</a:t>
            </a:r>
            <a:r>
              <a:rPr lang="en-US" sz="3100" dirty="0"/>
              <a:t> would  always call the base class version of </a:t>
            </a:r>
            <a:r>
              <a:rPr lang="en-US" sz="3100" b="1" i="1" dirty="0"/>
              <a:t>show()</a:t>
            </a:r>
            <a:r>
              <a:rPr lang="en-US" sz="3100" dirty="0"/>
              <a:t>  and the output would be:</a:t>
            </a:r>
          </a:p>
          <a:p>
            <a:endParaRPr lang="en-US" sz="3100" dirty="0"/>
          </a:p>
          <a:p>
            <a:pPr marL="0" indent="0">
              <a:buNone/>
            </a:pPr>
            <a:endParaRPr lang="en-US" sz="3100" dirty="0"/>
          </a:p>
          <a:p>
            <a:endParaRPr lang="en-US" sz="3100" dirty="0"/>
          </a:p>
          <a:p>
            <a:endParaRPr lang="en-US" sz="3100" dirty="0"/>
          </a:p>
          <a:p>
            <a:endParaRPr lang="en-US" sz="3100" dirty="0"/>
          </a:p>
          <a:p>
            <a:r>
              <a:rPr lang="en-US" sz="3100" dirty="0"/>
              <a:t>This was because the C++ compiler ignores the content of </a:t>
            </a:r>
            <a:r>
              <a:rPr lang="en-US" sz="3100" b="1" dirty="0"/>
              <a:t>b </a:t>
            </a:r>
            <a:r>
              <a:rPr lang="en-US" sz="3100" dirty="0"/>
              <a:t>(which is address of </a:t>
            </a:r>
            <a:r>
              <a:rPr lang="en-US" sz="3100" b="1" dirty="0"/>
              <a:t>obj1</a:t>
            </a:r>
            <a:r>
              <a:rPr lang="en-US" sz="3100" dirty="0"/>
              <a:t> after statement </a:t>
            </a:r>
            <a:r>
              <a:rPr lang="en-US" sz="3100" b="1" i="1" dirty="0"/>
              <a:t>p=&amp;obj1; </a:t>
            </a:r>
            <a:r>
              <a:rPr lang="en-US" sz="3100" dirty="0"/>
              <a:t>) and execute the function which is inherited from class Base because the type </a:t>
            </a:r>
            <a:r>
              <a:rPr lang="en-US" sz="3100" b="1" dirty="0"/>
              <a:t>b</a:t>
            </a:r>
            <a:r>
              <a:rPr lang="en-US" sz="3100" dirty="0"/>
              <a:t> matches with class Base. </a:t>
            </a:r>
          </a:p>
          <a:p>
            <a:r>
              <a:rPr lang="en-US" sz="3100" dirty="0"/>
              <a:t>Similarly, after statement </a:t>
            </a:r>
            <a:r>
              <a:rPr lang="en-US" sz="3100" b="1" i="1" dirty="0"/>
              <a:t>p=&amp;obj2; </a:t>
            </a:r>
            <a:r>
              <a:rPr lang="en-US" sz="3100" dirty="0"/>
              <a:t> and </a:t>
            </a:r>
            <a:r>
              <a:rPr lang="en-US" sz="3100" b="1" i="1" dirty="0"/>
              <a:t>p-&gt;show();</a:t>
            </a:r>
            <a:r>
              <a:rPr lang="en-US" sz="3100" dirty="0"/>
              <a:t>  ,  the compiler again executes the function which is inherited from class Base.</a:t>
            </a:r>
          </a:p>
          <a:p>
            <a:r>
              <a:rPr lang="en-US" sz="3100" dirty="0"/>
              <a:t>Whenever this type of situation occurs (i.e.in derived class, there are two functions, both have the same name: one inherited from base and another of its own, and the pointer is Base type), then we want to execute the function through pointer, compiler chooses the function of Base class. So, to overcome this situation, we have to make the base class function as virtual.</a:t>
            </a:r>
          </a:p>
          <a:p>
            <a:r>
              <a:rPr lang="en-US" sz="3100" dirty="0"/>
              <a:t>Thus the use of same function call at different places produces different result at run time. Hence, it provides the concept of polymorphism.</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13" name="Picture 12">
            <a:extLst>
              <a:ext uri="{FF2B5EF4-FFF2-40B4-BE49-F238E27FC236}">
                <a16:creationId xmlns:a16="http://schemas.microsoft.com/office/drawing/2014/main" id="{E6C358AC-E6FD-4D74-A5B9-F4B3F2CA5AAD}"/>
              </a:ext>
            </a:extLst>
          </p:cNvPr>
          <p:cNvPicPr/>
          <p:nvPr/>
        </p:nvPicPr>
        <p:blipFill rotWithShape="1">
          <a:blip r:embed="rId2"/>
          <a:srcRect t="16619" r="45714" b="28013"/>
          <a:stretch/>
        </p:blipFill>
        <p:spPr bwMode="auto">
          <a:xfrm>
            <a:off x="2209800" y="1498600"/>
            <a:ext cx="2895600" cy="1219200"/>
          </a:xfrm>
          <a:prstGeom prst="rect">
            <a:avLst/>
          </a:prstGeom>
          <a:noFill/>
          <a:ln w="9525">
            <a:noFill/>
            <a:miter lim="800000"/>
            <a:headEnd/>
            <a:tailEnd/>
          </a:ln>
        </p:spPr>
      </p:pic>
    </p:spTree>
    <p:extLst>
      <p:ext uri="{BB962C8B-B14F-4D97-AF65-F5344CB8AC3E}">
        <p14:creationId xmlns:p14="http://schemas.microsoft.com/office/powerpoint/2010/main" val="3796417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854076"/>
          </a:xfrm>
        </p:spPr>
        <p:txBody>
          <a:bodyPr>
            <a:noAutofit/>
          </a:bodyPr>
          <a:lstStyle/>
          <a:p>
            <a:pPr algn="l"/>
            <a:r>
              <a:rPr lang="en-US" sz="1100" b="1" dirty="0">
                <a:solidFill>
                  <a:srgbClr val="FF0000"/>
                </a:solidFill>
              </a:rPr>
              <a:t>WAP to create a class </a:t>
            </a:r>
            <a:r>
              <a:rPr lang="en-US" sz="1100" b="1" i="1" dirty="0">
                <a:solidFill>
                  <a:srgbClr val="FF0000"/>
                </a:solidFill>
              </a:rPr>
              <a:t>Figure</a:t>
            </a:r>
            <a:r>
              <a:rPr lang="en-US" sz="1100" b="1" dirty="0">
                <a:solidFill>
                  <a:srgbClr val="FF0000"/>
                </a:solidFill>
              </a:rPr>
              <a:t> with </a:t>
            </a:r>
            <a:r>
              <a:rPr lang="en-US" sz="1100" b="1" i="1" dirty="0">
                <a:solidFill>
                  <a:srgbClr val="FF0000"/>
                </a:solidFill>
              </a:rPr>
              <a:t>dim1</a:t>
            </a:r>
            <a:r>
              <a:rPr lang="en-US" sz="1100" b="1" dirty="0">
                <a:solidFill>
                  <a:srgbClr val="FF0000"/>
                </a:solidFill>
              </a:rPr>
              <a:t> </a:t>
            </a:r>
            <a:r>
              <a:rPr lang="en-US" sz="1100" b="1" i="1" dirty="0">
                <a:solidFill>
                  <a:srgbClr val="FF0000"/>
                </a:solidFill>
              </a:rPr>
              <a:t>and</a:t>
            </a:r>
            <a:r>
              <a:rPr lang="en-US" sz="1100" b="1" dirty="0">
                <a:solidFill>
                  <a:srgbClr val="FF0000"/>
                </a:solidFill>
              </a:rPr>
              <a:t> </a:t>
            </a:r>
            <a:r>
              <a:rPr lang="en-US" sz="1100" b="1" i="1" dirty="0">
                <a:solidFill>
                  <a:srgbClr val="FF0000"/>
                </a:solidFill>
              </a:rPr>
              <a:t>dim2</a:t>
            </a:r>
            <a:r>
              <a:rPr lang="en-US" sz="1100" b="1" dirty="0">
                <a:solidFill>
                  <a:srgbClr val="FF0000"/>
                </a:solidFill>
              </a:rPr>
              <a:t> as data members and constructor to initialize its data. Create a derived class called </a:t>
            </a:r>
            <a:r>
              <a:rPr lang="en-US" sz="1100" b="1" i="1" dirty="0">
                <a:solidFill>
                  <a:srgbClr val="FF0000"/>
                </a:solidFill>
              </a:rPr>
              <a:t>Triangle</a:t>
            </a:r>
            <a:r>
              <a:rPr lang="en-US" sz="1100" b="1" dirty="0">
                <a:solidFill>
                  <a:srgbClr val="FF0000"/>
                </a:solidFill>
              </a:rPr>
              <a:t> and define a member function </a:t>
            </a:r>
            <a:r>
              <a:rPr lang="en-US" sz="1100" b="1" i="1" dirty="0">
                <a:solidFill>
                  <a:srgbClr val="FF0000"/>
                </a:solidFill>
              </a:rPr>
              <a:t>area()</a:t>
            </a:r>
            <a:r>
              <a:rPr lang="en-US" sz="1100" b="1" dirty="0">
                <a:solidFill>
                  <a:srgbClr val="FF0000"/>
                </a:solidFill>
              </a:rPr>
              <a:t> in it to calculate the area of triangle. Create another derived class </a:t>
            </a:r>
            <a:r>
              <a:rPr lang="en-US" sz="1100" b="1" i="1" dirty="0">
                <a:solidFill>
                  <a:srgbClr val="FF0000"/>
                </a:solidFill>
              </a:rPr>
              <a:t>Rectangle</a:t>
            </a:r>
            <a:r>
              <a:rPr lang="en-US" sz="1100" b="1" dirty="0">
                <a:solidFill>
                  <a:srgbClr val="FF0000"/>
                </a:solidFill>
              </a:rPr>
              <a:t> and define a member function </a:t>
            </a:r>
            <a:r>
              <a:rPr lang="en-US" sz="1100" b="1" i="1" dirty="0">
                <a:solidFill>
                  <a:srgbClr val="FF0000"/>
                </a:solidFill>
              </a:rPr>
              <a:t>area()</a:t>
            </a:r>
            <a:r>
              <a:rPr lang="en-US" sz="1100" b="1" dirty="0">
                <a:solidFill>
                  <a:srgbClr val="FF0000"/>
                </a:solidFill>
              </a:rPr>
              <a:t> to calculate the area of rectangle. Implement this program using the concept of runtime polymorphism.</a:t>
            </a:r>
            <a:endParaRPr lang="en-US" sz="1100" dirty="0">
              <a:solidFill>
                <a:srgbClr val="FF0000"/>
              </a:solidFill>
            </a:endParaRPr>
          </a:p>
        </p:txBody>
      </p:sp>
      <p:pic>
        <p:nvPicPr>
          <p:cNvPr id="8" name="Content Placeholder 7">
            <a:extLst>
              <a:ext uri="{FF2B5EF4-FFF2-40B4-BE49-F238E27FC236}">
                <a16:creationId xmlns:a16="http://schemas.microsoft.com/office/drawing/2014/main" id="{1B55629B-5B1E-42F9-90F0-15FE3ECAC50A}"/>
              </a:ext>
            </a:extLst>
          </p:cNvPr>
          <p:cNvPicPr>
            <a:picLocks noGrp="1" noChangeAspect="1"/>
          </p:cNvPicPr>
          <p:nvPr>
            <p:ph idx="1"/>
          </p:nvPr>
        </p:nvPicPr>
        <p:blipFill>
          <a:blip r:embed="rId2"/>
          <a:stretch>
            <a:fillRect/>
          </a:stretch>
        </p:blipFill>
        <p:spPr>
          <a:xfrm>
            <a:off x="2494722" y="1001253"/>
            <a:ext cx="5963479" cy="4390569"/>
          </a:xfrm>
          <a:prstGeom prst="rect">
            <a:avLst/>
          </a:prstGeom>
          <a:ln>
            <a:solidFill>
              <a:schemeClr val="tx1"/>
            </a:solidFill>
          </a:ln>
        </p:spPr>
      </p:pic>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Picture 6">
            <a:extLst>
              <a:ext uri="{FF2B5EF4-FFF2-40B4-BE49-F238E27FC236}">
                <a16:creationId xmlns:a16="http://schemas.microsoft.com/office/drawing/2014/main" id="{C0D610E7-5678-48AF-80DA-412FDFAC53FC}"/>
              </a:ext>
            </a:extLst>
          </p:cNvPr>
          <p:cNvPicPr>
            <a:picLocks noChangeAspect="1"/>
          </p:cNvPicPr>
          <p:nvPr/>
        </p:nvPicPr>
        <p:blipFill>
          <a:blip r:embed="rId3"/>
          <a:stretch>
            <a:fillRect/>
          </a:stretch>
        </p:blipFill>
        <p:spPr>
          <a:xfrm>
            <a:off x="266701" y="990602"/>
            <a:ext cx="2160403" cy="2844799"/>
          </a:xfrm>
          <a:prstGeom prst="rect">
            <a:avLst/>
          </a:prstGeom>
          <a:ln>
            <a:solidFill>
              <a:schemeClr val="tx1"/>
            </a:solidFill>
          </a:ln>
        </p:spPr>
      </p:pic>
      <p:pic>
        <p:nvPicPr>
          <p:cNvPr id="9" name="Picture 8">
            <a:extLst>
              <a:ext uri="{FF2B5EF4-FFF2-40B4-BE49-F238E27FC236}">
                <a16:creationId xmlns:a16="http://schemas.microsoft.com/office/drawing/2014/main" id="{31EA0EB6-8620-4E32-B77D-833008E7FA3C}"/>
              </a:ext>
            </a:extLst>
          </p:cNvPr>
          <p:cNvPicPr>
            <a:picLocks noChangeAspect="1"/>
          </p:cNvPicPr>
          <p:nvPr/>
        </p:nvPicPr>
        <p:blipFill>
          <a:blip r:embed="rId4"/>
          <a:stretch>
            <a:fillRect/>
          </a:stretch>
        </p:blipFill>
        <p:spPr>
          <a:xfrm>
            <a:off x="5257800" y="3900949"/>
            <a:ext cx="3581400" cy="2868009"/>
          </a:xfrm>
          <a:prstGeom prst="rect">
            <a:avLst/>
          </a:prstGeom>
          <a:ln>
            <a:solidFill>
              <a:schemeClr val="tx1"/>
            </a:solidFill>
          </a:ln>
        </p:spPr>
      </p:pic>
      <p:pic>
        <p:nvPicPr>
          <p:cNvPr id="10" name="Picture 9">
            <a:extLst>
              <a:ext uri="{FF2B5EF4-FFF2-40B4-BE49-F238E27FC236}">
                <a16:creationId xmlns:a16="http://schemas.microsoft.com/office/drawing/2014/main" id="{72CA6041-F4CE-4000-B821-0F49D7ABD8EF}"/>
              </a:ext>
            </a:extLst>
          </p:cNvPr>
          <p:cNvPicPr/>
          <p:nvPr/>
        </p:nvPicPr>
        <p:blipFill rotWithShape="1">
          <a:blip r:embed="rId5"/>
          <a:srcRect t="19032" r="44967" b="34502"/>
          <a:stretch/>
        </p:blipFill>
        <p:spPr bwMode="auto">
          <a:xfrm>
            <a:off x="209928" y="5391821"/>
            <a:ext cx="2778864" cy="1144507"/>
          </a:xfrm>
          <a:prstGeom prst="rect">
            <a:avLst/>
          </a:prstGeom>
          <a:noFill/>
          <a:ln w="9525">
            <a:noFill/>
            <a:miter lim="800000"/>
            <a:headEnd/>
            <a:tailEnd/>
          </a:ln>
        </p:spPr>
      </p:pic>
    </p:spTree>
    <p:extLst>
      <p:ext uri="{BB962C8B-B14F-4D97-AF65-F5344CB8AC3E}">
        <p14:creationId xmlns:p14="http://schemas.microsoft.com/office/powerpoint/2010/main" val="2218990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5.7 </a:t>
            </a:r>
            <a:r>
              <a:rPr lang="en-US" sz="3600" b="1">
                <a:solidFill>
                  <a:srgbClr val="FF0000"/>
                </a:solidFill>
              </a:rPr>
              <a:t>Pure Polymorphism</a:t>
            </a:r>
            <a:endParaRPr lang="en-US" sz="3600" b="1" dirty="0">
              <a:solidFill>
                <a:srgbClr val="FF0000"/>
              </a:solidFill>
            </a:endParaRPr>
          </a:p>
        </p:txBody>
      </p:sp>
      <p:sp>
        <p:nvSpPr>
          <p:cNvPr id="3" name="Content Placeholder 2"/>
          <p:cNvSpPr>
            <a:spLocks noGrp="1"/>
          </p:cNvSpPr>
          <p:nvPr>
            <p:ph idx="1"/>
          </p:nvPr>
        </p:nvSpPr>
        <p:spPr>
          <a:xfrm>
            <a:off x="457200" y="787401"/>
            <a:ext cx="8229600" cy="5338764"/>
          </a:xfrm>
        </p:spPr>
        <p:txBody>
          <a:bodyPr>
            <a:normAutofit fontScale="70000" lnSpcReduction="20000"/>
          </a:bodyPr>
          <a:lstStyle/>
          <a:p>
            <a:r>
              <a:rPr lang="en-US" dirty="0"/>
              <a:t>A pure virtual function is a virtual function in the base class and has no body with it. </a:t>
            </a:r>
          </a:p>
          <a:p>
            <a:r>
              <a:rPr lang="en-US" dirty="0"/>
              <a:t>They are just declared inside the base class and redefined in derived class. </a:t>
            </a:r>
          </a:p>
          <a:p>
            <a:r>
              <a:rPr lang="en-US" dirty="0"/>
              <a:t>Pure virtual functions are also called “Do nothing” functions.</a:t>
            </a:r>
          </a:p>
          <a:p>
            <a:r>
              <a:rPr lang="en-US" dirty="0"/>
              <a:t>In such cases, the compiler requires each derived class to either define the function or redeclare it as a pure virtual function. </a:t>
            </a:r>
          </a:p>
          <a:p>
            <a:r>
              <a:rPr lang="en-US" dirty="0"/>
              <a:t>Pure virtual function cannot be used to declare any object of its own. </a:t>
            </a:r>
          </a:p>
          <a:p>
            <a:r>
              <a:rPr lang="en-US" dirty="0"/>
              <a:t>The main objective of abstract base class (ABC) is to provide some facilities to the derived class and to create a base pointer required for achieving runtime polymorphism.</a:t>
            </a:r>
          </a:p>
          <a:p>
            <a:r>
              <a:rPr lang="en-US" dirty="0"/>
              <a:t>General syntax for do-nothing function is:</a:t>
            </a:r>
          </a:p>
          <a:p>
            <a:pPr marL="803275" lvl="1" indent="0">
              <a:buNone/>
            </a:pPr>
            <a:r>
              <a:rPr lang="en-US" dirty="0"/>
              <a:t>virtual Return-type function-name()=0;</a:t>
            </a:r>
          </a:p>
          <a:p>
            <a:r>
              <a:rPr lang="en-US" dirty="0" err="1"/>
              <a:t>Eg</a:t>
            </a:r>
            <a:r>
              <a:rPr lang="en-US" dirty="0"/>
              <a:t>:</a:t>
            </a:r>
          </a:p>
          <a:p>
            <a:pPr marL="803275" lvl="1" indent="0">
              <a:buNone/>
            </a:pPr>
            <a:r>
              <a:rPr lang="en-US" dirty="0"/>
              <a:t>virtual void show()=0;</a:t>
            </a:r>
          </a:p>
          <a:p>
            <a:endParaRPr lang="en-US" dirty="0"/>
          </a:p>
          <a:p>
            <a:endParaRPr lang="en-US" dirty="0"/>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Rectangle 6">
            <a:extLst>
              <a:ext uri="{FF2B5EF4-FFF2-40B4-BE49-F238E27FC236}">
                <a16:creationId xmlns:a16="http://schemas.microsoft.com/office/drawing/2014/main" id="{482586A1-1B68-46EF-8534-93071A4B9CB6}"/>
              </a:ext>
            </a:extLst>
          </p:cNvPr>
          <p:cNvSpPr/>
          <p:nvPr/>
        </p:nvSpPr>
        <p:spPr>
          <a:xfrm>
            <a:off x="1295400" y="4724400"/>
            <a:ext cx="4328984" cy="46636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D5C393-9730-455B-9211-628824311435}"/>
              </a:ext>
            </a:extLst>
          </p:cNvPr>
          <p:cNvSpPr/>
          <p:nvPr/>
        </p:nvSpPr>
        <p:spPr>
          <a:xfrm>
            <a:off x="1295400" y="5659796"/>
            <a:ext cx="3810000" cy="46636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15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5257804"/>
          </a:xfrm>
        </p:spPr>
        <p:txBody>
          <a:bodyPr>
            <a:noAutofit/>
          </a:bodyPr>
          <a:lstStyle/>
          <a:p>
            <a:r>
              <a:rPr lang="en-US" sz="1800" dirty="0"/>
              <a:t>Polymorphism is an important concept of object-oriented programming. </a:t>
            </a:r>
          </a:p>
          <a:p>
            <a:r>
              <a:rPr lang="en-US" altLang="en-US" sz="1800" dirty="0"/>
              <a:t>The + operator in C++ is used to perform two specific functions. </a:t>
            </a:r>
          </a:p>
          <a:p>
            <a:r>
              <a:rPr lang="en-US" altLang="en-US" sz="1800" dirty="0"/>
              <a:t>When it is used with numbers (integers and floating-point numbers), it performs addition.</a:t>
            </a:r>
          </a:p>
          <a:p>
            <a:r>
              <a:rPr lang="en-US" altLang="en-US" sz="1800" dirty="0"/>
              <a:t>And when we use the + operator with strings, it performs string concatenation.  </a:t>
            </a:r>
          </a:p>
          <a:p>
            <a:r>
              <a:rPr lang="en-US" sz="1800" dirty="0"/>
              <a:t>Polymorphism is the concept with the help of which single action in different ways can be performed. </a:t>
            </a:r>
            <a:endParaRPr lang="en-US" altLang="en-US" sz="1800" dirty="0"/>
          </a:p>
        </p:txBody>
      </p:sp>
      <p:sp>
        <p:nvSpPr>
          <p:cNvPr id="4" name="Date Placeholder 3"/>
          <p:cNvSpPr>
            <a:spLocks noGrp="1"/>
          </p:cNvSpPr>
          <p:nvPr>
            <p:ph type="dt" sz="half" idx="10"/>
          </p:nvPr>
        </p:nvSpPr>
        <p:spPr>
          <a:xfrm>
            <a:off x="457200" y="6219827"/>
            <a:ext cx="2133600" cy="365125"/>
          </a:xfrm>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a:xfrm>
            <a:off x="3124200" y="6219827"/>
            <a:ext cx="2895600" cy="365125"/>
          </a:xfrm>
        </p:spPr>
        <p:txBody>
          <a:bodyPr/>
          <a:lstStyle/>
          <a:p>
            <a:r>
              <a:rPr lang="en-US"/>
              <a:t>Polymorphism, OOP in C++</a:t>
            </a:r>
          </a:p>
        </p:txBody>
      </p:sp>
      <p:sp>
        <p:nvSpPr>
          <p:cNvPr id="6" name="Slide Number Placeholder 5"/>
          <p:cNvSpPr>
            <a:spLocks noGrp="1"/>
          </p:cNvSpPr>
          <p:nvPr>
            <p:ph type="sldNum" sz="quarter" idx="12"/>
          </p:nvPr>
        </p:nvSpPr>
        <p:spPr>
          <a:xfrm>
            <a:off x="6553200" y="6219827"/>
            <a:ext cx="2133600" cy="365125"/>
          </a:xfrm>
        </p:spPr>
        <p:txBody>
          <a:bodyPr/>
          <a:lstStyle/>
          <a:p>
            <a:fld id="{B6F15528-21DE-4FAA-801E-634DDDAF4B2B}" type="slidenum">
              <a:rPr lang="en-US" smtClean="0"/>
              <a:pPr/>
              <a:t>4</a:t>
            </a:fld>
            <a:endParaRPr lang="en-US"/>
          </a:p>
        </p:txBody>
      </p:sp>
      <p:sp>
        <p:nvSpPr>
          <p:cNvPr id="8" name="Rectangle 2">
            <a:extLst>
              <a:ext uri="{FF2B5EF4-FFF2-40B4-BE49-F238E27FC236}">
                <a16:creationId xmlns:a16="http://schemas.microsoft.com/office/drawing/2014/main" id="{D3B2AC9C-B3B7-433B-A001-088DF626F350}"/>
              </a:ext>
            </a:extLst>
          </p:cNvPr>
          <p:cNvSpPr>
            <a:spLocks noChangeArrowheads="1"/>
          </p:cNvSpPr>
          <p:nvPr/>
        </p:nvSpPr>
        <p:spPr bwMode="auto">
          <a:xfrm>
            <a:off x="1" y="-32118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F3F264B-B414-4092-80C0-157CFA8415D5}"/>
              </a:ext>
            </a:extLst>
          </p:cNvPr>
          <p:cNvSpPr>
            <a:spLocks noChangeArrowheads="1"/>
          </p:cNvSpPr>
          <p:nvPr/>
        </p:nvSpPr>
        <p:spPr bwMode="auto">
          <a:xfrm>
            <a:off x="1" y="-32118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F26A96F-1EAE-4F76-B104-8B52A79E34C8}"/>
              </a:ext>
            </a:extLst>
          </p:cNvPr>
          <p:cNvPicPr/>
          <p:nvPr/>
        </p:nvPicPr>
        <p:blipFill>
          <a:blip r:embed="rId2"/>
          <a:stretch>
            <a:fillRect/>
          </a:stretch>
        </p:blipFill>
        <p:spPr>
          <a:xfrm>
            <a:off x="4728575" y="3266091"/>
            <a:ext cx="4114800" cy="2540000"/>
          </a:xfrm>
          <a:prstGeom prst="rect">
            <a:avLst/>
          </a:prstGeom>
        </p:spPr>
      </p:pic>
      <p:sp>
        <p:nvSpPr>
          <p:cNvPr id="12" name="Content Placeholder 2">
            <a:extLst>
              <a:ext uri="{FF2B5EF4-FFF2-40B4-BE49-F238E27FC236}">
                <a16:creationId xmlns:a16="http://schemas.microsoft.com/office/drawing/2014/main" id="{9DEAECCE-28AD-46AE-BA42-549B8E2385B0}"/>
              </a:ext>
            </a:extLst>
          </p:cNvPr>
          <p:cNvSpPr txBox="1">
            <a:spLocks/>
          </p:cNvSpPr>
          <p:nvPr/>
        </p:nvSpPr>
        <p:spPr>
          <a:xfrm>
            <a:off x="462420" y="3632200"/>
            <a:ext cx="4261981" cy="2173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In OOP, polymorphism refers to identically named function members that have different behavior depending on the type of object they have. </a:t>
            </a:r>
          </a:p>
          <a:p>
            <a:r>
              <a:rPr lang="en-US" sz="1800" dirty="0"/>
              <a:t>Basically, we can define it as the ability for derived classes to redefine methods.</a:t>
            </a:r>
          </a:p>
        </p:txBody>
      </p:sp>
      <p:sp>
        <p:nvSpPr>
          <p:cNvPr id="13" name="Title 1">
            <a:extLst>
              <a:ext uri="{FF2B5EF4-FFF2-40B4-BE49-F238E27FC236}">
                <a16:creationId xmlns:a16="http://schemas.microsoft.com/office/drawing/2014/main" id="{05DBD85A-671D-4ACF-8A96-3BB7540D4E21}"/>
              </a:ext>
            </a:extLst>
          </p:cNvPr>
          <p:cNvSpPr>
            <a:spLocks noGrp="1"/>
          </p:cNvSpPr>
          <p:nvPr>
            <p:ph type="title"/>
          </p:nvPr>
        </p:nvSpPr>
        <p:spPr>
          <a:xfrm>
            <a:off x="457200" y="136524"/>
            <a:ext cx="8229600" cy="595312"/>
          </a:xfrm>
        </p:spPr>
        <p:txBody>
          <a:bodyPr>
            <a:noAutofit/>
          </a:bodyPr>
          <a:lstStyle/>
          <a:p>
            <a:pPr algn="l"/>
            <a:r>
              <a:rPr lang="en-US" sz="3600" b="1" dirty="0">
                <a:solidFill>
                  <a:srgbClr val="FF0000"/>
                </a:solidFill>
              </a:rPr>
              <a:t>5.1 Polymorphism (contd.)</a:t>
            </a:r>
          </a:p>
        </p:txBody>
      </p:sp>
    </p:spTree>
    <p:extLst>
      <p:ext uri="{BB962C8B-B14F-4D97-AF65-F5344CB8AC3E}">
        <p14:creationId xmlns:p14="http://schemas.microsoft.com/office/powerpoint/2010/main" val="1335819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5.7 Pure Polymorphism: Sample program</a:t>
            </a:r>
          </a:p>
        </p:txBody>
      </p:sp>
      <p:sp>
        <p:nvSpPr>
          <p:cNvPr id="3" name="Content Placeholder 2"/>
          <p:cNvSpPr>
            <a:spLocks noGrp="1"/>
          </p:cNvSpPr>
          <p:nvPr>
            <p:ph idx="1"/>
          </p:nvPr>
        </p:nvSpPr>
        <p:spPr>
          <a:xfrm>
            <a:off x="457200" y="787401"/>
            <a:ext cx="8229600" cy="53387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Picture 6">
            <a:extLst>
              <a:ext uri="{FF2B5EF4-FFF2-40B4-BE49-F238E27FC236}">
                <a16:creationId xmlns:a16="http://schemas.microsoft.com/office/drawing/2014/main" id="{48E4F441-8FD0-49AE-8D2C-DB06112ED8CE}"/>
              </a:ext>
            </a:extLst>
          </p:cNvPr>
          <p:cNvPicPr>
            <a:picLocks noChangeAspect="1"/>
          </p:cNvPicPr>
          <p:nvPr/>
        </p:nvPicPr>
        <p:blipFill rotWithShape="1">
          <a:blip r:embed="rId2"/>
          <a:srcRect b="33333"/>
          <a:stretch/>
        </p:blipFill>
        <p:spPr>
          <a:xfrm>
            <a:off x="457201" y="787401"/>
            <a:ext cx="5532455" cy="4393831"/>
          </a:xfrm>
          <a:prstGeom prst="rect">
            <a:avLst/>
          </a:prstGeom>
          <a:ln>
            <a:solidFill>
              <a:schemeClr val="tx1"/>
            </a:solidFill>
          </a:ln>
        </p:spPr>
      </p:pic>
      <p:pic>
        <p:nvPicPr>
          <p:cNvPr id="9" name="Picture 8">
            <a:extLst>
              <a:ext uri="{FF2B5EF4-FFF2-40B4-BE49-F238E27FC236}">
                <a16:creationId xmlns:a16="http://schemas.microsoft.com/office/drawing/2014/main" id="{FCF2D3BF-29DF-446F-B1AA-65757F364EA8}"/>
              </a:ext>
            </a:extLst>
          </p:cNvPr>
          <p:cNvPicPr>
            <a:picLocks noChangeAspect="1"/>
          </p:cNvPicPr>
          <p:nvPr/>
        </p:nvPicPr>
        <p:blipFill rotWithShape="1">
          <a:blip r:embed="rId2"/>
          <a:srcRect t="66667" r="10589"/>
          <a:stretch/>
        </p:blipFill>
        <p:spPr>
          <a:xfrm>
            <a:off x="3810001" y="3218737"/>
            <a:ext cx="5147195" cy="2286000"/>
          </a:xfrm>
          <a:prstGeom prst="rect">
            <a:avLst/>
          </a:prstGeom>
          <a:ln>
            <a:solidFill>
              <a:schemeClr val="tx1"/>
            </a:solidFill>
          </a:ln>
        </p:spPr>
      </p:pic>
      <p:pic>
        <p:nvPicPr>
          <p:cNvPr id="10" name="Picture 9">
            <a:extLst>
              <a:ext uri="{FF2B5EF4-FFF2-40B4-BE49-F238E27FC236}">
                <a16:creationId xmlns:a16="http://schemas.microsoft.com/office/drawing/2014/main" id="{7BEAFF40-B241-4965-AC8D-5092DB166A3C}"/>
              </a:ext>
            </a:extLst>
          </p:cNvPr>
          <p:cNvPicPr/>
          <p:nvPr/>
        </p:nvPicPr>
        <p:blipFill rotWithShape="1">
          <a:blip r:embed="rId3"/>
          <a:srcRect t="22135" r="65239" b="40119"/>
          <a:stretch/>
        </p:blipFill>
        <p:spPr bwMode="auto">
          <a:xfrm>
            <a:off x="6172200" y="5680902"/>
            <a:ext cx="2133600" cy="752063"/>
          </a:xfrm>
          <a:prstGeom prst="rect">
            <a:avLst/>
          </a:prstGeom>
          <a:noFill/>
          <a:ln w="9525">
            <a:noFill/>
            <a:miter lim="800000"/>
            <a:headEnd/>
            <a:tailEnd/>
          </a:ln>
        </p:spPr>
      </p:pic>
    </p:spTree>
    <p:extLst>
      <p:ext uri="{BB962C8B-B14F-4D97-AF65-F5344CB8AC3E}">
        <p14:creationId xmlns:p14="http://schemas.microsoft.com/office/powerpoint/2010/main" val="2360227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5.7 Pure Polymorphism: </a:t>
            </a:r>
            <a:r>
              <a:rPr lang="en-US" sz="2000" b="1" dirty="0">
                <a:solidFill>
                  <a:srgbClr val="FF0000"/>
                </a:solidFill>
              </a:rPr>
              <a:t>Sample program</a:t>
            </a:r>
            <a:endParaRPr lang="en-US" sz="3600" b="1" dirty="0">
              <a:solidFill>
                <a:srgbClr val="FF0000"/>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15" name="Picture 14">
            <a:extLst>
              <a:ext uri="{FF2B5EF4-FFF2-40B4-BE49-F238E27FC236}">
                <a16:creationId xmlns:a16="http://schemas.microsoft.com/office/drawing/2014/main" id="{01831DB8-AB80-4459-AED3-670C0A530527}"/>
              </a:ext>
            </a:extLst>
          </p:cNvPr>
          <p:cNvPicPr>
            <a:picLocks noChangeAspect="1"/>
          </p:cNvPicPr>
          <p:nvPr/>
        </p:nvPicPr>
        <p:blipFill>
          <a:blip r:embed="rId2"/>
          <a:stretch>
            <a:fillRect/>
          </a:stretch>
        </p:blipFill>
        <p:spPr>
          <a:xfrm>
            <a:off x="271746" y="731836"/>
            <a:ext cx="4487336" cy="5394328"/>
          </a:xfrm>
          <a:prstGeom prst="rect">
            <a:avLst/>
          </a:prstGeom>
          <a:ln>
            <a:solidFill>
              <a:schemeClr val="tx1"/>
            </a:solidFill>
          </a:ln>
        </p:spPr>
      </p:pic>
      <p:pic>
        <p:nvPicPr>
          <p:cNvPr id="16" name="Content Placeholder 15">
            <a:extLst>
              <a:ext uri="{FF2B5EF4-FFF2-40B4-BE49-F238E27FC236}">
                <a16:creationId xmlns:a16="http://schemas.microsoft.com/office/drawing/2014/main" id="{3A51D41B-7AC3-424C-B88D-3C05991C3D02}"/>
              </a:ext>
            </a:extLst>
          </p:cNvPr>
          <p:cNvPicPr>
            <a:picLocks noGrp="1" noChangeAspect="1"/>
          </p:cNvPicPr>
          <p:nvPr>
            <p:ph idx="1"/>
          </p:nvPr>
        </p:nvPicPr>
        <p:blipFill>
          <a:blip r:embed="rId3"/>
          <a:stretch>
            <a:fillRect/>
          </a:stretch>
        </p:blipFill>
        <p:spPr>
          <a:xfrm>
            <a:off x="4114800" y="1105498"/>
            <a:ext cx="4876800" cy="5250853"/>
          </a:xfrm>
          <a:prstGeom prst="rect">
            <a:avLst/>
          </a:prstGeom>
          <a:ln>
            <a:solidFill>
              <a:schemeClr val="tx1"/>
            </a:solidFill>
          </a:ln>
        </p:spPr>
      </p:pic>
      <p:pic>
        <p:nvPicPr>
          <p:cNvPr id="14" name="Picture 13">
            <a:extLst>
              <a:ext uri="{FF2B5EF4-FFF2-40B4-BE49-F238E27FC236}">
                <a16:creationId xmlns:a16="http://schemas.microsoft.com/office/drawing/2014/main" id="{C7FA14F0-7E7C-443D-9D6B-375651C9A872}"/>
              </a:ext>
            </a:extLst>
          </p:cNvPr>
          <p:cNvPicPr/>
          <p:nvPr/>
        </p:nvPicPr>
        <p:blipFill>
          <a:blip r:embed="rId4"/>
          <a:stretch>
            <a:fillRect/>
          </a:stretch>
        </p:blipFill>
        <p:spPr>
          <a:xfrm>
            <a:off x="7010402" y="136523"/>
            <a:ext cx="2133599" cy="1565276"/>
          </a:xfrm>
          <a:prstGeom prst="rect">
            <a:avLst/>
          </a:prstGeom>
        </p:spPr>
      </p:pic>
    </p:spTree>
    <p:extLst>
      <p:ext uri="{BB962C8B-B14F-4D97-AF65-F5344CB8AC3E}">
        <p14:creationId xmlns:p14="http://schemas.microsoft.com/office/powerpoint/2010/main" val="284006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5.7 Pure Polymorphism: </a:t>
            </a:r>
            <a:r>
              <a:rPr lang="en-US" sz="2000" b="1" dirty="0">
                <a:solidFill>
                  <a:srgbClr val="FF0000"/>
                </a:solidFill>
              </a:rPr>
              <a:t>Sample program</a:t>
            </a:r>
            <a:endParaRPr lang="en-US" sz="3600" b="1" dirty="0">
              <a:solidFill>
                <a:srgbClr val="FF0000"/>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14" name="Picture 13">
            <a:extLst>
              <a:ext uri="{FF2B5EF4-FFF2-40B4-BE49-F238E27FC236}">
                <a16:creationId xmlns:a16="http://schemas.microsoft.com/office/drawing/2014/main" id="{C7FA14F0-7E7C-443D-9D6B-375651C9A872}"/>
              </a:ext>
            </a:extLst>
          </p:cNvPr>
          <p:cNvPicPr/>
          <p:nvPr/>
        </p:nvPicPr>
        <p:blipFill>
          <a:blip r:embed="rId2"/>
          <a:stretch>
            <a:fillRect/>
          </a:stretch>
        </p:blipFill>
        <p:spPr>
          <a:xfrm>
            <a:off x="7010402" y="136523"/>
            <a:ext cx="2133599" cy="1565276"/>
          </a:xfrm>
          <a:prstGeom prst="rect">
            <a:avLst/>
          </a:prstGeom>
        </p:spPr>
      </p:pic>
      <p:pic>
        <p:nvPicPr>
          <p:cNvPr id="8" name="Picture 7">
            <a:extLst>
              <a:ext uri="{FF2B5EF4-FFF2-40B4-BE49-F238E27FC236}">
                <a16:creationId xmlns:a16="http://schemas.microsoft.com/office/drawing/2014/main" id="{D05328C0-1452-44ED-8B00-E7F9D548FCD7}"/>
              </a:ext>
            </a:extLst>
          </p:cNvPr>
          <p:cNvPicPr>
            <a:picLocks noChangeAspect="1"/>
          </p:cNvPicPr>
          <p:nvPr/>
        </p:nvPicPr>
        <p:blipFill>
          <a:blip r:embed="rId3"/>
          <a:stretch>
            <a:fillRect/>
          </a:stretch>
        </p:blipFill>
        <p:spPr>
          <a:xfrm>
            <a:off x="576346" y="889001"/>
            <a:ext cx="5348981" cy="4978399"/>
          </a:xfrm>
          <a:prstGeom prst="rect">
            <a:avLst/>
          </a:prstGeom>
          <a:ln>
            <a:solidFill>
              <a:schemeClr val="tx1"/>
            </a:solidFill>
          </a:ln>
        </p:spPr>
      </p:pic>
      <p:pic>
        <p:nvPicPr>
          <p:cNvPr id="12" name="Content Placeholder 11">
            <a:extLst>
              <a:ext uri="{FF2B5EF4-FFF2-40B4-BE49-F238E27FC236}">
                <a16:creationId xmlns:a16="http://schemas.microsoft.com/office/drawing/2014/main" id="{F6A33BE0-62A6-4230-B734-2ED4A8C45772}"/>
              </a:ext>
            </a:extLst>
          </p:cNvPr>
          <p:cNvPicPr>
            <a:picLocks noGrp="1"/>
          </p:cNvPicPr>
          <p:nvPr>
            <p:ph idx="1"/>
          </p:nvPr>
        </p:nvPicPr>
        <p:blipFill rotWithShape="1">
          <a:blip r:embed="rId4"/>
          <a:srcRect t="7081" r="14477" b="15081"/>
          <a:stretch/>
        </p:blipFill>
        <p:spPr>
          <a:xfrm>
            <a:off x="6019800" y="2616200"/>
            <a:ext cx="3048000" cy="3556000"/>
          </a:xfrm>
          <a:prstGeom prst="rect">
            <a:avLst/>
          </a:prstGeom>
        </p:spPr>
      </p:pic>
    </p:spTree>
    <p:extLst>
      <p:ext uri="{BB962C8B-B14F-4D97-AF65-F5344CB8AC3E}">
        <p14:creationId xmlns:p14="http://schemas.microsoft.com/office/powerpoint/2010/main" val="119998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5.8 Type conversion</a:t>
            </a:r>
          </a:p>
        </p:txBody>
      </p:sp>
      <p:sp>
        <p:nvSpPr>
          <p:cNvPr id="3" name="Content Placeholder 2"/>
          <p:cNvSpPr>
            <a:spLocks noGrp="1"/>
          </p:cNvSpPr>
          <p:nvPr>
            <p:ph idx="1"/>
          </p:nvPr>
        </p:nvSpPr>
        <p:spPr>
          <a:xfrm>
            <a:off x="457200" y="787401"/>
            <a:ext cx="8229600" cy="5338764"/>
          </a:xfrm>
        </p:spPr>
        <p:txBody>
          <a:bodyPr>
            <a:normAutofit fontScale="77500" lnSpcReduction="20000"/>
          </a:bodyPr>
          <a:lstStyle/>
          <a:p>
            <a:r>
              <a:rPr lang="en-US" dirty="0"/>
              <a:t>If an expression contains different types of data like integer and float in left and right hand side, then the compiler automatically converts from one type to another type by applying type conversion rule provided by the compiler. </a:t>
            </a:r>
          </a:p>
          <a:p>
            <a:r>
              <a:rPr lang="en-US" dirty="0"/>
              <a:t>The automatic type conversion means that the right side of the data is automatically converted to the left side type.</a:t>
            </a:r>
          </a:p>
          <a:p>
            <a:r>
              <a:rPr lang="en-US" dirty="0"/>
              <a:t>This type of conversion rules cannot be applied in case of user-defined datatypes. </a:t>
            </a:r>
          </a:p>
          <a:p>
            <a:r>
              <a:rPr lang="en-US" dirty="0"/>
              <a:t>In user-defined datatypes, we must define conversion routines ourselves. </a:t>
            </a:r>
          </a:p>
          <a:p>
            <a:r>
              <a:rPr lang="en-US" dirty="0"/>
              <a:t>The possible types are:</a:t>
            </a:r>
          </a:p>
          <a:p>
            <a:pPr marL="914400" lvl="1" indent="-514350">
              <a:buFont typeface="+mj-lt"/>
              <a:buAutoNum type="arabicPeriod"/>
            </a:pPr>
            <a:r>
              <a:rPr lang="en-US" dirty="0"/>
              <a:t>Conversion from basic type to another basic type</a:t>
            </a:r>
          </a:p>
          <a:p>
            <a:pPr marL="914400" lvl="1" indent="-514350">
              <a:buFont typeface="+mj-lt"/>
              <a:buAutoNum type="arabicPeriod"/>
            </a:pPr>
            <a:r>
              <a:rPr lang="en-US" dirty="0"/>
              <a:t>Conversion from basic type to class type</a:t>
            </a:r>
          </a:p>
          <a:p>
            <a:pPr marL="914400" lvl="1" indent="-514350">
              <a:buFont typeface="+mj-lt"/>
              <a:buAutoNum type="arabicPeriod"/>
            </a:pPr>
            <a:r>
              <a:rPr lang="en-US" dirty="0"/>
              <a:t>Conversion from class type to basic type</a:t>
            </a:r>
          </a:p>
          <a:p>
            <a:pPr marL="914400" lvl="1" indent="-514350">
              <a:buFont typeface="+mj-lt"/>
              <a:buAutoNum type="arabicPeriod"/>
            </a:pPr>
            <a:r>
              <a:rPr lang="en-US" dirty="0"/>
              <a:t>Conversion from one class type to another class type</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246920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1. Basic type to Another Basic type</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9" name="Content Placeholder 2">
            <a:extLst>
              <a:ext uri="{FF2B5EF4-FFF2-40B4-BE49-F238E27FC236}">
                <a16:creationId xmlns:a16="http://schemas.microsoft.com/office/drawing/2014/main" id="{491CBA98-FE2D-4908-93C6-19145307B89F}"/>
              </a:ext>
            </a:extLst>
          </p:cNvPr>
          <p:cNvSpPr txBox="1">
            <a:spLocks/>
          </p:cNvSpPr>
          <p:nvPr/>
        </p:nvSpPr>
        <p:spPr>
          <a:xfrm>
            <a:off x="609600" y="990601"/>
            <a:ext cx="8229600" cy="193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Dataypes</a:t>
            </a:r>
            <a:r>
              <a:rPr lang="en-US" sz="2000" dirty="0"/>
              <a:t> like int, float, double, long, long double, char </a:t>
            </a:r>
            <a:r>
              <a:rPr lang="en-US" sz="2000" dirty="0" err="1"/>
              <a:t>etc</a:t>
            </a:r>
            <a:r>
              <a:rPr lang="en-US" sz="2000" dirty="0"/>
              <a:t> are basic datatypes. </a:t>
            </a:r>
          </a:p>
          <a:p>
            <a:r>
              <a:rPr lang="en-US" sz="2000" dirty="0"/>
              <a:t>We can convert one basic data type into another. </a:t>
            </a:r>
          </a:p>
          <a:p>
            <a:r>
              <a:rPr lang="en-US" sz="2000" dirty="0"/>
              <a:t>There are two types of conversion: implicit and explicit.</a:t>
            </a:r>
          </a:p>
          <a:p>
            <a:endParaRPr lang="en-US" sz="1400" dirty="0"/>
          </a:p>
        </p:txBody>
      </p:sp>
    </p:spTree>
    <p:extLst>
      <p:ext uri="{BB962C8B-B14F-4D97-AF65-F5344CB8AC3E}">
        <p14:creationId xmlns:p14="http://schemas.microsoft.com/office/powerpoint/2010/main" val="1476107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5A2D0DF9-6115-4EC8-B0AA-133A07302D0D}"/>
              </a:ext>
            </a:extLst>
          </p:cNvPr>
          <p:cNvSpPr txBox="1">
            <a:spLocks/>
          </p:cNvSpPr>
          <p:nvPr/>
        </p:nvSpPr>
        <p:spPr>
          <a:xfrm>
            <a:off x="4704080" y="990600"/>
            <a:ext cx="3982720" cy="45676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t>Explicit conversion:</a:t>
            </a:r>
            <a:endParaRPr lang="en-US" sz="1600" dirty="0"/>
          </a:p>
          <a:p>
            <a:r>
              <a:rPr lang="en-US" sz="1600" dirty="0"/>
              <a:t>This is also known as Type casting. </a:t>
            </a:r>
          </a:p>
          <a:p>
            <a:r>
              <a:rPr lang="en-US" sz="1600" dirty="0"/>
              <a:t>The conversion of one datatype into another datatype is performed by programmer as per the need.</a:t>
            </a:r>
          </a:p>
          <a:p>
            <a:r>
              <a:rPr lang="en-US" sz="1600" dirty="0" err="1"/>
              <a:t>Eg</a:t>
            </a:r>
            <a:r>
              <a:rPr lang="en-US" sz="1600" dirty="0"/>
              <a:t>: </a:t>
            </a:r>
          </a:p>
        </p:txBody>
      </p:sp>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1. Basic type to Another Basic type</a:t>
            </a:r>
          </a:p>
        </p:txBody>
      </p:sp>
      <p:sp>
        <p:nvSpPr>
          <p:cNvPr id="3" name="Content Placeholder 2"/>
          <p:cNvSpPr>
            <a:spLocks noGrp="1"/>
          </p:cNvSpPr>
          <p:nvPr>
            <p:ph idx="1"/>
          </p:nvPr>
        </p:nvSpPr>
        <p:spPr>
          <a:xfrm>
            <a:off x="609600" y="990602"/>
            <a:ext cx="3962400" cy="5365749"/>
          </a:xfrm>
        </p:spPr>
        <p:txBody>
          <a:bodyPr>
            <a:normAutofit/>
          </a:bodyPr>
          <a:lstStyle/>
          <a:p>
            <a:pPr marL="0" indent="0">
              <a:buNone/>
            </a:pPr>
            <a:r>
              <a:rPr lang="en-US" sz="1600" b="1" dirty="0"/>
              <a:t>Implicit conversion:</a:t>
            </a:r>
            <a:endParaRPr lang="en-US" sz="1600" dirty="0"/>
          </a:p>
          <a:p>
            <a:r>
              <a:rPr lang="en-US" sz="1600" dirty="0"/>
              <a:t>It is also known as automatic conversion, or promotion or widening. </a:t>
            </a:r>
          </a:p>
          <a:p>
            <a:r>
              <a:rPr lang="en-US" sz="1600" dirty="0"/>
              <a:t>This does not require any operator and is performed by compiler itself.</a:t>
            </a:r>
          </a:p>
          <a:p>
            <a:r>
              <a:rPr lang="en-US" sz="1600" dirty="0" err="1"/>
              <a:t>Eg</a:t>
            </a:r>
            <a:r>
              <a:rPr lang="en-US" sz="1600" dirty="0"/>
              <a:t>:</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6">
            <a:extLst>
              <a:ext uri="{FF2B5EF4-FFF2-40B4-BE49-F238E27FC236}">
                <a16:creationId xmlns:a16="http://schemas.microsoft.com/office/drawing/2014/main" id="{4A93E544-F9AF-498C-AA47-E5AE46136A18}"/>
              </a:ext>
            </a:extLst>
          </p:cNvPr>
          <p:cNvPicPr>
            <a:picLocks noChangeAspect="1"/>
          </p:cNvPicPr>
          <p:nvPr/>
        </p:nvPicPr>
        <p:blipFill>
          <a:blip r:embed="rId2"/>
          <a:stretch>
            <a:fillRect/>
          </a:stretch>
        </p:blipFill>
        <p:spPr>
          <a:xfrm>
            <a:off x="1066801" y="3478694"/>
            <a:ext cx="3294889" cy="2199837"/>
          </a:xfrm>
          <a:prstGeom prst="rect">
            <a:avLst/>
          </a:prstGeom>
          <a:ln>
            <a:solidFill>
              <a:schemeClr val="tx1"/>
            </a:solidFill>
          </a:ln>
        </p:spPr>
      </p:pic>
      <p:pic>
        <p:nvPicPr>
          <p:cNvPr id="8" name="Picture 7">
            <a:extLst>
              <a:ext uri="{FF2B5EF4-FFF2-40B4-BE49-F238E27FC236}">
                <a16:creationId xmlns:a16="http://schemas.microsoft.com/office/drawing/2014/main" id="{8AB28059-2737-44F7-B68D-32AAC810D367}"/>
              </a:ext>
            </a:extLst>
          </p:cNvPr>
          <p:cNvPicPr>
            <a:picLocks noChangeAspect="1"/>
          </p:cNvPicPr>
          <p:nvPr/>
        </p:nvPicPr>
        <p:blipFill>
          <a:blip r:embed="rId3"/>
          <a:stretch>
            <a:fillRect/>
          </a:stretch>
        </p:blipFill>
        <p:spPr>
          <a:xfrm>
            <a:off x="5168642" y="3356877"/>
            <a:ext cx="3650238" cy="2201417"/>
          </a:xfrm>
          <a:prstGeom prst="rect">
            <a:avLst/>
          </a:prstGeom>
          <a:ln>
            <a:solidFill>
              <a:schemeClr val="tx1"/>
            </a:solidFill>
          </a:ln>
        </p:spPr>
      </p:pic>
      <p:pic>
        <p:nvPicPr>
          <p:cNvPr id="11" name="Picture 10">
            <a:extLst>
              <a:ext uri="{FF2B5EF4-FFF2-40B4-BE49-F238E27FC236}">
                <a16:creationId xmlns:a16="http://schemas.microsoft.com/office/drawing/2014/main" id="{8C41D896-40D1-40B2-B9BE-B67020603E48}"/>
              </a:ext>
            </a:extLst>
          </p:cNvPr>
          <p:cNvPicPr/>
          <p:nvPr/>
        </p:nvPicPr>
        <p:blipFill rotWithShape="1">
          <a:blip r:embed="rId4"/>
          <a:srcRect t="22684" r="76763" b="46187"/>
          <a:stretch/>
        </p:blipFill>
        <p:spPr bwMode="auto">
          <a:xfrm>
            <a:off x="1671040" y="5715546"/>
            <a:ext cx="1440231" cy="619996"/>
          </a:xfrm>
          <a:prstGeom prst="rect">
            <a:avLst/>
          </a:prstGeom>
          <a:noFill/>
          <a:ln w="9525">
            <a:noFill/>
            <a:miter lim="800000"/>
            <a:headEnd/>
            <a:tailEnd/>
          </a:ln>
        </p:spPr>
      </p:pic>
      <p:pic>
        <p:nvPicPr>
          <p:cNvPr id="12" name="Picture 11">
            <a:extLst>
              <a:ext uri="{FF2B5EF4-FFF2-40B4-BE49-F238E27FC236}">
                <a16:creationId xmlns:a16="http://schemas.microsoft.com/office/drawing/2014/main" id="{4681AA47-771D-44A2-A25F-C85616C37F67}"/>
              </a:ext>
            </a:extLst>
          </p:cNvPr>
          <p:cNvPicPr/>
          <p:nvPr/>
        </p:nvPicPr>
        <p:blipFill rotWithShape="1">
          <a:blip r:embed="rId5"/>
          <a:srcRect t="23469" r="77088" b="50000"/>
          <a:stretch/>
        </p:blipFill>
        <p:spPr bwMode="auto">
          <a:xfrm>
            <a:off x="6167372" y="5612730"/>
            <a:ext cx="1442469" cy="665479"/>
          </a:xfrm>
          <a:prstGeom prst="rect">
            <a:avLst/>
          </a:prstGeom>
          <a:noFill/>
          <a:ln w="9525">
            <a:noFill/>
            <a:miter lim="800000"/>
            <a:headEnd/>
            <a:tailEnd/>
          </a:ln>
        </p:spPr>
      </p:pic>
    </p:spTree>
    <p:extLst>
      <p:ext uri="{BB962C8B-B14F-4D97-AF65-F5344CB8AC3E}">
        <p14:creationId xmlns:p14="http://schemas.microsoft.com/office/powerpoint/2010/main" val="2998730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2. Basic type to Class type</a:t>
            </a: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The conversion from basic to user defined data types (class type) can be done using :</a:t>
            </a:r>
          </a:p>
          <a:p>
            <a:pPr lvl="1"/>
            <a:r>
              <a:rPr lang="en-US" sz="1600" dirty="0"/>
              <a:t>constructors with one argument of basic type.</a:t>
            </a:r>
            <a:endParaRPr lang="en-US" sz="2000" dirty="0"/>
          </a:p>
          <a:p>
            <a:r>
              <a:rPr lang="en-US" sz="2000" dirty="0"/>
              <a:t>General form:</a:t>
            </a:r>
            <a:endParaRPr lang="en-US" sz="18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6">
            <a:extLst>
              <a:ext uri="{FF2B5EF4-FFF2-40B4-BE49-F238E27FC236}">
                <a16:creationId xmlns:a16="http://schemas.microsoft.com/office/drawing/2014/main" id="{4A2AA867-1237-4C5B-ABAD-0B24E8E78FD3}"/>
              </a:ext>
            </a:extLst>
          </p:cNvPr>
          <p:cNvPicPr>
            <a:picLocks noChangeAspect="1"/>
          </p:cNvPicPr>
          <p:nvPr/>
        </p:nvPicPr>
        <p:blipFill>
          <a:blip r:embed="rId2"/>
          <a:stretch>
            <a:fillRect/>
          </a:stretch>
        </p:blipFill>
        <p:spPr>
          <a:xfrm>
            <a:off x="2590801" y="2616201"/>
            <a:ext cx="2926737" cy="2795689"/>
          </a:xfrm>
          <a:prstGeom prst="rect">
            <a:avLst/>
          </a:prstGeom>
          <a:ln>
            <a:solidFill>
              <a:schemeClr val="tx1"/>
            </a:solidFill>
          </a:ln>
        </p:spPr>
      </p:pic>
    </p:spTree>
    <p:extLst>
      <p:ext uri="{BB962C8B-B14F-4D97-AF65-F5344CB8AC3E}">
        <p14:creationId xmlns:p14="http://schemas.microsoft.com/office/powerpoint/2010/main" val="785106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2. Basic type to Class type : </a:t>
            </a:r>
            <a:r>
              <a:rPr lang="en-US" sz="3200" b="1" dirty="0">
                <a:solidFill>
                  <a:srgbClr val="00B050"/>
                </a:solidFill>
              </a:rPr>
              <a:t>Sample program</a:t>
            </a:r>
            <a:endParaRPr lang="en-US" sz="3600" b="1" dirty="0">
              <a:solidFill>
                <a:srgbClr val="00B050"/>
              </a:solidFill>
            </a:endParaRPr>
          </a:p>
        </p:txBody>
      </p:sp>
      <p:sp>
        <p:nvSpPr>
          <p:cNvPr id="3" name="Content Placeholder 2"/>
          <p:cNvSpPr>
            <a:spLocks noGrp="1"/>
          </p:cNvSpPr>
          <p:nvPr>
            <p:ph idx="1"/>
          </p:nvPr>
        </p:nvSpPr>
        <p:spPr>
          <a:xfrm>
            <a:off x="457200" y="685801"/>
            <a:ext cx="8229600" cy="812800"/>
          </a:xfrm>
        </p:spPr>
        <p:txBody>
          <a:bodyPr>
            <a:noAutofit/>
          </a:bodyPr>
          <a:lstStyle/>
          <a:p>
            <a:pPr marL="0" indent="0">
              <a:buNone/>
            </a:pPr>
            <a:r>
              <a:rPr lang="en-US" sz="1600" b="1" dirty="0"/>
              <a:t>WAP to convert temperature in Fahrenheit into Celsius using type conversion from basic type to class type.</a:t>
            </a:r>
            <a:endParaRPr lang="en-US" sz="16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Picture 7">
            <a:extLst>
              <a:ext uri="{FF2B5EF4-FFF2-40B4-BE49-F238E27FC236}">
                <a16:creationId xmlns:a16="http://schemas.microsoft.com/office/drawing/2014/main" id="{7919CFF2-9025-4227-973F-17C4F71DBE87}"/>
              </a:ext>
            </a:extLst>
          </p:cNvPr>
          <p:cNvPicPr>
            <a:picLocks noChangeAspect="1"/>
          </p:cNvPicPr>
          <p:nvPr/>
        </p:nvPicPr>
        <p:blipFill>
          <a:blip r:embed="rId2"/>
          <a:stretch>
            <a:fillRect/>
          </a:stretch>
        </p:blipFill>
        <p:spPr>
          <a:xfrm>
            <a:off x="492760" y="1546616"/>
            <a:ext cx="4572000" cy="4761717"/>
          </a:xfrm>
          <a:prstGeom prst="rect">
            <a:avLst/>
          </a:prstGeom>
          <a:ln>
            <a:solidFill>
              <a:schemeClr val="tx1"/>
            </a:solidFill>
          </a:ln>
        </p:spPr>
      </p:pic>
      <p:pic>
        <p:nvPicPr>
          <p:cNvPr id="9" name="Picture 8">
            <a:extLst>
              <a:ext uri="{FF2B5EF4-FFF2-40B4-BE49-F238E27FC236}">
                <a16:creationId xmlns:a16="http://schemas.microsoft.com/office/drawing/2014/main" id="{CDFE6A54-F4C9-49B1-B4B3-BE10853C895B}"/>
              </a:ext>
            </a:extLst>
          </p:cNvPr>
          <p:cNvPicPr>
            <a:picLocks noChangeAspect="1"/>
          </p:cNvPicPr>
          <p:nvPr/>
        </p:nvPicPr>
        <p:blipFill>
          <a:blip r:embed="rId3"/>
          <a:stretch>
            <a:fillRect/>
          </a:stretch>
        </p:blipFill>
        <p:spPr>
          <a:xfrm>
            <a:off x="3593782" y="2057893"/>
            <a:ext cx="5397818" cy="2691907"/>
          </a:xfrm>
          <a:prstGeom prst="rect">
            <a:avLst/>
          </a:prstGeom>
          <a:ln>
            <a:solidFill>
              <a:schemeClr val="tx1"/>
            </a:solidFill>
          </a:ln>
        </p:spPr>
      </p:pic>
      <p:pic>
        <p:nvPicPr>
          <p:cNvPr id="10" name="Picture 9">
            <a:extLst>
              <a:ext uri="{FF2B5EF4-FFF2-40B4-BE49-F238E27FC236}">
                <a16:creationId xmlns:a16="http://schemas.microsoft.com/office/drawing/2014/main" id="{72D34301-AF30-4740-83F5-FAF6A8CE31B5}"/>
              </a:ext>
            </a:extLst>
          </p:cNvPr>
          <p:cNvPicPr/>
          <p:nvPr/>
        </p:nvPicPr>
        <p:blipFill rotWithShape="1">
          <a:blip r:embed="rId4"/>
          <a:srcRect t="19471" r="7199" b="32601"/>
          <a:stretch/>
        </p:blipFill>
        <p:spPr bwMode="auto">
          <a:xfrm>
            <a:off x="5064760" y="4854677"/>
            <a:ext cx="3926840" cy="1267216"/>
          </a:xfrm>
          <a:prstGeom prst="rect">
            <a:avLst/>
          </a:prstGeom>
          <a:noFill/>
          <a:ln w="9525">
            <a:noFill/>
            <a:miter lim="800000"/>
            <a:headEnd/>
            <a:tailEnd/>
          </a:ln>
        </p:spPr>
      </p:pic>
    </p:spTree>
    <p:extLst>
      <p:ext uri="{BB962C8B-B14F-4D97-AF65-F5344CB8AC3E}">
        <p14:creationId xmlns:p14="http://schemas.microsoft.com/office/powerpoint/2010/main" val="2110018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3. Class type to Basic type</a:t>
            </a:r>
          </a:p>
        </p:txBody>
      </p:sp>
      <p:sp>
        <p:nvSpPr>
          <p:cNvPr id="3" name="Content Placeholder 2"/>
          <p:cNvSpPr>
            <a:spLocks noGrp="1"/>
          </p:cNvSpPr>
          <p:nvPr>
            <p:ph idx="1"/>
          </p:nvPr>
        </p:nvSpPr>
        <p:spPr>
          <a:xfrm>
            <a:off x="457200" y="787401"/>
            <a:ext cx="8229600" cy="5338764"/>
          </a:xfrm>
        </p:spPr>
        <p:txBody>
          <a:bodyPr>
            <a:normAutofit/>
          </a:bodyPr>
          <a:lstStyle/>
          <a:p>
            <a:r>
              <a:rPr lang="en-US" sz="1600" dirty="0"/>
              <a:t>Conversion from Class type(user-defined type) to basic data type is done by overloading the casting operator of basic type as a member function. </a:t>
            </a:r>
          </a:p>
          <a:p>
            <a:r>
              <a:rPr lang="en-US" sz="1600" dirty="0"/>
              <a:t>Operator function is defined as an overloaded basic data type which takes no arguments.</a:t>
            </a:r>
          </a:p>
          <a:p>
            <a:r>
              <a:rPr lang="en-US" sz="1600" dirty="0"/>
              <a:t>Return type of operator is not specified because the casting operator function itself specifies the return type.</a:t>
            </a:r>
          </a:p>
          <a:p>
            <a:r>
              <a:rPr lang="en-US" sz="1600" dirty="0"/>
              <a:t>The casting operator function should satisfy the following condition:</a:t>
            </a:r>
          </a:p>
          <a:p>
            <a:pPr lvl="1"/>
            <a:r>
              <a:rPr lang="en-US" sz="1400" dirty="0"/>
              <a:t>It must be a class member.</a:t>
            </a:r>
          </a:p>
          <a:p>
            <a:pPr lvl="1"/>
            <a:r>
              <a:rPr lang="en-US" sz="1400" dirty="0"/>
              <a:t>It must not specify any return type.</a:t>
            </a:r>
          </a:p>
          <a:p>
            <a:pPr lvl="1"/>
            <a:r>
              <a:rPr lang="en-US" sz="1400" dirty="0"/>
              <a:t>It must not have any arguments.</a:t>
            </a:r>
          </a:p>
          <a:p>
            <a:r>
              <a:rPr lang="en-US" sz="1600" dirty="0"/>
              <a:t>Syntax</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Picture 6">
            <a:extLst>
              <a:ext uri="{FF2B5EF4-FFF2-40B4-BE49-F238E27FC236}">
                <a16:creationId xmlns:a16="http://schemas.microsoft.com/office/drawing/2014/main" id="{056D6EAB-3EFC-4884-984E-AD37AA48A303}"/>
              </a:ext>
            </a:extLst>
          </p:cNvPr>
          <p:cNvPicPr>
            <a:picLocks noChangeAspect="1"/>
          </p:cNvPicPr>
          <p:nvPr/>
        </p:nvPicPr>
        <p:blipFill>
          <a:blip r:embed="rId2"/>
          <a:stretch>
            <a:fillRect/>
          </a:stretch>
        </p:blipFill>
        <p:spPr>
          <a:xfrm>
            <a:off x="2140356" y="3581400"/>
            <a:ext cx="2431644" cy="2087564"/>
          </a:xfrm>
          <a:prstGeom prst="rect">
            <a:avLst/>
          </a:prstGeom>
          <a:ln>
            <a:solidFill>
              <a:schemeClr val="tx2">
                <a:lumMod val="60000"/>
                <a:lumOff val="40000"/>
              </a:schemeClr>
            </a:solidFill>
          </a:ln>
        </p:spPr>
      </p:pic>
    </p:spTree>
    <p:extLst>
      <p:ext uri="{BB962C8B-B14F-4D97-AF65-F5344CB8AC3E}">
        <p14:creationId xmlns:p14="http://schemas.microsoft.com/office/powerpoint/2010/main" val="4286727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3. Class type to Basic type : </a:t>
            </a:r>
            <a:r>
              <a:rPr lang="en-US" sz="3200" b="1" dirty="0">
                <a:solidFill>
                  <a:srgbClr val="00B050"/>
                </a:solidFill>
              </a:rPr>
              <a:t>Sample program</a:t>
            </a:r>
            <a:endParaRPr lang="en-US" sz="3600" b="1" dirty="0">
              <a:solidFill>
                <a:srgbClr val="00B050"/>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8" name="Picture 7">
            <a:extLst>
              <a:ext uri="{FF2B5EF4-FFF2-40B4-BE49-F238E27FC236}">
                <a16:creationId xmlns:a16="http://schemas.microsoft.com/office/drawing/2014/main" id="{16601BCB-208D-4282-B98D-4D7E01D1CD5D}"/>
              </a:ext>
            </a:extLst>
          </p:cNvPr>
          <p:cNvPicPr>
            <a:picLocks noChangeAspect="1"/>
          </p:cNvPicPr>
          <p:nvPr/>
        </p:nvPicPr>
        <p:blipFill>
          <a:blip r:embed="rId2"/>
          <a:stretch>
            <a:fillRect/>
          </a:stretch>
        </p:blipFill>
        <p:spPr>
          <a:xfrm>
            <a:off x="533400" y="731837"/>
            <a:ext cx="4407102" cy="5534092"/>
          </a:xfrm>
          <a:prstGeom prst="rect">
            <a:avLst/>
          </a:prstGeom>
          <a:ln>
            <a:solidFill>
              <a:schemeClr val="tx1"/>
            </a:solidFill>
          </a:ln>
        </p:spPr>
      </p:pic>
      <p:pic>
        <p:nvPicPr>
          <p:cNvPr id="9" name="Content Placeholder 8">
            <a:extLst>
              <a:ext uri="{FF2B5EF4-FFF2-40B4-BE49-F238E27FC236}">
                <a16:creationId xmlns:a16="http://schemas.microsoft.com/office/drawing/2014/main" id="{257A1960-CBEB-4A72-BAA5-F016438B3125}"/>
              </a:ext>
            </a:extLst>
          </p:cNvPr>
          <p:cNvPicPr>
            <a:picLocks noGrp="1" noChangeAspect="1"/>
          </p:cNvPicPr>
          <p:nvPr>
            <p:ph idx="1"/>
          </p:nvPr>
        </p:nvPicPr>
        <p:blipFill>
          <a:blip r:embed="rId3"/>
          <a:stretch>
            <a:fillRect/>
          </a:stretch>
        </p:blipFill>
        <p:spPr>
          <a:xfrm>
            <a:off x="3657600" y="776223"/>
            <a:ext cx="5181600" cy="1979621"/>
          </a:xfrm>
          <a:prstGeom prst="rect">
            <a:avLst/>
          </a:prstGeom>
          <a:ln>
            <a:solidFill>
              <a:schemeClr val="tx1"/>
            </a:solidFill>
          </a:ln>
        </p:spPr>
      </p:pic>
      <p:pic>
        <p:nvPicPr>
          <p:cNvPr id="10" name="Picture 9">
            <a:extLst>
              <a:ext uri="{FF2B5EF4-FFF2-40B4-BE49-F238E27FC236}">
                <a16:creationId xmlns:a16="http://schemas.microsoft.com/office/drawing/2014/main" id="{06D85D7E-6C98-44BC-B8EE-912A24A3F262}"/>
              </a:ext>
            </a:extLst>
          </p:cNvPr>
          <p:cNvPicPr/>
          <p:nvPr/>
        </p:nvPicPr>
        <p:blipFill rotWithShape="1">
          <a:blip r:embed="rId4"/>
          <a:srcRect t="19240" r="20533" b="33422"/>
          <a:stretch/>
        </p:blipFill>
        <p:spPr bwMode="auto">
          <a:xfrm>
            <a:off x="4940502" y="3082720"/>
            <a:ext cx="3136698" cy="1019437"/>
          </a:xfrm>
          <a:prstGeom prst="rect">
            <a:avLst/>
          </a:prstGeom>
          <a:noFill/>
          <a:ln w="9525">
            <a:noFill/>
            <a:miter lim="800000"/>
            <a:headEnd/>
            <a:tailEnd/>
          </a:ln>
        </p:spPr>
      </p:pic>
    </p:spTree>
    <p:extLst>
      <p:ext uri="{BB962C8B-B14F-4D97-AF65-F5344CB8AC3E}">
        <p14:creationId xmlns:p14="http://schemas.microsoft.com/office/powerpoint/2010/main" val="65526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Ways of implementing polymorphism:</a:t>
            </a:r>
          </a:p>
        </p:txBody>
      </p:sp>
      <p:sp>
        <p:nvSpPr>
          <p:cNvPr id="3" name="Content Placeholder 2"/>
          <p:cNvSpPr>
            <a:spLocks noGrp="1"/>
          </p:cNvSpPr>
          <p:nvPr>
            <p:ph idx="1"/>
          </p:nvPr>
        </p:nvSpPr>
        <p:spPr>
          <a:xfrm>
            <a:off x="457200" y="787401"/>
            <a:ext cx="8229600" cy="5338764"/>
          </a:xfrm>
        </p:spPr>
        <p:txBody>
          <a:bodyPr>
            <a:normAutofit/>
          </a:bodyPr>
          <a:lstStyle/>
          <a:p>
            <a:pPr marL="514350" indent="-514350">
              <a:buFont typeface="+mj-lt"/>
              <a:buAutoNum type="arabicPeriod"/>
            </a:pPr>
            <a:r>
              <a:rPr lang="en-US" sz="2000" dirty="0">
                <a:hlinkClick r:id="rId2"/>
              </a:rPr>
              <a:t>Function overloading</a:t>
            </a:r>
            <a:endParaRPr lang="en-US" sz="2000" dirty="0"/>
          </a:p>
          <a:p>
            <a:pPr marL="514350" indent="-514350">
              <a:buFont typeface="+mj-lt"/>
              <a:buAutoNum type="arabicPeriod"/>
            </a:pPr>
            <a:r>
              <a:rPr lang="en-US" sz="2000" dirty="0">
                <a:hlinkClick r:id="rId3"/>
              </a:rPr>
              <a:t>Operator overloading</a:t>
            </a:r>
            <a:endParaRPr lang="en-US" sz="2000" dirty="0"/>
          </a:p>
          <a:p>
            <a:pPr marL="514350" indent="-514350">
              <a:buFont typeface="+mj-lt"/>
              <a:buAutoNum type="arabicPeriod"/>
            </a:pPr>
            <a:r>
              <a:rPr lang="en-US" sz="2000" dirty="0">
                <a:hlinkClick r:id="rId4"/>
              </a:rPr>
              <a:t>Function overriding</a:t>
            </a:r>
            <a:endParaRPr lang="en-US" sz="2000" dirty="0"/>
          </a:p>
          <a:p>
            <a:pPr marL="514350" indent="-514350">
              <a:buFont typeface="+mj-lt"/>
              <a:buAutoNum type="arabicPeriod"/>
            </a:pPr>
            <a:r>
              <a:rPr lang="en-US" sz="2000" dirty="0">
                <a:hlinkClick r:id="rId5"/>
              </a:rPr>
              <a:t>Virtual functions</a:t>
            </a:r>
            <a:endParaRPr lang="en-US" sz="2000" dirty="0"/>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66626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4. One </a:t>
            </a:r>
            <a:r>
              <a:rPr lang="en-US" sz="3600" b="1" dirty="0" err="1">
                <a:solidFill>
                  <a:srgbClr val="00B050"/>
                </a:solidFill>
              </a:rPr>
              <a:t>ClassType</a:t>
            </a:r>
            <a:r>
              <a:rPr lang="en-US" sz="3600" b="1" dirty="0">
                <a:solidFill>
                  <a:srgbClr val="00B050"/>
                </a:solidFill>
              </a:rPr>
              <a:t> to another </a:t>
            </a:r>
            <a:r>
              <a:rPr lang="en-US" sz="3600" b="1" dirty="0" err="1">
                <a:solidFill>
                  <a:srgbClr val="00B050"/>
                </a:solidFill>
              </a:rPr>
              <a:t>ClassType</a:t>
            </a:r>
            <a:endParaRPr lang="en-US" sz="3600" b="1" dirty="0">
              <a:solidFill>
                <a:srgbClr val="00B050"/>
              </a:solidFill>
            </a:endParaRPr>
          </a:p>
        </p:txBody>
      </p:sp>
      <p:sp>
        <p:nvSpPr>
          <p:cNvPr id="3" name="Content Placeholder 2"/>
          <p:cNvSpPr>
            <a:spLocks noGrp="1"/>
          </p:cNvSpPr>
          <p:nvPr>
            <p:ph idx="1"/>
          </p:nvPr>
        </p:nvSpPr>
        <p:spPr>
          <a:xfrm>
            <a:off x="457200" y="787401"/>
            <a:ext cx="8229600" cy="5338764"/>
          </a:xfrm>
        </p:spPr>
        <p:txBody>
          <a:bodyPr>
            <a:normAutofit/>
          </a:bodyPr>
          <a:lstStyle/>
          <a:p>
            <a:r>
              <a:rPr lang="en-US" sz="2400" dirty="0"/>
              <a:t>The conversion form object of one class to object of another class can be performed using: </a:t>
            </a:r>
          </a:p>
          <a:p>
            <a:pPr lvl="1"/>
            <a:r>
              <a:rPr lang="en-US" sz="2000" dirty="0"/>
              <a:t>either one-argument constructor, or </a:t>
            </a:r>
          </a:p>
          <a:p>
            <a:pPr lvl="1"/>
            <a:r>
              <a:rPr lang="en-US" sz="2000" dirty="0"/>
              <a:t>a conversion function. </a:t>
            </a:r>
          </a:p>
          <a:p>
            <a:r>
              <a:rPr lang="en-US" sz="2400" dirty="0"/>
              <a:t>The choice depends upon whether the conversion routine is declared in:</a:t>
            </a:r>
          </a:p>
          <a:p>
            <a:pPr marL="914400" lvl="1" indent="-457200">
              <a:buFont typeface="+mj-lt"/>
              <a:buAutoNum type="alphaLcParenR"/>
            </a:pPr>
            <a:r>
              <a:rPr lang="en-US" sz="2000" dirty="0"/>
              <a:t>the source class, or  </a:t>
            </a:r>
          </a:p>
          <a:p>
            <a:pPr marL="914400" lvl="1" indent="-457200">
              <a:buFont typeface="+mj-lt"/>
              <a:buAutoNum type="alphaLcParenR"/>
            </a:pPr>
            <a:r>
              <a:rPr lang="en-US" sz="2000" dirty="0"/>
              <a:t>the destination class.</a:t>
            </a:r>
          </a:p>
          <a:p>
            <a:endParaRPr lang="en-US" sz="16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009538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a) Routine in Source Object</a:t>
            </a: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When the conversion routine is in the source class, it is performed using a conversion function. </a:t>
            </a:r>
          </a:p>
          <a:p>
            <a:r>
              <a:rPr lang="en-US" sz="2000" dirty="0"/>
              <a:t>The syntax of conversion function will be:</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7" name="Picture 6">
            <a:extLst>
              <a:ext uri="{FF2B5EF4-FFF2-40B4-BE49-F238E27FC236}">
                <a16:creationId xmlns:a16="http://schemas.microsoft.com/office/drawing/2014/main" id="{75003587-D96D-4A60-8DAC-814087566F3B}"/>
              </a:ext>
            </a:extLst>
          </p:cNvPr>
          <p:cNvPicPr>
            <a:picLocks noChangeAspect="1"/>
          </p:cNvPicPr>
          <p:nvPr/>
        </p:nvPicPr>
        <p:blipFill>
          <a:blip r:embed="rId2"/>
          <a:stretch>
            <a:fillRect/>
          </a:stretch>
        </p:blipFill>
        <p:spPr>
          <a:xfrm>
            <a:off x="1828800" y="2413001"/>
            <a:ext cx="4929188" cy="1783745"/>
          </a:xfrm>
          <a:prstGeom prst="rect">
            <a:avLst/>
          </a:prstGeom>
          <a:ln>
            <a:solidFill>
              <a:schemeClr val="tx2">
                <a:lumMod val="60000"/>
                <a:lumOff val="40000"/>
              </a:schemeClr>
            </a:solidFill>
          </a:ln>
        </p:spPr>
      </p:pic>
    </p:spTree>
    <p:extLst>
      <p:ext uri="{BB962C8B-B14F-4D97-AF65-F5344CB8AC3E}">
        <p14:creationId xmlns:p14="http://schemas.microsoft.com/office/powerpoint/2010/main" val="2075162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a) Routine in Source Object: </a:t>
            </a:r>
            <a:r>
              <a:rPr lang="en-US" sz="2800" b="1" dirty="0">
                <a:solidFill>
                  <a:schemeClr val="accent6">
                    <a:lumMod val="75000"/>
                  </a:schemeClr>
                </a:solidFill>
              </a:rPr>
              <a:t>Sample program</a:t>
            </a:r>
            <a:endParaRPr lang="en-US" sz="3600" b="1" dirty="0">
              <a:solidFill>
                <a:schemeClr val="accent6">
                  <a:lumMod val="75000"/>
                </a:schemeClr>
              </a:solidFill>
            </a:endParaRPr>
          </a:p>
        </p:txBody>
      </p:sp>
      <p:pic>
        <p:nvPicPr>
          <p:cNvPr id="9" name="Content Placeholder 8">
            <a:extLst>
              <a:ext uri="{FF2B5EF4-FFF2-40B4-BE49-F238E27FC236}">
                <a16:creationId xmlns:a16="http://schemas.microsoft.com/office/drawing/2014/main" id="{A554A8D9-9698-4274-8DEF-32AF3B43744E}"/>
              </a:ext>
            </a:extLst>
          </p:cNvPr>
          <p:cNvPicPr>
            <a:picLocks noGrp="1" noChangeAspect="1"/>
          </p:cNvPicPr>
          <p:nvPr>
            <p:ph idx="1"/>
          </p:nvPr>
        </p:nvPicPr>
        <p:blipFill>
          <a:blip r:embed="rId2"/>
          <a:stretch>
            <a:fillRect/>
          </a:stretch>
        </p:blipFill>
        <p:spPr>
          <a:xfrm>
            <a:off x="4549878" y="725459"/>
            <a:ext cx="4095357" cy="4024341"/>
          </a:xfrm>
          <a:prstGeom prst="rect">
            <a:avLst/>
          </a:prstGeom>
          <a:ln>
            <a:solidFill>
              <a:schemeClr val="tx1"/>
            </a:solidFill>
          </a:ln>
        </p:spPr>
      </p:pic>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8" name="Picture 7">
            <a:extLst>
              <a:ext uri="{FF2B5EF4-FFF2-40B4-BE49-F238E27FC236}">
                <a16:creationId xmlns:a16="http://schemas.microsoft.com/office/drawing/2014/main" id="{14013BAB-6E86-435E-8A06-323E20BEB507}"/>
              </a:ext>
            </a:extLst>
          </p:cNvPr>
          <p:cNvPicPr>
            <a:picLocks noChangeAspect="1"/>
          </p:cNvPicPr>
          <p:nvPr/>
        </p:nvPicPr>
        <p:blipFill>
          <a:blip r:embed="rId3"/>
          <a:stretch>
            <a:fillRect/>
          </a:stretch>
        </p:blipFill>
        <p:spPr>
          <a:xfrm>
            <a:off x="265811" y="2010922"/>
            <a:ext cx="4267201" cy="3760161"/>
          </a:xfrm>
          <a:prstGeom prst="rect">
            <a:avLst/>
          </a:prstGeom>
          <a:ln>
            <a:solidFill>
              <a:schemeClr val="tx1"/>
            </a:solidFill>
          </a:ln>
        </p:spPr>
      </p:pic>
      <p:pic>
        <p:nvPicPr>
          <p:cNvPr id="10" name="Picture 9">
            <a:extLst>
              <a:ext uri="{FF2B5EF4-FFF2-40B4-BE49-F238E27FC236}">
                <a16:creationId xmlns:a16="http://schemas.microsoft.com/office/drawing/2014/main" id="{60898E57-DCBC-4BF1-8CF9-5E998FE4BFF0}"/>
              </a:ext>
            </a:extLst>
          </p:cNvPr>
          <p:cNvPicPr>
            <a:picLocks noChangeAspect="1"/>
          </p:cNvPicPr>
          <p:nvPr/>
        </p:nvPicPr>
        <p:blipFill>
          <a:blip r:embed="rId4"/>
          <a:stretch>
            <a:fillRect/>
          </a:stretch>
        </p:blipFill>
        <p:spPr>
          <a:xfrm>
            <a:off x="4533011" y="4789460"/>
            <a:ext cx="4129088" cy="1963249"/>
          </a:xfrm>
          <a:prstGeom prst="rect">
            <a:avLst/>
          </a:prstGeom>
          <a:ln>
            <a:solidFill>
              <a:schemeClr val="tx1"/>
            </a:solidFill>
          </a:ln>
        </p:spPr>
      </p:pic>
      <p:pic>
        <p:nvPicPr>
          <p:cNvPr id="11" name="Picture 10">
            <a:extLst>
              <a:ext uri="{FF2B5EF4-FFF2-40B4-BE49-F238E27FC236}">
                <a16:creationId xmlns:a16="http://schemas.microsoft.com/office/drawing/2014/main" id="{73702046-2A23-4873-AA8A-4ED62F056978}"/>
              </a:ext>
            </a:extLst>
          </p:cNvPr>
          <p:cNvPicPr/>
          <p:nvPr/>
        </p:nvPicPr>
        <p:blipFill rotWithShape="1">
          <a:blip r:embed="rId5"/>
          <a:srcRect r="43418" b="22454"/>
          <a:stretch/>
        </p:blipFill>
        <p:spPr bwMode="auto">
          <a:xfrm>
            <a:off x="2209801" y="5584454"/>
            <a:ext cx="2261299" cy="1106607"/>
          </a:xfrm>
          <a:prstGeom prst="rect">
            <a:avLst/>
          </a:prstGeom>
          <a:noFill/>
          <a:ln w="9525">
            <a:noFill/>
            <a:miter lim="800000"/>
            <a:headEnd/>
            <a:tailEnd/>
          </a:ln>
        </p:spPr>
      </p:pic>
      <p:sp>
        <p:nvSpPr>
          <p:cNvPr id="12" name="Content Placeholder 6">
            <a:extLst>
              <a:ext uri="{FF2B5EF4-FFF2-40B4-BE49-F238E27FC236}">
                <a16:creationId xmlns:a16="http://schemas.microsoft.com/office/drawing/2014/main" id="{38D714F0-0927-4E6A-A159-890ABDD7E011}"/>
              </a:ext>
            </a:extLst>
          </p:cNvPr>
          <p:cNvSpPr txBox="1">
            <a:spLocks/>
          </p:cNvSpPr>
          <p:nvPr/>
        </p:nvSpPr>
        <p:spPr>
          <a:xfrm>
            <a:off x="265811" y="685801"/>
            <a:ext cx="4205289" cy="1293888"/>
          </a:xfrm>
          <a:prstGeom prst="rect">
            <a:avLst/>
          </a:prstGeom>
        </p:spPr>
        <p:txBody>
          <a:bodyPr vert="horz" lIns="91440" tIns="45720" rIns="91440" bIns="45720" rtlCol="0" anchor="ct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rPr>
              <a:t>Define two </a:t>
            </a:r>
            <a:r>
              <a:rPr lang="en-US" b="1">
                <a:solidFill>
                  <a:srgbClr val="FF0000"/>
                </a:solidFill>
              </a:rPr>
              <a:t>classes Rectangular </a:t>
            </a:r>
            <a:r>
              <a:rPr lang="en-US" b="1" dirty="0">
                <a:solidFill>
                  <a:srgbClr val="FF0000"/>
                </a:solidFill>
              </a:rPr>
              <a:t>and Polar to represent the point in polar and rectangular form and use conversion routine to convert from one form to another(</a:t>
            </a:r>
            <a:r>
              <a:rPr lang="en-US" b="1" dirty="0" err="1">
                <a:solidFill>
                  <a:srgbClr val="FF0000"/>
                </a:solidFill>
              </a:rPr>
              <a:t>i.e</a:t>
            </a:r>
            <a:r>
              <a:rPr lang="en-US" b="1" dirty="0">
                <a:solidFill>
                  <a:srgbClr val="FF0000"/>
                </a:solidFill>
              </a:rPr>
              <a:t> convert object of class Polar into object of class Rectangular).</a:t>
            </a:r>
            <a:endParaRPr lang="en-US" dirty="0">
              <a:solidFill>
                <a:srgbClr val="FF0000"/>
              </a:solidFill>
            </a:endParaRPr>
          </a:p>
        </p:txBody>
      </p:sp>
    </p:spTree>
    <p:extLst>
      <p:ext uri="{BB962C8B-B14F-4D97-AF65-F5344CB8AC3E}">
        <p14:creationId xmlns:p14="http://schemas.microsoft.com/office/powerpoint/2010/main" val="3146002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a) Routine in Source Object: </a:t>
            </a:r>
            <a:r>
              <a:rPr lang="en-US" sz="2800" b="1" dirty="0">
                <a:solidFill>
                  <a:schemeClr val="accent6">
                    <a:lumMod val="75000"/>
                  </a:schemeClr>
                </a:solidFill>
              </a:rPr>
              <a:t>Sample program</a:t>
            </a:r>
            <a:endParaRPr lang="en-US" sz="3600" b="1" dirty="0">
              <a:solidFill>
                <a:schemeClr val="accent6">
                  <a:lumMod val="75000"/>
                </a:schemeClr>
              </a:solidFill>
            </a:endParaRP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Content Placeholder 6">
            <a:extLst>
              <a:ext uri="{FF2B5EF4-FFF2-40B4-BE49-F238E27FC236}">
                <a16:creationId xmlns:a16="http://schemas.microsoft.com/office/drawing/2014/main" id="{F2755DC6-D99A-408A-B441-6FCDEB0140F7}"/>
              </a:ext>
            </a:extLst>
          </p:cNvPr>
          <p:cNvSpPr>
            <a:spLocks noGrp="1"/>
          </p:cNvSpPr>
          <p:nvPr>
            <p:ph idx="1"/>
          </p:nvPr>
        </p:nvSpPr>
        <p:spPr>
          <a:xfrm>
            <a:off x="457200" y="990601"/>
            <a:ext cx="8229600" cy="5135564"/>
          </a:xfrm>
        </p:spPr>
        <p:txBody>
          <a:bodyPr/>
          <a:lstStyle/>
          <a:p>
            <a:r>
              <a:rPr lang="en-US" sz="1800" dirty="0"/>
              <a:t>Here, in the above program, the data members in the </a:t>
            </a:r>
            <a:r>
              <a:rPr lang="en-US" sz="1800" i="1" dirty="0"/>
              <a:t>Polar</a:t>
            </a:r>
            <a:r>
              <a:rPr lang="en-US" sz="1800" dirty="0"/>
              <a:t> class is </a:t>
            </a:r>
            <a:r>
              <a:rPr lang="en-US" sz="1800" i="1" dirty="0"/>
              <a:t>float  </a:t>
            </a:r>
            <a:r>
              <a:rPr lang="en-US" sz="1800" dirty="0"/>
              <a:t>type (i.e. Polar type). </a:t>
            </a:r>
          </a:p>
          <a:p>
            <a:r>
              <a:rPr lang="en-US" sz="1800" dirty="0"/>
              <a:t>This is converted into </a:t>
            </a:r>
            <a:r>
              <a:rPr lang="en-US" sz="1800" i="1" dirty="0"/>
              <a:t>Rectangular </a:t>
            </a:r>
            <a:r>
              <a:rPr lang="en-US" sz="1800" dirty="0"/>
              <a:t> type (i.e. int type).</a:t>
            </a:r>
          </a:p>
          <a:p>
            <a:r>
              <a:rPr lang="en-US" sz="1800" dirty="0"/>
              <a:t>If we had declared as </a:t>
            </a:r>
            <a:r>
              <a:rPr lang="en-US" sz="1800" b="1" i="1" dirty="0"/>
              <a:t>int  </a:t>
            </a:r>
            <a:r>
              <a:rPr lang="en-US" sz="1800" b="1" i="1" dirty="0" err="1"/>
              <a:t>xr</a:t>
            </a:r>
            <a:r>
              <a:rPr lang="en-US" sz="1800" b="1" i="1" dirty="0"/>
              <a:t>, </a:t>
            </a:r>
            <a:r>
              <a:rPr lang="en-US" sz="1800" b="1" i="1" dirty="0" err="1"/>
              <a:t>yr</a:t>
            </a:r>
            <a:r>
              <a:rPr lang="en-US" sz="1800" b="1" i="1" dirty="0"/>
              <a:t>;  </a:t>
            </a:r>
            <a:r>
              <a:rPr lang="en-US" sz="1800" dirty="0"/>
              <a:t>in the class Rectangular, our output would be.</a:t>
            </a:r>
          </a:p>
          <a:p>
            <a:endParaRPr lang="en-US" dirty="0"/>
          </a:p>
        </p:txBody>
      </p:sp>
      <p:pic>
        <p:nvPicPr>
          <p:cNvPr id="16" name="Picture 15">
            <a:extLst>
              <a:ext uri="{FF2B5EF4-FFF2-40B4-BE49-F238E27FC236}">
                <a16:creationId xmlns:a16="http://schemas.microsoft.com/office/drawing/2014/main" id="{CD91AA1E-CF87-466F-B55F-02852A59583B}"/>
              </a:ext>
            </a:extLst>
          </p:cNvPr>
          <p:cNvPicPr/>
          <p:nvPr/>
        </p:nvPicPr>
        <p:blipFill>
          <a:blip r:embed="rId2"/>
          <a:srcRect/>
          <a:stretch>
            <a:fillRect/>
          </a:stretch>
        </p:blipFill>
        <p:spPr bwMode="auto">
          <a:xfrm>
            <a:off x="2133600" y="2921000"/>
            <a:ext cx="3505200" cy="2235200"/>
          </a:xfrm>
          <a:prstGeom prst="rect">
            <a:avLst/>
          </a:prstGeom>
          <a:noFill/>
          <a:ln w="9525">
            <a:noFill/>
            <a:miter lim="800000"/>
            <a:headEnd/>
            <a:tailEnd/>
          </a:ln>
        </p:spPr>
      </p:pic>
    </p:spTree>
    <p:extLst>
      <p:ext uri="{BB962C8B-B14F-4D97-AF65-F5344CB8AC3E}">
        <p14:creationId xmlns:p14="http://schemas.microsoft.com/office/powerpoint/2010/main" val="1403634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b) Routine in Destination Object</a:t>
            </a: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When the conversion routine is in the destination class, we use a one-argument constructor.</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624742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b) Routine in Destination Object: </a:t>
            </a:r>
            <a:r>
              <a:rPr lang="en-US" sz="1800" b="1" dirty="0">
                <a:solidFill>
                  <a:schemeClr val="accent6">
                    <a:lumMod val="75000"/>
                  </a:schemeClr>
                </a:solidFill>
              </a:rPr>
              <a:t>Sample program</a:t>
            </a:r>
            <a:endParaRPr lang="en-US" sz="3600" b="1" dirty="0">
              <a:solidFill>
                <a:schemeClr val="accent6">
                  <a:lumMod val="75000"/>
                </a:schemeClr>
              </a:solidFill>
            </a:endParaRPr>
          </a:p>
        </p:txBody>
      </p:sp>
      <p:pic>
        <p:nvPicPr>
          <p:cNvPr id="8" name="Content Placeholder 7">
            <a:extLst>
              <a:ext uri="{FF2B5EF4-FFF2-40B4-BE49-F238E27FC236}">
                <a16:creationId xmlns:a16="http://schemas.microsoft.com/office/drawing/2014/main" id="{91F61D79-2B0C-4F66-AE5E-D92E9EF78C5D}"/>
              </a:ext>
            </a:extLst>
          </p:cNvPr>
          <p:cNvPicPr>
            <a:picLocks noGrp="1" noChangeAspect="1"/>
          </p:cNvPicPr>
          <p:nvPr>
            <p:ph idx="1"/>
          </p:nvPr>
        </p:nvPicPr>
        <p:blipFill>
          <a:blip r:embed="rId2"/>
          <a:stretch>
            <a:fillRect/>
          </a:stretch>
        </p:blipFill>
        <p:spPr>
          <a:xfrm>
            <a:off x="4081970" y="811873"/>
            <a:ext cx="3483546" cy="3999419"/>
          </a:xfrm>
          <a:prstGeom prst="rect">
            <a:avLst/>
          </a:prstGeom>
          <a:ln>
            <a:solidFill>
              <a:schemeClr val="tx1"/>
            </a:solidFill>
          </a:ln>
        </p:spPr>
      </p:pic>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dirty="0"/>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Picture 6">
            <a:extLst>
              <a:ext uri="{FF2B5EF4-FFF2-40B4-BE49-F238E27FC236}">
                <a16:creationId xmlns:a16="http://schemas.microsoft.com/office/drawing/2014/main" id="{79E7F713-1595-406C-848E-D8C462F33B5B}"/>
              </a:ext>
            </a:extLst>
          </p:cNvPr>
          <p:cNvPicPr>
            <a:picLocks noChangeAspect="1"/>
          </p:cNvPicPr>
          <p:nvPr/>
        </p:nvPicPr>
        <p:blipFill>
          <a:blip r:embed="rId3"/>
          <a:stretch>
            <a:fillRect/>
          </a:stretch>
        </p:blipFill>
        <p:spPr>
          <a:xfrm>
            <a:off x="496530" y="794944"/>
            <a:ext cx="3465871" cy="4403181"/>
          </a:xfrm>
          <a:prstGeom prst="rect">
            <a:avLst/>
          </a:prstGeom>
          <a:ln>
            <a:solidFill>
              <a:schemeClr val="tx1"/>
            </a:solidFill>
          </a:ln>
        </p:spPr>
      </p:pic>
      <p:pic>
        <p:nvPicPr>
          <p:cNvPr id="9" name="Picture 8">
            <a:extLst>
              <a:ext uri="{FF2B5EF4-FFF2-40B4-BE49-F238E27FC236}">
                <a16:creationId xmlns:a16="http://schemas.microsoft.com/office/drawing/2014/main" id="{6229FD0F-81A7-49A5-894F-A92300765E2E}"/>
              </a:ext>
            </a:extLst>
          </p:cNvPr>
          <p:cNvPicPr>
            <a:picLocks noChangeAspect="1"/>
          </p:cNvPicPr>
          <p:nvPr/>
        </p:nvPicPr>
        <p:blipFill>
          <a:blip r:embed="rId4"/>
          <a:stretch>
            <a:fillRect/>
          </a:stretch>
        </p:blipFill>
        <p:spPr>
          <a:xfrm>
            <a:off x="4068434" y="5060305"/>
            <a:ext cx="4237367" cy="1663559"/>
          </a:xfrm>
          <a:prstGeom prst="rect">
            <a:avLst/>
          </a:prstGeom>
          <a:ln>
            <a:solidFill>
              <a:schemeClr val="tx1"/>
            </a:solidFill>
          </a:ln>
        </p:spPr>
      </p:pic>
      <p:pic>
        <p:nvPicPr>
          <p:cNvPr id="10" name="Picture 9">
            <a:extLst>
              <a:ext uri="{FF2B5EF4-FFF2-40B4-BE49-F238E27FC236}">
                <a16:creationId xmlns:a16="http://schemas.microsoft.com/office/drawing/2014/main" id="{FDDFC0AB-D520-4381-A74B-4BCAD34BBBDF}"/>
              </a:ext>
            </a:extLst>
          </p:cNvPr>
          <p:cNvPicPr/>
          <p:nvPr/>
        </p:nvPicPr>
        <p:blipFill rotWithShape="1">
          <a:blip r:embed="rId5"/>
          <a:srcRect t="18555" r="42476" b="22238"/>
          <a:stretch/>
        </p:blipFill>
        <p:spPr bwMode="auto">
          <a:xfrm>
            <a:off x="1719770" y="5359401"/>
            <a:ext cx="2362200" cy="1347865"/>
          </a:xfrm>
          <a:prstGeom prst="rect">
            <a:avLst/>
          </a:prstGeom>
          <a:noFill/>
          <a:ln w="9525">
            <a:noFill/>
            <a:miter lim="800000"/>
            <a:headEnd/>
            <a:tailEnd/>
          </a:ln>
        </p:spPr>
      </p:pic>
      <p:sp>
        <p:nvSpPr>
          <p:cNvPr id="3" name="TextBox 2">
            <a:extLst>
              <a:ext uri="{FF2B5EF4-FFF2-40B4-BE49-F238E27FC236}">
                <a16:creationId xmlns:a16="http://schemas.microsoft.com/office/drawing/2014/main" id="{67ABD4FB-6ED5-4818-A6EF-F739679B477F}"/>
              </a:ext>
            </a:extLst>
          </p:cNvPr>
          <p:cNvSpPr txBox="1"/>
          <p:nvPr/>
        </p:nvSpPr>
        <p:spPr>
          <a:xfrm>
            <a:off x="4267200" y="4732181"/>
            <a:ext cx="699230" cy="307777"/>
          </a:xfrm>
          <a:prstGeom prst="rect">
            <a:avLst/>
          </a:prstGeom>
          <a:noFill/>
        </p:spPr>
        <p:txBody>
          <a:bodyPr wrap="none" rtlCol="0">
            <a:spAutoFit/>
          </a:bodyPr>
          <a:lstStyle/>
          <a:p>
            <a:r>
              <a:rPr lang="en-US" sz="1400" dirty="0"/>
              <a:t>main( )</a:t>
            </a:r>
          </a:p>
        </p:txBody>
      </p:sp>
    </p:spTree>
    <p:extLst>
      <p:ext uri="{BB962C8B-B14F-4D97-AF65-F5344CB8AC3E}">
        <p14:creationId xmlns:p14="http://schemas.microsoft.com/office/powerpoint/2010/main" val="105746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chemeClr val="accent6">
                    <a:lumMod val="75000"/>
                  </a:schemeClr>
                </a:solidFill>
              </a:rPr>
              <a:t>b) Routine in Destination Object: </a:t>
            </a:r>
            <a:r>
              <a:rPr lang="en-US" sz="1800" b="1" dirty="0">
                <a:solidFill>
                  <a:schemeClr val="accent6">
                    <a:lumMod val="75000"/>
                  </a:schemeClr>
                </a:solidFill>
              </a:rPr>
              <a:t>Sample program</a:t>
            </a:r>
            <a:endParaRPr lang="en-US" sz="3600" b="1" dirty="0">
              <a:solidFill>
                <a:schemeClr val="accent6">
                  <a:lumMod val="75000"/>
                </a:schemeClr>
              </a:solidFill>
            </a:endParaRP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Here, in the above program, the data members in the </a:t>
            </a:r>
            <a:r>
              <a:rPr lang="en-US" sz="2000" i="1" dirty="0"/>
              <a:t>Polar</a:t>
            </a:r>
            <a:r>
              <a:rPr lang="en-US" sz="2000" dirty="0"/>
              <a:t> class is </a:t>
            </a:r>
            <a:r>
              <a:rPr lang="en-US" sz="2000" i="1" dirty="0"/>
              <a:t>float  </a:t>
            </a:r>
            <a:r>
              <a:rPr lang="en-US" sz="2000" dirty="0"/>
              <a:t>type (i.e. Polar type). </a:t>
            </a:r>
          </a:p>
          <a:p>
            <a:r>
              <a:rPr lang="en-US" sz="2000" dirty="0"/>
              <a:t>This is converted into </a:t>
            </a:r>
            <a:r>
              <a:rPr lang="en-US" sz="2000" i="1" dirty="0"/>
              <a:t>Rectangular </a:t>
            </a:r>
            <a:r>
              <a:rPr lang="en-US" sz="2000" dirty="0"/>
              <a:t> type (i.e. int type).</a:t>
            </a:r>
          </a:p>
          <a:p>
            <a:r>
              <a:rPr lang="en-US" sz="2000" dirty="0"/>
              <a:t>If we had declared as </a:t>
            </a:r>
            <a:r>
              <a:rPr lang="en-US" sz="2000" b="1" i="1" dirty="0"/>
              <a:t>float  </a:t>
            </a:r>
            <a:r>
              <a:rPr lang="en-US" sz="2000" b="1" i="1" dirty="0" err="1"/>
              <a:t>xr</a:t>
            </a:r>
            <a:r>
              <a:rPr lang="en-US" sz="2000" b="1" i="1" dirty="0"/>
              <a:t>, </a:t>
            </a:r>
            <a:r>
              <a:rPr lang="en-US" sz="2000" b="1" i="1" dirty="0" err="1"/>
              <a:t>yr</a:t>
            </a:r>
            <a:r>
              <a:rPr lang="en-US" sz="2000" b="1" i="1" dirty="0"/>
              <a:t>;  </a:t>
            </a:r>
            <a:r>
              <a:rPr lang="en-US" sz="2000" dirty="0"/>
              <a:t>in the class Rectangular, our output would be.</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7" name="Picture 6">
            <a:extLst>
              <a:ext uri="{FF2B5EF4-FFF2-40B4-BE49-F238E27FC236}">
                <a16:creationId xmlns:a16="http://schemas.microsoft.com/office/drawing/2014/main" id="{05CEB5B6-D759-4464-846E-38EA1C55BF1F}"/>
              </a:ext>
            </a:extLst>
          </p:cNvPr>
          <p:cNvPicPr/>
          <p:nvPr/>
        </p:nvPicPr>
        <p:blipFill>
          <a:blip r:embed="rId2"/>
          <a:srcRect/>
          <a:stretch>
            <a:fillRect/>
          </a:stretch>
        </p:blipFill>
        <p:spPr bwMode="auto">
          <a:xfrm>
            <a:off x="2057400" y="3225800"/>
            <a:ext cx="3886200" cy="2133600"/>
          </a:xfrm>
          <a:prstGeom prst="rect">
            <a:avLst/>
          </a:prstGeom>
          <a:noFill/>
          <a:ln w="9525">
            <a:noFill/>
            <a:miter lim="800000"/>
            <a:headEnd/>
            <a:tailEnd/>
          </a:ln>
        </p:spPr>
      </p:pic>
    </p:spTree>
    <p:extLst>
      <p:ext uri="{BB962C8B-B14F-4D97-AF65-F5344CB8AC3E}">
        <p14:creationId xmlns:p14="http://schemas.microsoft.com/office/powerpoint/2010/main" val="3479003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5.9 This pointer</a:t>
            </a:r>
          </a:p>
        </p:txBody>
      </p:sp>
      <p:sp>
        <p:nvSpPr>
          <p:cNvPr id="3" name="Content Placeholder 2"/>
          <p:cNvSpPr>
            <a:spLocks noGrp="1"/>
          </p:cNvSpPr>
          <p:nvPr>
            <p:ph idx="1"/>
          </p:nvPr>
        </p:nvSpPr>
        <p:spPr>
          <a:xfrm>
            <a:off x="457200" y="787401"/>
            <a:ext cx="8229600" cy="5338764"/>
          </a:xfrm>
        </p:spPr>
        <p:txBody>
          <a:bodyPr>
            <a:normAutofit fontScale="77500" lnSpcReduction="20000"/>
          </a:bodyPr>
          <a:lstStyle/>
          <a:p>
            <a:r>
              <a:rPr lang="en-US" dirty="0"/>
              <a:t>The member function of every object have access to a pointer named </a:t>
            </a:r>
            <a:r>
              <a:rPr lang="en-US" b="1" i="1" dirty="0"/>
              <a:t>this</a:t>
            </a:r>
            <a:r>
              <a:rPr lang="en-US" dirty="0"/>
              <a:t>, which point to the object itself. </a:t>
            </a:r>
          </a:p>
          <a:p>
            <a:r>
              <a:rPr lang="en-US" dirty="0"/>
              <a:t>When we call a member function, it comes into existence with the value of </a:t>
            </a:r>
            <a:r>
              <a:rPr lang="en-US" b="1" i="1" dirty="0"/>
              <a:t>this </a:t>
            </a:r>
            <a:r>
              <a:rPr lang="en-US" dirty="0"/>
              <a:t>set to the address of the object for which it was called. </a:t>
            </a:r>
          </a:p>
          <a:p>
            <a:r>
              <a:rPr lang="en-US" dirty="0"/>
              <a:t>The </a:t>
            </a:r>
            <a:r>
              <a:rPr lang="en-US" b="1" i="1" dirty="0"/>
              <a:t>this </a:t>
            </a:r>
            <a:r>
              <a:rPr lang="en-US" dirty="0"/>
              <a:t> pointer can be treated like any other pointer to an object. </a:t>
            </a:r>
          </a:p>
          <a:p>
            <a:pPr marL="0" indent="0">
              <a:buNone/>
            </a:pPr>
            <a:endParaRPr lang="en-US" dirty="0"/>
          </a:p>
          <a:p>
            <a:pPr marL="400050" lvl="1" indent="0">
              <a:buNone/>
            </a:pPr>
            <a:r>
              <a:rPr lang="en-US" b="1" dirty="0"/>
              <a:t>Characteristics of </a:t>
            </a:r>
            <a:r>
              <a:rPr lang="en-US" b="1" i="1" dirty="0"/>
              <a:t>this  </a:t>
            </a:r>
            <a:r>
              <a:rPr lang="en-US" b="1" dirty="0"/>
              <a:t>pointer:</a:t>
            </a:r>
            <a:endParaRPr lang="en-US" dirty="0"/>
          </a:p>
          <a:p>
            <a:pPr lvl="2"/>
            <a:r>
              <a:rPr lang="en-US" b="1" i="1" dirty="0"/>
              <a:t>this </a:t>
            </a:r>
            <a:r>
              <a:rPr lang="en-US" dirty="0"/>
              <a:t> pointer stores the address of invoking object of the class.</a:t>
            </a:r>
          </a:p>
          <a:p>
            <a:pPr lvl="2"/>
            <a:r>
              <a:rPr lang="en-US" b="1" i="1" dirty="0"/>
              <a:t>this  </a:t>
            </a:r>
            <a:r>
              <a:rPr lang="en-US" dirty="0"/>
              <a:t> pointers are not accessible for static member functions.</a:t>
            </a:r>
          </a:p>
          <a:p>
            <a:pPr lvl="2"/>
            <a:r>
              <a:rPr lang="en-US" b="1" i="1" dirty="0"/>
              <a:t>this  </a:t>
            </a:r>
            <a:r>
              <a:rPr lang="en-US" dirty="0"/>
              <a:t> pointers are not modifiable.</a:t>
            </a:r>
          </a:p>
          <a:p>
            <a:pPr marL="400050" lvl="1" indent="0">
              <a:buNone/>
            </a:pPr>
            <a:r>
              <a:rPr lang="en-US" dirty="0"/>
              <a:t> </a:t>
            </a:r>
          </a:p>
          <a:p>
            <a:pPr marL="400050" lvl="1" indent="0">
              <a:buNone/>
            </a:pPr>
            <a:r>
              <a:rPr lang="en-US" b="1" dirty="0"/>
              <a:t>Uses of </a:t>
            </a:r>
            <a:r>
              <a:rPr lang="en-US" b="1" i="1" dirty="0"/>
              <a:t>this</a:t>
            </a:r>
            <a:r>
              <a:rPr lang="en-US" b="1" dirty="0"/>
              <a:t>  pointer:</a:t>
            </a:r>
            <a:endParaRPr lang="en-US" dirty="0"/>
          </a:p>
          <a:p>
            <a:pPr lvl="2"/>
            <a:r>
              <a:rPr lang="en-US" dirty="0"/>
              <a:t>To specify memory address of an object.</a:t>
            </a:r>
          </a:p>
          <a:p>
            <a:pPr lvl="2"/>
            <a:r>
              <a:rPr lang="en-US" dirty="0"/>
              <a:t>To access data members.</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631814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5.9 This pointer : Sample program</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7" name="Picture 6">
            <a:extLst>
              <a:ext uri="{FF2B5EF4-FFF2-40B4-BE49-F238E27FC236}">
                <a16:creationId xmlns:a16="http://schemas.microsoft.com/office/drawing/2014/main" id="{E3559B0E-DD41-46B4-B3C9-BCD9A32F569A}"/>
              </a:ext>
            </a:extLst>
          </p:cNvPr>
          <p:cNvPicPr>
            <a:picLocks noChangeAspect="1"/>
          </p:cNvPicPr>
          <p:nvPr/>
        </p:nvPicPr>
        <p:blipFill>
          <a:blip r:embed="rId2"/>
          <a:stretch>
            <a:fillRect/>
          </a:stretch>
        </p:blipFill>
        <p:spPr>
          <a:xfrm>
            <a:off x="533400" y="899497"/>
            <a:ext cx="4648200" cy="5396425"/>
          </a:xfrm>
          <a:prstGeom prst="rect">
            <a:avLst/>
          </a:prstGeom>
          <a:ln>
            <a:solidFill>
              <a:schemeClr val="tx1"/>
            </a:solidFill>
          </a:ln>
        </p:spPr>
      </p:pic>
      <p:pic>
        <p:nvPicPr>
          <p:cNvPr id="9" name="Content Placeholder 8">
            <a:extLst>
              <a:ext uri="{FF2B5EF4-FFF2-40B4-BE49-F238E27FC236}">
                <a16:creationId xmlns:a16="http://schemas.microsoft.com/office/drawing/2014/main" id="{F7D5930B-E265-41C5-918F-1D261AC2C17C}"/>
              </a:ext>
            </a:extLst>
          </p:cNvPr>
          <p:cNvPicPr>
            <a:picLocks noGrp="1"/>
          </p:cNvPicPr>
          <p:nvPr>
            <p:ph idx="1"/>
          </p:nvPr>
        </p:nvPicPr>
        <p:blipFill rotWithShape="1">
          <a:blip r:embed="rId3"/>
          <a:srcRect l="1" t="15191" r="35783" b="21858"/>
          <a:stretch/>
        </p:blipFill>
        <p:spPr bwMode="auto">
          <a:xfrm>
            <a:off x="5257801" y="4330291"/>
            <a:ext cx="3273331" cy="1990828"/>
          </a:xfrm>
          <a:prstGeom prst="rect">
            <a:avLst/>
          </a:prstGeom>
          <a:noFill/>
          <a:ln w="9525">
            <a:noFill/>
            <a:miter lim="800000"/>
            <a:headEnd/>
            <a:tailEnd/>
          </a:ln>
        </p:spPr>
      </p:pic>
    </p:spTree>
    <p:extLst>
      <p:ext uri="{BB962C8B-B14F-4D97-AF65-F5344CB8AC3E}">
        <p14:creationId xmlns:p14="http://schemas.microsoft.com/office/powerpoint/2010/main" val="2552747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5.10 Object Pointer</a:t>
            </a:r>
          </a:p>
        </p:txBody>
      </p:sp>
      <p:sp>
        <p:nvSpPr>
          <p:cNvPr id="3" name="Content Placeholder 2"/>
          <p:cNvSpPr>
            <a:spLocks noGrp="1"/>
          </p:cNvSpPr>
          <p:nvPr>
            <p:ph idx="1"/>
          </p:nvPr>
        </p:nvSpPr>
        <p:spPr>
          <a:xfrm>
            <a:off x="457200" y="787401"/>
            <a:ext cx="8229600" cy="5338764"/>
          </a:xfrm>
        </p:spPr>
        <p:txBody>
          <a:bodyPr>
            <a:normAutofit fontScale="70000" lnSpcReduction="20000"/>
          </a:bodyPr>
          <a:lstStyle/>
          <a:p>
            <a:r>
              <a:rPr lang="en-US" dirty="0"/>
              <a:t>Just like other pointers, the object pointer are declared by placing in front of an object’s name.</a:t>
            </a:r>
          </a:p>
          <a:p>
            <a:r>
              <a:rPr lang="en-US" dirty="0"/>
              <a:t>General syntax is :</a:t>
            </a:r>
          </a:p>
          <a:p>
            <a:pPr marL="457200" lvl="1" indent="0">
              <a:buNone/>
            </a:pPr>
            <a:r>
              <a:rPr lang="en-US" dirty="0"/>
              <a:t>	</a:t>
            </a:r>
            <a:r>
              <a:rPr lang="en-US" sz="3200" dirty="0" err="1"/>
              <a:t>Class_name</a:t>
            </a:r>
            <a:r>
              <a:rPr lang="en-US" sz="3200" dirty="0"/>
              <a:t>  * </a:t>
            </a:r>
            <a:r>
              <a:rPr lang="en-US" sz="3200" dirty="0" err="1"/>
              <a:t>ObjectPointerName</a:t>
            </a:r>
            <a:r>
              <a:rPr lang="en-US" sz="3200" dirty="0"/>
              <a:t>;</a:t>
            </a:r>
          </a:p>
          <a:p>
            <a:r>
              <a:rPr lang="en-US" dirty="0" err="1"/>
              <a:t>Eg</a:t>
            </a:r>
            <a:r>
              <a:rPr lang="en-US" dirty="0"/>
              <a:t>: </a:t>
            </a:r>
          </a:p>
          <a:p>
            <a:pPr marL="0" indent="0">
              <a:buNone/>
            </a:pPr>
            <a:r>
              <a:rPr lang="en-US" dirty="0"/>
              <a:t>	Demo * p;</a:t>
            </a:r>
          </a:p>
          <a:p>
            <a:r>
              <a:rPr lang="en-US" dirty="0"/>
              <a:t>The object pointer should reference the object to which it has to point.</a:t>
            </a:r>
          </a:p>
          <a:p>
            <a:r>
              <a:rPr lang="en-US" dirty="0" err="1"/>
              <a:t>Eg</a:t>
            </a:r>
            <a:r>
              <a:rPr lang="en-US" dirty="0"/>
              <a:t>: </a:t>
            </a:r>
          </a:p>
          <a:p>
            <a:pPr marL="0" indent="0">
              <a:buNone/>
            </a:pPr>
            <a:r>
              <a:rPr lang="en-US" dirty="0"/>
              <a:t>	p=&amp;</a:t>
            </a:r>
            <a:r>
              <a:rPr lang="en-US" dirty="0" err="1"/>
              <a:t>ob</a:t>
            </a:r>
            <a:r>
              <a:rPr lang="en-US" dirty="0"/>
              <a:t>;</a:t>
            </a:r>
          </a:p>
          <a:p>
            <a:r>
              <a:rPr lang="en-US" dirty="0"/>
              <a:t>When accessing members of a class using an object pointer the Arrow Operator ( -&gt; ) is used instead of the Dot ( . ) operator.</a:t>
            </a:r>
          </a:p>
          <a:p>
            <a:r>
              <a:rPr lang="en-US" dirty="0" err="1"/>
              <a:t>Eg</a:t>
            </a:r>
            <a:r>
              <a:rPr lang="en-US" dirty="0"/>
              <a:t>:</a:t>
            </a:r>
          </a:p>
          <a:p>
            <a:pPr marL="0" indent="0">
              <a:buNone/>
            </a:pPr>
            <a:r>
              <a:rPr lang="en-US" dirty="0"/>
              <a:t>	p-&gt; </a:t>
            </a:r>
            <a:r>
              <a:rPr lang="en-US" dirty="0" err="1"/>
              <a:t>showdata</a:t>
            </a:r>
            <a:r>
              <a:rPr lang="en-US" dirty="0"/>
              <a:t>();</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Rectangle 7">
            <a:extLst>
              <a:ext uri="{FF2B5EF4-FFF2-40B4-BE49-F238E27FC236}">
                <a16:creationId xmlns:a16="http://schemas.microsoft.com/office/drawing/2014/main" id="{ADE064A2-11B7-424A-B840-FA2E15696A20}"/>
              </a:ext>
            </a:extLst>
          </p:cNvPr>
          <p:cNvSpPr/>
          <p:nvPr/>
        </p:nvSpPr>
        <p:spPr>
          <a:xfrm>
            <a:off x="1371600" y="1701800"/>
            <a:ext cx="4191000" cy="4318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49CF00-F7F6-4804-A135-56E6BCEB23D5}"/>
              </a:ext>
            </a:extLst>
          </p:cNvPr>
          <p:cNvSpPr/>
          <p:nvPr/>
        </p:nvSpPr>
        <p:spPr>
          <a:xfrm>
            <a:off x="1371600" y="2235200"/>
            <a:ext cx="3886200" cy="508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E1A2A6-D2F2-464E-A777-E022245F191F}"/>
              </a:ext>
            </a:extLst>
          </p:cNvPr>
          <p:cNvSpPr/>
          <p:nvPr/>
        </p:nvSpPr>
        <p:spPr>
          <a:xfrm>
            <a:off x="1295400" y="3581400"/>
            <a:ext cx="3886200" cy="508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A349E0-10D5-4028-BF36-8DA36D0CAE04}"/>
              </a:ext>
            </a:extLst>
          </p:cNvPr>
          <p:cNvSpPr/>
          <p:nvPr/>
        </p:nvSpPr>
        <p:spPr>
          <a:xfrm>
            <a:off x="1295400" y="4876800"/>
            <a:ext cx="3886200" cy="508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167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5.2. Types of polymorphism</a:t>
            </a:r>
          </a:p>
        </p:txBody>
      </p:sp>
      <p:sp>
        <p:nvSpPr>
          <p:cNvPr id="3" name="Content Placeholder 2"/>
          <p:cNvSpPr>
            <a:spLocks noGrp="1"/>
          </p:cNvSpPr>
          <p:nvPr>
            <p:ph idx="1"/>
          </p:nvPr>
        </p:nvSpPr>
        <p:spPr>
          <a:xfrm>
            <a:off x="457200" y="787401"/>
            <a:ext cx="8229600" cy="53387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descr="Image result for polymorphism in oop">
            <a:extLst>
              <a:ext uri="{FF2B5EF4-FFF2-40B4-BE49-F238E27FC236}">
                <a16:creationId xmlns:a16="http://schemas.microsoft.com/office/drawing/2014/main" id="{FD886A75-2B5E-4108-ACD9-DAAB9EBBD093}"/>
              </a:ext>
            </a:extLst>
          </p:cNvPr>
          <p:cNvPicPr/>
          <p:nvPr/>
        </p:nvPicPr>
        <p:blipFill>
          <a:blip r:embed="rId2"/>
          <a:srcRect/>
          <a:stretch>
            <a:fillRect/>
          </a:stretch>
        </p:blipFill>
        <p:spPr bwMode="auto">
          <a:xfrm>
            <a:off x="1676400" y="1092200"/>
            <a:ext cx="6019800" cy="4165600"/>
          </a:xfrm>
          <a:prstGeom prst="rect">
            <a:avLst/>
          </a:prstGeom>
          <a:noFill/>
          <a:ln w="9525">
            <a:noFill/>
            <a:miter lim="800000"/>
            <a:headEnd/>
            <a:tailEnd/>
          </a:ln>
        </p:spPr>
      </p:pic>
    </p:spTree>
    <p:extLst>
      <p:ext uri="{BB962C8B-B14F-4D97-AF65-F5344CB8AC3E}">
        <p14:creationId xmlns:p14="http://schemas.microsoft.com/office/powerpoint/2010/main" val="2634282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5.10 Object Pointer : Sample program</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7" name="Picture 6">
            <a:extLst>
              <a:ext uri="{FF2B5EF4-FFF2-40B4-BE49-F238E27FC236}">
                <a16:creationId xmlns:a16="http://schemas.microsoft.com/office/drawing/2014/main" id="{B9581E2B-0271-445E-BE03-F5862481E835}"/>
              </a:ext>
            </a:extLst>
          </p:cNvPr>
          <p:cNvPicPr>
            <a:picLocks noChangeAspect="1"/>
          </p:cNvPicPr>
          <p:nvPr/>
        </p:nvPicPr>
        <p:blipFill>
          <a:blip r:embed="rId2"/>
          <a:stretch>
            <a:fillRect/>
          </a:stretch>
        </p:blipFill>
        <p:spPr>
          <a:xfrm>
            <a:off x="494072" y="758875"/>
            <a:ext cx="5301049" cy="5603967"/>
          </a:xfrm>
          <a:prstGeom prst="rect">
            <a:avLst/>
          </a:prstGeom>
          <a:ln>
            <a:solidFill>
              <a:schemeClr val="tx1"/>
            </a:solidFill>
          </a:ln>
        </p:spPr>
      </p:pic>
      <p:pic>
        <p:nvPicPr>
          <p:cNvPr id="12" name="Content Placeholder 11">
            <a:extLst>
              <a:ext uri="{FF2B5EF4-FFF2-40B4-BE49-F238E27FC236}">
                <a16:creationId xmlns:a16="http://schemas.microsoft.com/office/drawing/2014/main" id="{B92A144C-94C2-434E-89FC-A586E0F0F7E8}"/>
              </a:ext>
            </a:extLst>
          </p:cNvPr>
          <p:cNvPicPr>
            <a:picLocks noGrp="1"/>
          </p:cNvPicPr>
          <p:nvPr>
            <p:ph idx="1"/>
          </p:nvPr>
        </p:nvPicPr>
        <p:blipFill rotWithShape="1">
          <a:blip r:embed="rId3"/>
          <a:srcRect t="27069" r="75807" b="35347"/>
          <a:stretch/>
        </p:blipFill>
        <p:spPr bwMode="auto">
          <a:xfrm>
            <a:off x="6248400" y="2921000"/>
            <a:ext cx="1676400" cy="9144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53826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5.11 Polymorphic variable</a:t>
            </a:r>
          </a:p>
        </p:txBody>
      </p:sp>
      <p:sp>
        <p:nvSpPr>
          <p:cNvPr id="3" name="Content Placeholder 2"/>
          <p:cNvSpPr>
            <a:spLocks noGrp="1"/>
          </p:cNvSpPr>
          <p:nvPr>
            <p:ph idx="1"/>
          </p:nvPr>
        </p:nvSpPr>
        <p:spPr>
          <a:xfrm>
            <a:off x="457200" y="787401"/>
            <a:ext cx="8229600" cy="5338764"/>
          </a:xfrm>
        </p:spPr>
        <p:txBody>
          <a:bodyPr>
            <a:normAutofit/>
          </a:bodyPr>
          <a:lstStyle/>
          <a:p>
            <a:r>
              <a:rPr lang="en-US" dirty="0"/>
              <a:t>Polymorphic variables are variables that can refer to a variety of objects of different type during the execution of a program.  </a:t>
            </a:r>
          </a:p>
          <a:p>
            <a:r>
              <a:rPr lang="en-US" dirty="0"/>
              <a:t>The types to which a polymorphic variable refers are not necessarily the type of the polymorphic variable itself.</a:t>
            </a:r>
          </a:p>
          <a:p>
            <a:r>
              <a:rPr lang="en-US" dirty="0"/>
              <a:t>It has two types:</a:t>
            </a:r>
          </a:p>
          <a:p>
            <a:pPr marL="971550" lvl="1" indent="-514350">
              <a:buFont typeface="+mj-lt"/>
              <a:buAutoNum type="alphaLcParenR"/>
            </a:pPr>
            <a:r>
              <a:rPr lang="en-US" dirty="0"/>
              <a:t>Static type</a:t>
            </a:r>
          </a:p>
          <a:p>
            <a:pPr marL="971550" lvl="1" indent="-514350">
              <a:buFont typeface="+mj-lt"/>
              <a:buAutoNum type="alphaLcParenR"/>
            </a:pPr>
            <a:r>
              <a:rPr lang="en-US" dirty="0"/>
              <a:t>Dynamic type</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1737226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a) Static Type</a:t>
            </a:r>
          </a:p>
        </p:txBody>
      </p:sp>
      <p:sp>
        <p:nvSpPr>
          <p:cNvPr id="3" name="Content Placeholder 2"/>
          <p:cNvSpPr>
            <a:spLocks noGrp="1"/>
          </p:cNvSpPr>
          <p:nvPr>
            <p:ph idx="1"/>
          </p:nvPr>
        </p:nvSpPr>
        <p:spPr>
          <a:xfrm>
            <a:off x="457200" y="787401"/>
            <a:ext cx="8345128" cy="1828799"/>
          </a:xfrm>
          <a:ln>
            <a:noFill/>
          </a:ln>
        </p:spPr>
        <p:txBody>
          <a:bodyPr>
            <a:normAutofit/>
          </a:bodyPr>
          <a:lstStyle/>
          <a:p>
            <a:r>
              <a:rPr lang="en-US" sz="2000" dirty="0"/>
              <a:t>The type used in the declaration of a polymorphic variable is called the static type. </a:t>
            </a:r>
          </a:p>
          <a:p>
            <a:r>
              <a:rPr lang="en-US" sz="2000" dirty="0"/>
              <a:t>In C++, a polymorphic variable is declared in several ways, including:</a:t>
            </a:r>
          </a:p>
          <a:p>
            <a:endParaRPr lang="en-US" sz="2000" dirty="0"/>
          </a:p>
          <a:p>
            <a:endParaRPr lang="en-US" sz="12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Content Placeholder 2">
            <a:extLst>
              <a:ext uri="{FF2B5EF4-FFF2-40B4-BE49-F238E27FC236}">
                <a16:creationId xmlns:a16="http://schemas.microsoft.com/office/drawing/2014/main" id="{27657E57-CEB5-47E6-BDF4-F864FB7F6D57}"/>
              </a:ext>
            </a:extLst>
          </p:cNvPr>
          <p:cNvSpPr txBox="1">
            <a:spLocks/>
          </p:cNvSpPr>
          <p:nvPr/>
        </p:nvSpPr>
        <p:spPr>
          <a:xfrm>
            <a:off x="629266" y="2616200"/>
            <a:ext cx="3714135" cy="3638552"/>
          </a:xfrm>
          <a:prstGeom prst="rect">
            <a:avLst/>
          </a:prstGeom>
          <a:ln>
            <a:solidFill>
              <a:srgbClr val="92D05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err="1"/>
              <a:t>i</a:t>
            </a:r>
            <a:r>
              <a:rPr lang="en-US" sz="1600" i="1" dirty="0"/>
              <a:t>)  </a:t>
            </a:r>
            <a:r>
              <a:rPr lang="en-US" sz="1600" i="1" u="sng" dirty="0"/>
              <a:t>As a pointer to an object of related type,</a:t>
            </a:r>
            <a:endParaRPr lang="en-US" sz="1600" dirty="0"/>
          </a:p>
          <a:p>
            <a:r>
              <a:rPr lang="en-US" sz="1600" dirty="0" err="1"/>
              <a:t>Eg</a:t>
            </a:r>
            <a:r>
              <a:rPr lang="en-US" sz="1600" dirty="0"/>
              <a:t>:</a:t>
            </a:r>
          </a:p>
          <a:p>
            <a:pPr marL="0" indent="0">
              <a:buFont typeface="Arial" pitchFamily="34" charset="0"/>
              <a:buNone/>
            </a:pPr>
            <a:r>
              <a:rPr lang="en-US" sz="1600" dirty="0"/>
              <a:t>	</a:t>
            </a:r>
          </a:p>
          <a:p>
            <a:pPr marL="0" indent="0">
              <a:buFont typeface="Arial" pitchFamily="34" charset="0"/>
              <a:buNone/>
            </a:pPr>
            <a:r>
              <a:rPr lang="en-US" sz="1600" dirty="0"/>
              <a:t>	</a:t>
            </a:r>
          </a:p>
          <a:p>
            <a:r>
              <a:rPr lang="en-US" sz="1600" dirty="0"/>
              <a:t>Here </a:t>
            </a:r>
            <a:r>
              <a:rPr lang="en-US" sz="1600" i="1" dirty="0"/>
              <a:t>p</a:t>
            </a:r>
            <a:r>
              <a:rPr lang="en-US" sz="1600" dirty="0"/>
              <a:t> is a polymorphic variable.</a:t>
            </a:r>
          </a:p>
          <a:p>
            <a:endParaRPr lang="en-US" sz="1600" dirty="0"/>
          </a:p>
          <a:p>
            <a:endParaRPr lang="en-US" sz="1100" dirty="0"/>
          </a:p>
        </p:txBody>
      </p:sp>
      <p:sp>
        <p:nvSpPr>
          <p:cNvPr id="8" name="Content Placeholder 2">
            <a:extLst>
              <a:ext uri="{FF2B5EF4-FFF2-40B4-BE49-F238E27FC236}">
                <a16:creationId xmlns:a16="http://schemas.microsoft.com/office/drawing/2014/main" id="{9B2A2CA2-E002-4A88-A9EB-FE7328C4F37B}"/>
              </a:ext>
            </a:extLst>
          </p:cNvPr>
          <p:cNvSpPr txBox="1">
            <a:spLocks/>
          </p:cNvSpPr>
          <p:nvPr/>
        </p:nvSpPr>
        <p:spPr>
          <a:xfrm>
            <a:off x="4572001" y="2616199"/>
            <a:ext cx="4190999" cy="3638552"/>
          </a:xfrm>
          <a:prstGeom prst="rect">
            <a:avLst/>
          </a:prstGeom>
          <a:ln>
            <a:solidFill>
              <a:srgbClr val="92D050"/>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None/>
            </a:pPr>
            <a:r>
              <a:rPr lang="en-US" i="1" dirty="0"/>
              <a:t>ii) </a:t>
            </a:r>
            <a:r>
              <a:rPr lang="en-US" i="1" u="sng" dirty="0"/>
              <a:t>As a by-reference parameter to an object of related type.</a:t>
            </a:r>
            <a:endParaRPr lang="en-US" dirty="0"/>
          </a:p>
          <a:p>
            <a:r>
              <a:rPr lang="en-US" dirty="0" err="1"/>
              <a:t>Eg</a:t>
            </a:r>
            <a:r>
              <a:rPr lang="en-US" dirty="0"/>
              <a:t>:</a:t>
            </a:r>
          </a:p>
          <a:p>
            <a:endParaRPr lang="en-US" dirty="0"/>
          </a:p>
          <a:p>
            <a:endParaRPr lang="en-US" dirty="0"/>
          </a:p>
          <a:p>
            <a:endParaRPr lang="en-US" dirty="0"/>
          </a:p>
          <a:p>
            <a:endParaRPr lang="en-US" dirty="0"/>
          </a:p>
          <a:p>
            <a:endParaRPr lang="en-US" dirty="0"/>
          </a:p>
          <a:p>
            <a:r>
              <a:rPr lang="en-US" dirty="0"/>
              <a:t>Here </a:t>
            </a:r>
            <a:r>
              <a:rPr lang="en-US" i="1" dirty="0" err="1"/>
              <a:t>ob</a:t>
            </a:r>
            <a:r>
              <a:rPr lang="en-US" dirty="0"/>
              <a:t> is a polymorphic variable.</a:t>
            </a:r>
          </a:p>
          <a:p>
            <a:endParaRPr lang="en-US" dirty="0"/>
          </a:p>
          <a:p>
            <a:endParaRPr lang="en-US" sz="2000" dirty="0"/>
          </a:p>
        </p:txBody>
      </p:sp>
      <p:pic>
        <p:nvPicPr>
          <p:cNvPr id="9" name="Picture 8">
            <a:extLst>
              <a:ext uri="{FF2B5EF4-FFF2-40B4-BE49-F238E27FC236}">
                <a16:creationId xmlns:a16="http://schemas.microsoft.com/office/drawing/2014/main" id="{727E7571-0DBB-45BB-9C92-DAFCCBCB47C6}"/>
              </a:ext>
            </a:extLst>
          </p:cNvPr>
          <p:cNvPicPr>
            <a:picLocks noChangeAspect="1"/>
          </p:cNvPicPr>
          <p:nvPr/>
        </p:nvPicPr>
        <p:blipFill>
          <a:blip r:embed="rId2"/>
          <a:stretch>
            <a:fillRect/>
          </a:stretch>
        </p:blipFill>
        <p:spPr>
          <a:xfrm>
            <a:off x="5791200" y="3802206"/>
            <a:ext cx="2252662" cy="1350111"/>
          </a:xfrm>
          <a:prstGeom prst="rect">
            <a:avLst/>
          </a:prstGeom>
          <a:solidFill>
            <a:schemeClr val="tx2">
              <a:lumMod val="40000"/>
              <a:lumOff val="60000"/>
            </a:schemeClr>
          </a:solidFill>
          <a:ln>
            <a:solidFill>
              <a:schemeClr val="tx2">
                <a:lumMod val="60000"/>
                <a:lumOff val="40000"/>
              </a:schemeClr>
            </a:solidFill>
          </a:ln>
        </p:spPr>
      </p:pic>
      <p:pic>
        <p:nvPicPr>
          <p:cNvPr id="10" name="Picture 9">
            <a:extLst>
              <a:ext uri="{FF2B5EF4-FFF2-40B4-BE49-F238E27FC236}">
                <a16:creationId xmlns:a16="http://schemas.microsoft.com/office/drawing/2014/main" id="{5E7DACB0-9103-4AFB-BDD8-ABDC4323D8C0}"/>
              </a:ext>
            </a:extLst>
          </p:cNvPr>
          <p:cNvPicPr>
            <a:picLocks noChangeAspect="1"/>
          </p:cNvPicPr>
          <p:nvPr/>
        </p:nvPicPr>
        <p:blipFill>
          <a:blip r:embed="rId3"/>
          <a:stretch>
            <a:fillRect/>
          </a:stretch>
        </p:blipFill>
        <p:spPr>
          <a:xfrm>
            <a:off x="1447800" y="3429000"/>
            <a:ext cx="2081214" cy="448261"/>
          </a:xfrm>
          <a:prstGeom prst="rect">
            <a:avLst/>
          </a:prstGeom>
          <a:ln>
            <a:solidFill>
              <a:schemeClr val="tx2">
                <a:lumMod val="60000"/>
                <a:lumOff val="40000"/>
              </a:schemeClr>
            </a:solidFill>
          </a:ln>
        </p:spPr>
      </p:pic>
    </p:spTree>
    <p:extLst>
      <p:ext uri="{BB962C8B-B14F-4D97-AF65-F5344CB8AC3E}">
        <p14:creationId xmlns:p14="http://schemas.microsoft.com/office/powerpoint/2010/main" val="645886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00B050"/>
                </a:solidFill>
              </a:rPr>
              <a:t>b) Dynamic Type</a:t>
            </a:r>
          </a:p>
        </p:txBody>
      </p:sp>
      <p:sp>
        <p:nvSpPr>
          <p:cNvPr id="3" name="Content Placeholder 2"/>
          <p:cNvSpPr>
            <a:spLocks noGrp="1"/>
          </p:cNvSpPr>
          <p:nvPr>
            <p:ph idx="1"/>
          </p:nvPr>
        </p:nvSpPr>
        <p:spPr>
          <a:xfrm>
            <a:off x="457200" y="787401"/>
            <a:ext cx="8229600" cy="5338764"/>
          </a:xfrm>
        </p:spPr>
        <p:txBody>
          <a:bodyPr>
            <a:normAutofit/>
          </a:bodyPr>
          <a:lstStyle/>
          <a:p>
            <a:r>
              <a:rPr lang="en-US" sz="2000" dirty="0"/>
              <a:t>The type of the object referred by a polymorphic variable is called dynamic type. </a:t>
            </a:r>
          </a:p>
          <a:p>
            <a:r>
              <a:rPr lang="en-US" sz="2000" dirty="0"/>
              <a:t>The dynamic type need not to be the same as the static type. </a:t>
            </a:r>
          </a:p>
          <a:p>
            <a:r>
              <a:rPr lang="en-US" sz="2000" dirty="0"/>
              <a:t>The dynamic type may depend upon the execution path through the program.</a:t>
            </a:r>
          </a:p>
          <a:p>
            <a:r>
              <a:rPr lang="en-US" sz="2000" dirty="0" err="1"/>
              <a:t>Eg</a:t>
            </a:r>
            <a:r>
              <a:rPr lang="en-US" sz="2000" dirty="0"/>
              <a:t>:</a:t>
            </a:r>
          </a:p>
          <a:p>
            <a:endParaRPr lang="en-US" sz="2000" dirty="0"/>
          </a:p>
          <a:p>
            <a:endParaRPr lang="en-US" sz="2000" dirty="0"/>
          </a:p>
          <a:p>
            <a:r>
              <a:rPr lang="en-US" sz="2000" dirty="0"/>
              <a:t> Here </a:t>
            </a:r>
            <a:r>
              <a:rPr lang="en-US" sz="2000" b="1" i="1" dirty="0" err="1"/>
              <a:t>ob</a:t>
            </a:r>
            <a:r>
              <a:rPr lang="en-US" sz="2000" dirty="0"/>
              <a:t> is a polymorphic variable.</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7" name="Picture 6">
            <a:extLst>
              <a:ext uri="{FF2B5EF4-FFF2-40B4-BE49-F238E27FC236}">
                <a16:creationId xmlns:a16="http://schemas.microsoft.com/office/drawing/2014/main" id="{79CAA36B-E89D-4A3E-BDA1-265CBE3869F1}"/>
              </a:ext>
            </a:extLst>
          </p:cNvPr>
          <p:cNvPicPr>
            <a:picLocks noChangeAspect="1"/>
          </p:cNvPicPr>
          <p:nvPr/>
        </p:nvPicPr>
        <p:blipFill>
          <a:blip r:embed="rId2"/>
          <a:stretch>
            <a:fillRect/>
          </a:stretch>
        </p:blipFill>
        <p:spPr>
          <a:xfrm>
            <a:off x="1371600" y="2661951"/>
            <a:ext cx="4279490" cy="731016"/>
          </a:xfrm>
          <a:prstGeom prst="rect">
            <a:avLst/>
          </a:prstGeom>
          <a:ln>
            <a:solidFill>
              <a:schemeClr val="tx2">
                <a:lumMod val="60000"/>
                <a:lumOff val="40000"/>
              </a:schemeClr>
            </a:solidFill>
          </a:ln>
        </p:spPr>
      </p:pic>
    </p:spTree>
    <p:extLst>
      <p:ext uri="{BB962C8B-B14F-4D97-AF65-F5344CB8AC3E}">
        <p14:creationId xmlns:p14="http://schemas.microsoft.com/office/powerpoint/2010/main" val="2941417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40364"/>
          </a:xfrm>
        </p:spPr>
        <p:txBody>
          <a:bodyPr>
            <a:normAutofit/>
          </a:bodyPr>
          <a:lstStyle/>
          <a:p>
            <a:endParaRPr lang="en-US" sz="2000" b="1" dirty="0"/>
          </a:p>
          <a:p>
            <a:endParaRPr lang="en-US" sz="2000" b="1" dirty="0"/>
          </a:p>
          <a:p>
            <a:endParaRPr lang="en-US" sz="2000" b="1" dirty="0"/>
          </a:p>
          <a:p>
            <a:endParaRPr lang="en-US" sz="2000" b="1" dirty="0"/>
          </a:p>
          <a:p>
            <a:pPr marL="0" indent="0" algn="ctr">
              <a:buNone/>
            </a:pPr>
            <a:r>
              <a:rPr lang="en-US" sz="3600" b="1" dirty="0">
                <a:solidFill>
                  <a:srgbClr val="FF0000"/>
                </a:solidFill>
              </a:rPr>
              <a:t>End of Chapter 4</a:t>
            </a:r>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67150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5.2. Types of polymorphism (contd.)</a:t>
            </a:r>
          </a:p>
        </p:txBody>
      </p:sp>
      <p:sp>
        <p:nvSpPr>
          <p:cNvPr id="3" name="Content Placeholder 2"/>
          <p:cNvSpPr>
            <a:spLocks noGrp="1"/>
          </p:cNvSpPr>
          <p:nvPr>
            <p:ph idx="1"/>
          </p:nvPr>
        </p:nvSpPr>
        <p:spPr>
          <a:xfrm>
            <a:off x="457200" y="787401"/>
            <a:ext cx="8077200" cy="5338764"/>
          </a:xfrm>
        </p:spPr>
        <p:txBody>
          <a:bodyPr>
            <a:noAutofit/>
          </a:bodyPr>
          <a:lstStyle/>
          <a:p>
            <a:pPr marL="0" indent="0">
              <a:buNone/>
            </a:pPr>
            <a:r>
              <a:rPr lang="en-US" sz="2400" b="1" dirty="0">
                <a:solidFill>
                  <a:srgbClr val="00B050"/>
                </a:solidFill>
              </a:rPr>
              <a:t>1.  Compile-Time Polymorphism:</a:t>
            </a:r>
            <a:endParaRPr lang="en-US" sz="2400" dirty="0">
              <a:solidFill>
                <a:srgbClr val="00B050"/>
              </a:solidFill>
            </a:endParaRPr>
          </a:p>
          <a:p>
            <a:pPr lvl="0"/>
            <a:r>
              <a:rPr lang="en-US" sz="2000" dirty="0"/>
              <a:t>Choosing member function in a normal way during compilation time is called Compile-time polymorphism.</a:t>
            </a:r>
          </a:p>
          <a:p>
            <a:pPr lvl="0"/>
            <a:r>
              <a:rPr lang="en-US" sz="2000" dirty="0"/>
              <a:t>implemented using the overloaded functions and operators. </a:t>
            </a:r>
          </a:p>
          <a:p>
            <a:pPr lvl="0"/>
            <a:r>
              <a:rPr lang="en-US" sz="2000" dirty="0"/>
              <a:t>The overloaded member functions are ‘selected’ for invoking by matching arguments, both type and number. </a:t>
            </a:r>
          </a:p>
          <a:p>
            <a:pPr lvl="0"/>
            <a:r>
              <a:rPr lang="en-US" sz="2000" dirty="0"/>
              <a:t>This information is known to the compiler at the compile time and, therefore compiler is able to select the appropriate function for a particular call at the compile time itself. </a:t>
            </a:r>
          </a:p>
          <a:p>
            <a:pPr lvl="0"/>
            <a:r>
              <a:rPr lang="en-US" sz="2000" dirty="0"/>
              <a:t>This is called </a:t>
            </a:r>
            <a:r>
              <a:rPr lang="en-US" sz="2000" i="1" dirty="0"/>
              <a:t>early binding or static binding or static linking. </a:t>
            </a:r>
            <a:endParaRPr lang="en-US" sz="2000" dirty="0"/>
          </a:p>
          <a:p>
            <a:pPr lvl="0"/>
            <a:r>
              <a:rPr lang="en-US" sz="2000" dirty="0"/>
              <a:t>Early binding simply means that an object is bound to its function call at compile time.</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7501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49276"/>
          </a:xfrm>
        </p:spPr>
        <p:txBody>
          <a:bodyPr>
            <a:noAutofit/>
          </a:bodyPr>
          <a:lstStyle/>
          <a:p>
            <a:pPr algn="l"/>
            <a:r>
              <a:rPr lang="en-US" sz="3600" b="1" dirty="0">
                <a:solidFill>
                  <a:srgbClr val="FF0000"/>
                </a:solidFill>
              </a:rPr>
              <a:t>5.2. Types of polymorphism</a:t>
            </a:r>
          </a:p>
        </p:txBody>
      </p:sp>
      <p:sp>
        <p:nvSpPr>
          <p:cNvPr id="3" name="Content Placeholder 2"/>
          <p:cNvSpPr>
            <a:spLocks noGrp="1"/>
          </p:cNvSpPr>
          <p:nvPr>
            <p:ph idx="1"/>
          </p:nvPr>
        </p:nvSpPr>
        <p:spPr>
          <a:xfrm>
            <a:off x="457200" y="787401"/>
            <a:ext cx="8077200" cy="5338764"/>
          </a:xfrm>
        </p:spPr>
        <p:txBody>
          <a:bodyPr>
            <a:noAutofit/>
          </a:bodyPr>
          <a:lstStyle/>
          <a:p>
            <a:pPr marL="0" lvl="0" indent="0">
              <a:buNone/>
            </a:pPr>
            <a:r>
              <a:rPr lang="en-US" sz="2400" b="1" dirty="0">
                <a:solidFill>
                  <a:srgbClr val="00B050"/>
                </a:solidFill>
              </a:rPr>
              <a:t>2. Run-Time Polymorphism:</a:t>
            </a:r>
            <a:endParaRPr lang="en-US" sz="2400" dirty="0">
              <a:solidFill>
                <a:srgbClr val="00B050"/>
              </a:solidFill>
            </a:endParaRPr>
          </a:p>
          <a:p>
            <a:pPr lvl="0"/>
            <a:r>
              <a:rPr lang="en-US" sz="2000" dirty="0"/>
              <a:t>Choosing member function during execution time is called Run-time polymorphism.</a:t>
            </a:r>
          </a:p>
          <a:p>
            <a:pPr lvl="0"/>
            <a:r>
              <a:rPr lang="en-US" sz="2000" dirty="0"/>
              <a:t>The compiler does not know about the correct form of the function to be called.</a:t>
            </a:r>
          </a:p>
          <a:p>
            <a:pPr lvl="0"/>
            <a:r>
              <a:rPr lang="en-US" sz="2000" dirty="0"/>
              <a:t>The correct form of the function is selected to call on the basis of content of calling object at run time.</a:t>
            </a:r>
          </a:p>
          <a:p>
            <a:pPr lvl="0"/>
            <a:r>
              <a:rPr lang="en-US" sz="2000" dirty="0"/>
              <a:t>Also called Late-binding or Dynamic Binding or Dynamic Linkage.</a:t>
            </a:r>
          </a:p>
          <a:p>
            <a:pPr lvl="0"/>
            <a:r>
              <a:rPr lang="en-US" sz="2000" dirty="0"/>
              <a:t>C++ supports a mechanism known as virtual function to achieve runtime polymorphism.</a:t>
            </a:r>
          </a:p>
          <a:p>
            <a:endParaRPr lang="en-US" sz="20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5444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4"/>
            <a:ext cx="8229600" cy="595312"/>
          </a:xfrm>
        </p:spPr>
        <p:txBody>
          <a:bodyPr>
            <a:noAutofit/>
          </a:bodyPr>
          <a:lstStyle/>
          <a:p>
            <a:pPr algn="l"/>
            <a:r>
              <a:rPr lang="en-US" sz="3600" b="1" dirty="0">
                <a:solidFill>
                  <a:srgbClr val="FF0000"/>
                </a:solidFill>
              </a:rPr>
              <a:t>5.3 Function Overloading</a:t>
            </a:r>
          </a:p>
        </p:txBody>
      </p:sp>
      <p:sp>
        <p:nvSpPr>
          <p:cNvPr id="3" name="Content Placeholder 2"/>
          <p:cNvSpPr>
            <a:spLocks noGrp="1"/>
          </p:cNvSpPr>
          <p:nvPr>
            <p:ph idx="1"/>
          </p:nvPr>
        </p:nvSpPr>
        <p:spPr>
          <a:xfrm>
            <a:off x="457200" y="731836"/>
            <a:ext cx="4800600" cy="5394328"/>
          </a:xfrm>
        </p:spPr>
        <p:txBody>
          <a:bodyPr>
            <a:normAutofit/>
          </a:bodyPr>
          <a:lstStyle/>
          <a:p>
            <a:r>
              <a:rPr lang="en-US" sz="2400" dirty="0"/>
              <a:t>Function Overloading is defined as the process of having two or more functions within a class having same name, but different in parameters. </a:t>
            </a:r>
          </a:p>
          <a:p>
            <a:r>
              <a:rPr lang="en-US" sz="2400" dirty="0"/>
              <a:t>Function overloading is done in two ways:</a:t>
            </a:r>
          </a:p>
          <a:p>
            <a:pPr lvl="1"/>
            <a:r>
              <a:rPr lang="en-US" sz="2000" dirty="0"/>
              <a:t>By changing number of arguments or parameter.</a:t>
            </a:r>
          </a:p>
          <a:p>
            <a:pPr lvl="1"/>
            <a:r>
              <a:rPr lang="en-US" sz="2000" dirty="0"/>
              <a:t>By changing the data type</a:t>
            </a:r>
            <a:endParaRPr lang="en-US" sz="1200" dirty="0"/>
          </a:p>
        </p:txBody>
      </p:sp>
      <p:sp>
        <p:nvSpPr>
          <p:cNvPr id="4" name="Date Placeholder 3"/>
          <p:cNvSpPr>
            <a:spLocks noGrp="1"/>
          </p:cNvSpPr>
          <p:nvPr>
            <p:ph type="dt" sz="half" idx="10"/>
          </p:nvPr>
        </p:nvSpPr>
        <p:spPr/>
        <p:txBody>
          <a:bodyPr/>
          <a:lstStyle/>
          <a:p>
            <a:fld id="{FD24E6BB-BA32-4384-A41B-5D00AF040DB5}" type="datetime1">
              <a:rPr lang="en-US" smtClean="0"/>
              <a:pPr/>
              <a:t>7/5/23</a:t>
            </a:fld>
            <a:endParaRPr lang="en-US"/>
          </a:p>
        </p:txBody>
      </p:sp>
      <p:sp>
        <p:nvSpPr>
          <p:cNvPr id="5" name="Footer Placeholder 4"/>
          <p:cNvSpPr>
            <a:spLocks noGrp="1"/>
          </p:cNvSpPr>
          <p:nvPr>
            <p:ph type="ftr" sz="quarter" idx="11"/>
          </p:nvPr>
        </p:nvSpPr>
        <p:spPr/>
        <p:txBody>
          <a:bodyPr/>
          <a:lstStyle/>
          <a:p>
            <a:r>
              <a:rPr lang="en-US"/>
              <a:t>Polymorphism,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6">
            <a:extLst>
              <a:ext uri="{FF2B5EF4-FFF2-40B4-BE49-F238E27FC236}">
                <a16:creationId xmlns:a16="http://schemas.microsoft.com/office/drawing/2014/main" id="{E9E23952-E9C7-44D1-91C3-A3BDD6E3F69F}"/>
              </a:ext>
            </a:extLst>
          </p:cNvPr>
          <p:cNvPicPr>
            <a:picLocks noChangeAspect="1"/>
          </p:cNvPicPr>
          <p:nvPr/>
        </p:nvPicPr>
        <p:blipFill>
          <a:blip r:embed="rId2"/>
          <a:stretch>
            <a:fillRect/>
          </a:stretch>
        </p:blipFill>
        <p:spPr>
          <a:xfrm>
            <a:off x="5431493" y="901787"/>
            <a:ext cx="3462614" cy="4992492"/>
          </a:xfrm>
          <a:prstGeom prst="rect">
            <a:avLst/>
          </a:prstGeom>
          <a:ln>
            <a:solidFill>
              <a:schemeClr val="tx2">
                <a:lumMod val="60000"/>
                <a:lumOff val="40000"/>
              </a:schemeClr>
            </a:solidFill>
          </a:ln>
        </p:spPr>
      </p:pic>
    </p:spTree>
    <p:extLst>
      <p:ext uri="{BB962C8B-B14F-4D97-AF65-F5344CB8AC3E}">
        <p14:creationId xmlns:p14="http://schemas.microsoft.com/office/powerpoint/2010/main" val="3478456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3742</Words>
  <Application>Microsoft Macintosh PowerPoint</Application>
  <PresentationFormat>On-screen Show (4:3)</PresentationFormat>
  <Paragraphs>520</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 Unicode MS</vt:lpstr>
      <vt:lpstr>Arial</vt:lpstr>
      <vt:lpstr>Calibri</vt:lpstr>
      <vt:lpstr>Microsoft Sans Serif</vt:lpstr>
      <vt:lpstr>Times New Roman</vt:lpstr>
      <vt:lpstr>Office Theme</vt:lpstr>
      <vt:lpstr>CHAPTER 4 POLYMORPHISM</vt:lpstr>
      <vt:lpstr>OUTLINES</vt:lpstr>
      <vt:lpstr>5.1 Polymorphism</vt:lpstr>
      <vt:lpstr>5.1 Polymorphism (contd.)</vt:lpstr>
      <vt:lpstr>Ways of implementing polymorphism:</vt:lpstr>
      <vt:lpstr>5.2. Types of polymorphism</vt:lpstr>
      <vt:lpstr>5.2. Types of polymorphism (contd.)</vt:lpstr>
      <vt:lpstr>5.2. Types of polymorphism</vt:lpstr>
      <vt:lpstr>5.3 Function Overloading</vt:lpstr>
      <vt:lpstr>Function Overloading : Sample program</vt:lpstr>
      <vt:lpstr>Operator Overloading</vt:lpstr>
      <vt:lpstr>Operator Overloading (Contd.)</vt:lpstr>
      <vt:lpstr>5.4 Operator Overloading (Contd.)</vt:lpstr>
      <vt:lpstr>Sample program 1</vt:lpstr>
      <vt:lpstr>5.4.1 Operator arguments and ReturnType</vt:lpstr>
      <vt:lpstr>5.4.1 Operator arguments</vt:lpstr>
      <vt:lpstr>5.4.2 Types of Operator overloading</vt:lpstr>
      <vt:lpstr>i) Unary Operator overloading</vt:lpstr>
      <vt:lpstr>PowerPoint Presentation</vt:lpstr>
      <vt:lpstr>The same above program can be written as:</vt:lpstr>
      <vt:lpstr>PowerPoint Presentation</vt:lpstr>
      <vt:lpstr>PowerPoint Presentation</vt:lpstr>
      <vt:lpstr>PowerPoint Presentation</vt:lpstr>
      <vt:lpstr>ii) Binary Operator overloading</vt:lpstr>
      <vt:lpstr>PowerPoint Presentation</vt:lpstr>
      <vt:lpstr>PowerPoint Presentation</vt:lpstr>
      <vt:lpstr>PowerPoint Presentation</vt:lpstr>
      <vt:lpstr>PowerPoint Presentation</vt:lpstr>
      <vt:lpstr>PowerPoint Presentation</vt:lpstr>
      <vt:lpstr>5.4.3 Operator Overloading using Friend function</vt:lpstr>
      <vt:lpstr>PowerPoint Presentation</vt:lpstr>
      <vt:lpstr>5.5 Function Overriding</vt:lpstr>
      <vt:lpstr>5.5 Function Overriding : Sample program</vt:lpstr>
      <vt:lpstr>5.5 Function Overriding : Resolved</vt:lpstr>
      <vt:lpstr>5.6 Virtual Function overriding</vt:lpstr>
      <vt:lpstr>5.6 Virtual Function overriding : Sample program</vt:lpstr>
      <vt:lpstr>5.6 Virtual Function overriding : Sample program</vt:lpstr>
      <vt:lpstr>WAP to create a class Figure with dim1 and dim2 as data members and constructor to initialize its data. Create a derived class called Triangle and define a member function area() in it to calculate the area of triangle. Create another derived class Rectangle and define a member function area() to calculate the area of rectangle. Implement this program using the concept of runtime polymorphism.</vt:lpstr>
      <vt:lpstr>5.7 Pure Polymorphism</vt:lpstr>
      <vt:lpstr>5.7 Pure Polymorphism: Sample program</vt:lpstr>
      <vt:lpstr>5.7 Pure Polymorphism: Sample program</vt:lpstr>
      <vt:lpstr>5.7 Pure Polymorphism: Sample program</vt:lpstr>
      <vt:lpstr>5.8 Type conversion</vt:lpstr>
      <vt:lpstr>1. Basic type to Another Basic type</vt:lpstr>
      <vt:lpstr>1. Basic type to Another Basic type</vt:lpstr>
      <vt:lpstr>2. Basic type to Class type</vt:lpstr>
      <vt:lpstr>2. Basic type to Class type : Sample program</vt:lpstr>
      <vt:lpstr>3. Class type to Basic type</vt:lpstr>
      <vt:lpstr>3. Class type to Basic type : Sample program</vt:lpstr>
      <vt:lpstr>4. One ClassType to another ClassType</vt:lpstr>
      <vt:lpstr>a) Routine in Source Object</vt:lpstr>
      <vt:lpstr>a) Routine in Source Object: Sample program</vt:lpstr>
      <vt:lpstr>a) Routine in Source Object: Sample program</vt:lpstr>
      <vt:lpstr>b) Routine in Destination Object</vt:lpstr>
      <vt:lpstr>b) Routine in Destination Object: Sample program</vt:lpstr>
      <vt:lpstr>b) Routine in Destination Object: Sample program</vt:lpstr>
      <vt:lpstr>5.9 This pointer</vt:lpstr>
      <vt:lpstr>5.9 This pointer : Sample program</vt:lpstr>
      <vt:lpstr>5.10 Object Pointer</vt:lpstr>
      <vt:lpstr>5.10 Object Pointer : Sample program</vt:lpstr>
      <vt:lpstr>5.11 Polymorphic variable</vt:lpstr>
      <vt:lpstr>a) Static Type</vt:lpstr>
      <vt:lpstr>b) Dynamic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POLYMORPHISM</dc:title>
  <dc:creator>Ganga Gautam</dc:creator>
  <cp:lastModifiedBy>Gautam, Roshan</cp:lastModifiedBy>
  <cp:revision>14</cp:revision>
  <dcterms:created xsi:type="dcterms:W3CDTF">2006-08-16T00:00:00Z</dcterms:created>
  <dcterms:modified xsi:type="dcterms:W3CDTF">2023-07-05T03:12:07Z</dcterms:modified>
</cp:coreProperties>
</file>