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ush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ush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Sheet3!$B$1:$B$5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7-4285-A6ED-154CC4D7C9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336351"/>
        <c:axId val="129347871"/>
      </c:barChart>
      <c:catAx>
        <c:axId val="12933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47871"/>
        <c:crosses val="autoZero"/>
        <c:auto val="1"/>
        <c:lblAlgn val="ctr"/>
        <c:lblOffset val="100"/>
        <c:noMultiLvlLbl val="0"/>
      </c:catAx>
      <c:valAx>
        <c:axId val="129347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933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/>
              <a:t>Content</a:t>
            </a:r>
            <a:r>
              <a:rPr lang="en-IN" sz="2400" baseline="0"/>
              <a:t> Sentiment</a:t>
            </a:r>
            <a:endParaRPr lang="en-IN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9-410D-8213-4E7B32DB1D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Sheet4!$F$2:$F$5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E9-410D-8213-4E7B32DB1DD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Sheet4!$G$2:$G$5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E9-410D-8213-4E7B32DB1DD8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E9-410D-8213-4E7B32DB1D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543471"/>
        <c:axId val="39543951"/>
      </c:barChart>
      <c:catAx>
        <c:axId val="3954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43951"/>
        <c:crosses val="autoZero"/>
        <c:auto val="1"/>
        <c:lblAlgn val="ctr"/>
        <c:lblOffset val="100"/>
        <c:noMultiLvlLbl val="0"/>
      </c:catAx>
      <c:valAx>
        <c:axId val="39543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4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DDBA6F-C8D5-6DB0-B90E-023FF38FC5EE}"/>
              </a:ext>
            </a:extLst>
          </p:cNvPr>
          <p:cNvSpPr txBox="1"/>
          <p:nvPr/>
        </p:nvSpPr>
        <p:spPr>
          <a:xfrm>
            <a:off x="11581833" y="945538"/>
            <a:ext cx="5036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</a:rPr>
              <a:t>There are a total of 16 distinct content categories.</a:t>
            </a:r>
            <a:br>
              <a:rPr lang="en-US" sz="2400" b="0" i="0" u="none" strike="noStrike" dirty="0">
                <a:solidFill>
                  <a:srgbClr val="7030A0"/>
                </a:solidFill>
                <a:effectLst/>
              </a:rPr>
            </a:br>
            <a:r>
              <a:rPr lang="en-US" sz="2400" b="0" i="0" u="none" strike="noStrike" dirty="0">
                <a:solidFill>
                  <a:srgbClr val="7030A0"/>
                </a:solidFill>
                <a:effectLst/>
              </a:rPr>
              <a:t>Out of which Animal and Science categories are the most popular one.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</a:rPr>
              <a:t>4 type of content – Photo, Video, Gif and Audio,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</a:rPr>
              <a:t>Out of which people prefer photo and video.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</a:rPr>
              <a:t>May month has the highest number of posts.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7D2B5-5571-5C6E-4C3F-B4198AEB097B}"/>
              </a:ext>
            </a:extLst>
          </p:cNvPr>
          <p:cNvSpPr txBox="1"/>
          <p:nvPr/>
        </p:nvSpPr>
        <p:spPr>
          <a:xfrm>
            <a:off x="11581833" y="4964545"/>
            <a:ext cx="61029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/>
                </a:solidFill>
              </a:rPr>
              <a:t>Conclusion</a:t>
            </a:r>
          </a:p>
          <a:p>
            <a:endParaRPr lang="en-IN" sz="24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Should focus more on the top 5 categories that’s animal, technology,</a:t>
            </a:r>
            <a:b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science, healthy eating and food.</a:t>
            </a:r>
            <a:endParaRPr lang="en-US" sz="24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create campaign to specifically target those audiences</a:t>
            </a:r>
            <a:endParaRPr lang="en-US" sz="24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Need to maximize in the month of January, may and august as they</a:t>
            </a:r>
            <a:b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number of posts in these months are the highest</a:t>
            </a:r>
            <a:endParaRPr lang="en-US" sz="24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22579-458A-CC7A-B644-170D8E11DA1C}"/>
              </a:ext>
            </a:extLst>
          </p:cNvPr>
          <p:cNvSpPr txBox="1"/>
          <p:nvPr/>
        </p:nvSpPr>
        <p:spPr>
          <a:xfrm>
            <a:off x="8686799" y="2951507"/>
            <a:ext cx="69151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 to adapt quickly to it's global scale. Accenture has begun a 3 months POC focusing on these tasks: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their big data practice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Recommendations for a successful IPO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to find Social Buzz’s top 5 most popular categories of content.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455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665DD-E83C-5360-8926-83DEB2ED5ABE}"/>
              </a:ext>
            </a:extLst>
          </p:cNvPr>
          <p:cNvSpPr txBox="1"/>
          <p:nvPr/>
        </p:nvSpPr>
        <p:spPr>
          <a:xfrm>
            <a:off x="2107521" y="3903580"/>
            <a:ext cx="75195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100000 posts per day</a:t>
            </a:r>
          </a:p>
          <a:p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 pieces of content per year!</a:t>
            </a:r>
          </a:p>
          <a:p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 most popular categories of content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1BF7BA-4C8A-C086-E863-A2A4140D1A94}"/>
              </a:ext>
            </a:extLst>
          </p:cNvPr>
          <p:cNvSpPr txBox="1"/>
          <p:nvPr/>
        </p:nvSpPr>
        <p:spPr>
          <a:xfrm>
            <a:off x="14167604" y="1573789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Khushi </a:t>
            </a:r>
            <a:r>
              <a:rPr lang="en-IN" sz="3200" b="1" dirty="0" err="1"/>
              <a:t>Rohilla</a:t>
            </a:r>
            <a:endParaRPr lang="en-IN" sz="3200" b="1" dirty="0"/>
          </a:p>
          <a:p>
            <a:r>
              <a:rPr lang="en-IN" sz="2800" b="1" dirty="0"/>
              <a:t>(Data Analyst)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6E5DE0-15EE-9034-1508-5F6239C85F0C}"/>
              </a:ext>
            </a:extLst>
          </p:cNvPr>
          <p:cNvSpPr txBox="1"/>
          <p:nvPr/>
        </p:nvSpPr>
        <p:spPr>
          <a:xfrm>
            <a:off x="14167604" y="4525005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r>
              <a:rPr lang="en-IN" sz="2800" b="1" dirty="0"/>
              <a:t>(Senior Data Scientist)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F837CE-E43C-EEA9-AA22-4F135DEDDFC2}"/>
              </a:ext>
            </a:extLst>
          </p:cNvPr>
          <p:cNvSpPr txBox="1"/>
          <p:nvPr/>
        </p:nvSpPr>
        <p:spPr>
          <a:xfrm>
            <a:off x="14181459" y="7476221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</a:t>
            </a:r>
          </a:p>
          <a:p>
            <a:r>
              <a:rPr lang="en-IN" sz="2400" b="1" dirty="0"/>
              <a:t>(Chief Technical Architect)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F8A29C-BB51-FE57-8ECB-6CE91EAA1ED7}"/>
              </a:ext>
            </a:extLst>
          </p:cNvPr>
          <p:cNvSpPr txBox="1"/>
          <p:nvPr/>
        </p:nvSpPr>
        <p:spPr>
          <a:xfrm>
            <a:off x="3853504" y="1387541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C52AE1-4D67-B12E-1551-B3B6EF0DEEDA}"/>
              </a:ext>
            </a:extLst>
          </p:cNvPr>
          <p:cNvSpPr txBox="1"/>
          <p:nvPr/>
        </p:nvSpPr>
        <p:spPr>
          <a:xfrm>
            <a:off x="5764133" y="3036553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42432E-CF6B-4775-A365-EC5F7BE9D7BA}"/>
              </a:ext>
            </a:extLst>
          </p:cNvPr>
          <p:cNvSpPr txBox="1"/>
          <p:nvPr/>
        </p:nvSpPr>
        <p:spPr>
          <a:xfrm>
            <a:off x="7647964" y="4661934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EAA3E-5C32-D908-140B-BB4AD035D3C1}"/>
              </a:ext>
            </a:extLst>
          </p:cNvPr>
          <p:cNvSpPr txBox="1"/>
          <p:nvPr/>
        </p:nvSpPr>
        <p:spPr>
          <a:xfrm>
            <a:off x="9485711" y="619361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F6C455-23EB-6495-BC54-63705A3A7625}"/>
              </a:ext>
            </a:extLst>
          </p:cNvPr>
          <p:cNvSpPr txBox="1"/>
          <p:nvPr/>
        </p:nvSpPr>
        <p:spPr>
          <a:xfrm>
            <a:off x="11337710" y="7914222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821535-0A5E-D0F9-F861-B69688776D4C}"/>
              </a:ext>
            </a:extLst>
          </p:cNvPr>
          <p:cNvSpPr txBox="1"/>
          <p:nvPr/>
        </p:nvSpPr>
        <p:spPr>
          <a:xfrm>
            <a:off x="1708996" y="5448095"/>
            <a:ext cx="398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16 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27A86-A02B-85CD-6A6C-D17FB52B05B8}"/>
              </a:ext>
            </a:extLst>
          </p:cNvPr>
          <p:cNvSpPr txBox="1"/>
          <p:nvPr/>
        </p:nvSpPr>
        <p:spPr>
          <a:xfrm>
            <a:off x="6766521" y="5245631"/>
            <a:ext cx="3983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Animal most favourite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1DF74-DD79-2904-1788-6208D9C757DE}"/>
              </a:ext>
            </a:extLst>
          </p:cNvPr>
          <p:cNvSpPr txBox="1"/>
          <p:nvPr/>
        </p:nvSpPr>
        <p:spPr>
          <a:xfrm>
            <a:off x="12180519" y="5248270"/>
            <a:ext cx="3983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May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63AC3C3-0880-1097-5299-24159DB87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794523"/>
              </p:ext>
            </p:extLst>
          </p:nvPr>
        </p:nvGraphicFramePr>
        <p:xfrm>
          <a:off x="3581400" y="1866900"/>
          <a:ext cx="14083981" cy="718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A7EF453-C188-5BC3-0EC9-54A2BD108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90010"/>
              </p:ext>
            </p:extLst>
          </p:nvPr>
        </p:nvGraphicFramePr>
        <p:xfrm>
          <a:off x="2994561" y="1221058"/>
          <a:ext cx="14670819" cy="770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304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khushirohilla9468@gmail.com</cp:lastModifiedBy>
  <cp:revision>9</cp:revision>
  <dcterms:created xsi:type="dcterms:W3CDTF">2006-08-16T00:00:00Z</dcterms:created>
  <dcterms:modified xsi:type="dcterms:W3CDTF">2024-07-08T22:44:41Z</dcterms:modified>
  <dc:identifier>DAEhDyfaYKE</dc:identifier>
</cp:coreProperties>
</file>