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8" r:id="rId3"/>
    <p:sldId id="259" r:id="rId4"/>
    <p:sldId id="260" r:id="rId5"/>
    <p:sldId id="261" r:id="rId6"/>
    <p:sldId id="263"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3019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95020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IN"/>
          </a:p>
        </p:txBody>
      </p:sp>
      <p:sp>
        <p:nvSpPr>
          <p:cNvPr id="3" name="Shape 1"/>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IN"/>
          </a:p>
        </p:txBody>
      </p:sp>
      <p:sp>
        <p:nvSpPr>
          <p:cNvPr id="4" name="Text 2"/>
          <p:cNvSpPr/>
          <p:nvPr/>
        </p:nvSpPr>
        <p:spPr>
          <a:xfrm>
            <a:off x="833199" y="2018109"/>
            <a:ext cx="11807036" cy="2499598"/>
          </a:xfrm>
          <a:prstGeom prst="rect">
            <a:avLst/>
          </a:prstGeom>
          <a:noFill/>
          <a:ln/>
        </p:spPr>
        <p:txBody>
          <a:bodyPr wrap="square" rtlCol="0" anchor="t"/>
          <a:lstStyle/>
          <a:p>
            <a:pPr marL="0" indent="0">
              <a:lnSpc>
                <a:spcPts val="6561"/>
              </a:lnSpc>
              <a:buNone/>
            </a:pPr>
            <a:r>
              <a:rPr lang="en-US" sz="6000" kern="0" spc="-157" dirty="0">
                <a:solidFill>
                  <a:srgbClr val="2C3F42"/>
                </a:solidFill>
                <a:latin typeface="Bitter" pitchFamily="34" charset="0"/>
                <a:ea typeface="Bitter" pitchFamily="34" charset="-122"/>
                <a:cs typeface="Bitter" pitchFamily="34" charset="-120"/>
              </a:rPr>
              <a:t>Ecommerce Website Design</a:t>
            </a:r>
          </a:p>
        </p:txBody>
      </p:sp>
      <p:sp>
        <p:nvSpPr>
          <p:cNvPr id="6" name="Shape 4"/>
          <p:cNvSpPr/>
          <p:nvPr/>
        </p:nvSpPr>
        <p:spPr>
          <a:xfrm>
            <a:off x="833199" y="5811679"/>
            <a:ext cx="355402" cy="355402"/>
          </a:xfrm>
          <a:prstGeom prst="roundRect">
            <a:avLst>
              <a:gd name="adj" fmla="val 25726039"/>
            </a:avLst>
          </a:prstGeom>
          <a:noFill/>
          <a:ln w="7620">
            <a:solidFill>
              <a:srgbClr val="FFFFFF"/>
            </a:solidFill>
            <a:prstDash val="solid"/>
          </a:ln>
        </p:spPr>
        <p:txBody>
          <a:bodyPr/>
          <a:lstStyle/>
          <a:p>
            <a:endParaRPr lang="en-IN"/>
          </a:p>
        </p:txBody>
      </p:sp>
      <p:sp>
        <p:nvSpPr>
          <p:cNvPr id="8" name="Text 5"/>
          <p:cNvSpPr/>
          <p:nvPr/>
        </p:nvSpPr>
        <p:spPr>
          <a:xfrm>
            <a:off x="1299686" y="5817156"/>
            <a:ext cx="1176099" cy="388858"/>
          </a:xfrm>
          <a:prstGeom prst="rect">
            <a:avLst/>
          </a:prstGeom>
          <a:noFill/>
          <a:ln/>
        </p:spPr>
        <p:txBody>
          <a:bodyPr wrap="none" rtlCol="0" anchor="t"/>
          <a:lstStyle/>
          <a:p>
            <a:pPr marL="0" indent="0" algn="l">
              <a:lnSpc>
                <a:spcPts val="3062"/>
              </a:lnSpc>
              <a:buNone/>
            </a:pPr>
            <a:endParaRPr lang="en-US" sz="2187" dirty="0"/>
          </a:p>
        </p:txBody>
      </p:sp>
      <p:pic>
        <p:nvPicPr>
          <p:cNvPr id="10" name="Image 2"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
        <p:nvSpPr>
          <p:cNvPr id="15" name="TextBox 14">
            <a:extLst>
              <a:ext uri="{FF2B5EF4-FFF2-40B4-BE49-F238E27FC236}">
                <a16:creationId xmlns:a16="http://schemas.microsoft.com/office/drawing/2014/main" id="{940CF79A-F046-C3C1-FA75-D4D1524A28D7}"/>
              </a:ext>
            </a:extLst>
          </p:cNvPr>
          <p:cNvSpPr txBox="1"/>
          <p:nvPr/>
        </p:nvSpPr>
        <p:spPr>
          <a:xfrm>
            <a:off x="934065" y="4876800"/>
            <a:ext cx="2644877" cy="923330"/>
          </a:xfrm>
          <a:prstGeom prst="rect">
            <a:avLst/>
          </a:prstGeom>
          <a:noFill/>
        </p:spPr>
        <p:txBody>
          <a:bodyPr wrap="square" rtlCol="0">
            <a:spAutoFit/>
          </a:bodyPr>
          <a:lstStyle/>
          <a:p>
            <a:r>
              <a:rPr lang="en-IN" dirty="0"/>
              <a:t>Name Khushi</a:t>
            </a:r>
          </a:p>
          <a:p>
            <a:r>
              <a:rPr lang="en-IN" dirty="0"/>
              <a:t>2110992029</a:t>
            </a:r>
            <a:br>
              <a:rPr lang="en-IN" dirty="0"/>
            </a:br>
            <a:r>
              <a:rPr lang="en-IN" dirty="0"/>
              <a:t>G19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IN"/>
          </a:p>
        </p:txBody>
      </p:sp>
      <p:sp>
        <p:nvSpPr>
          <p:cNvPr id="3" name="Shape 1"/>
          <p:cNvSpPr/>
          <p:nvPr/>
        </p:nvSpPr>
        <p:spPr>
          <a:xfrm>
            <a:off x="-86061" y="0"/>
            <a:ext cx="14630400" cy="8229600"/>
          </a:xfrm>
          <a:prstGeom prst="rect">
            <a:avLst/>
          </a:prstGeom>
          <a:solidFill>
            <a:srgbClr val="FFF8F0"/>
          </a:solidFill>
          <a:ln w="13811">
            <a:solidFill>
              <a:srgbClr val="E5E0DF"/>
            </a:solidFill>
            <a:prstDash val="solid"/>
          </a:ln>
        </p:spPr>
        <p:txBody>
          <a:bodyPr/>
          <a:lstStyle/>
          <a:p>
            <a:endParaRPr lang="en-IN"/>
          </a:p>
        </p:txBody>
      </p:sp>
      <p:sp>
        <p:nvSpPr>
          <p:cNvPr id="4" name="Text 2"/>
          <p:cNvSpPr/>
          <p:nvPr/>
        </p:nvSpPr>
        <p:spPr>
          <a:xfrm>
            <a:off x="833198" y="1526977"/>
            <a:ext cx="7477601" cy="1388745"/>
          </a:xfrm>
          <a:prstGeom prst="rect">
            <a:avLst/>
          </a:prstGeom>
          <a:noFill/>
          <a:ln/>
        </p:spPr>
        <p:txBody>
          <a:bodyPr wrap="squar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Introduction</a:t>
            </a:r>
            <a:endParaRPr lang="en-US" sz="4374" dirty="0"/>
          </a:p>
        </p:txBody>
      </p:sp>
      <p:sp>
        <p:nvSpPr>
          <p:cNvPr id="5" name="Text 3"/>
          <p:cNvSpPr/>
          <p:nvPr/>
        </p:nvSpPr>
        <p:spPr>
          <a:xfrm>
            <a:off x="833199" y="3203834"/>
            <a:ext cx="12430980" cy="2702114"/>
          </a:xfrm>
          <a:prstGeom prst="rect">
            <a:avLst/>
          </a:prstGeom>
          <a:noFill/>
          <a:ln/>
        </p:spPr>
        <p:txBody>
          <a:bodyPr wrap="square" rtlCol="0" anchor="t"/>
          <a:lstStyle/>
          <a:p>
            <a:pPr marL="0" indent="0">
              <a:lnSpc>
                <a:spcPts val="2799"/>
              </a:lnSpc>
              <a:buNone/>
            </a:pPr>
            <a:r>
              <a:rPr lang="en-US" sz="2000" b="0" i="0" dirty="0">
                <a:solidFill>
                  <a:srgbClr val="000000"/>
                </a:solidFill>
                <a:effectLst/>
              </a:rPr>
              <a:t>Welcome to our cutting-edge e-commerce platform designed to provide you with an exceptional online shopping experience. Our website offers a wide range of high-quality products, each meticulously crafted to meet your needs and desires. Explore our extensive catalog of products, from the latest fashion trends to innovative gadgets, and enjoy a seamless shopping journey. Discover detailed product information, add items to your cart with ease, and breeze through our secure and convenient checkout process. </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IN"/>
          </a:p>
        </p:txBody>
      </p:sp>
      <p:sp>
        <p:nvSpPr>
          <p:cNvPr id="3" name="Shape 1"/>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IN" dirty="0"/>
          </a:p>
        </p:txBody>
      </p:sp>
      <p:sp>
        <p:nvSpPr>
          <p:cNvPr id="4" name="Text 2"/>
          <p:cNvSpPr/>
          <p:nvPr/>
        </p:nvSpPr>
        <p:spPr>
          <a:xfrm>
            <a:off x="825910" y="1083945"/>
            <a:ext cx="10133183" cy="1204565"/>
          </a:xfrm>
          <a:prstGeom prst="rect">
            <a:avLst/>
          </a:prstGeom>
          <a:noFill/>
          <a:ln/>
        </p:spPr>
        <p:txBody>
          <a:bodyPr wrap="none" rtlCol="0" anchor="t"/>
          <a:lstStyle/>
          <a:p>
            <a:pPr marL="0" indent="0">
              <a:lnSpc>
                <a:spcPts val="5468"/>
              </a:lnSpc>
              <a:buNone/>
            </a:pPr>
            <a:r>
              <a:rPr lang="en-US" sz="5400" kern="0" spc="-131" dirty="0">
                <a:solidFill>
                  <a:srgbClr val="2C3F42"/>
                </a:solidFill>
                <a:latin typeface="Bitter" pitchFamily="34" charset="0"/>
                <a:ea typeface="Bitter" pitchFamily="34" charset="-122"/>
                <a:cs typeface="Bitter" pitchFamily="34" charset="-120"/>
              </a:rPr>
              <a:t>Technology Used: Innovation at its Core</a:t>
            </a:r>
            <a:endParaRPr lang="en-US" sz="5400" dirty="0"/>
          </a:p>
        </p:txBody>
      </p:sp>
      <p:sp>
        <p:nvSpPr>
          <p:cNvPr id="5" name="Shape 3"/>
          <p:cNvSpPr/>
          <p:nvPr/>
        </p:nvSpPr>
        <p:spPr>
          <a:xfrm>
            <a:off x="1100564" y="2463764"/>
            <a:ext cx="499943" cy="499943"/>
          </a:xfrm>
          <a:prstGeom prst="roundRect">
            <a:avLst>
              <a:gd name="adj" fmla="val 20000"/>
            </a:avLst>
          </a:prstGeom>
          <a:solidFill>
            <a:srgbClr val="FCE2CF"/>
          </a:solidFill>
          <a:ln w="13811">
            <a:solidFill>
              <a:srgbClr val="F9C59F"/>
            </a:solidFill>
            <a:prstDash val="solid"/>
          </a:ln>
        </p:spPr>
        <p:txBody>
          <a:bodyPr/>
          <a:lstStyle/>
          <a:p>
            <a:endParaRPr lang="en-IN"/>
          </a:p>
        </p:txBody>
      </p:sp>
      <p:sp>
        <p:nvSpPr>
          <p:cNvPr id="6" name="Text 4"/>
          <p:cNvSpPr/>
          <p:nvPr/>
        </p:nvSpPr>
        <p:spPr>
          <a:xfrm>
            <a:off x="1284158" y="2505436"/>
            <a:ext cx="132755"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1</a:t>
            </a:r>
            <a:endParaRPr lang="en-US" sz="2624" dirty="0"/>
          </a:p>
        </p:txBody>
      </p:sp>
      <p:sp>
        <p:nvSpPr>
          <p:cNvPr id="7" name="Text 5"/>
          <p:cNvSpPr/>
          <p:nvPr/>
        </p:nvSpPr>
        <p:spPr>
          <a:xfrm>
            <a:off x="1822679" y="2540083"/>
            <a:ext cx="1451464" cy="35480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rPr>
              <a:t>HTML</a:t>
            </a:r>
            <a:endParaRPr lang="en-US" sz="2187" dirty="0"/>
          </a:p>
        </p:txBody>
      </p:sp>
      <p:sp>
        <p:nvSpPr>
          <p:cNvPr id="9" name="Shape 7"/>
          <p:cNvSpPr/>
          <p:nvPr/>
        </p:nvSpPr>
        <p:spPr>
          <a:xfrm>
            <a:off x="3496315" y="2463764"/>
            <a:ext cx="499943" cy="499943"/>
          </a:xfrm>
          <a:prstGeom prst="roundRect">
            <a:avLst>
              <a:gd name="adj" fmla="val 20000"/>
            </a:avLst>
          </a:prstGeom>
          <a:solidFill>
            <a:srgbClr val="FCE2CF"/>
          </a:solidFill>
          <a:ln w="13811">
            <a:solidFill>
              <a:srgbClr val="F9C59F"/>
            </a:solidFill>
            <a:prstDash val="solid"/>
          </a:ln>
        </p:spPr>
        <p:txBody>
          <a:bodyPr/>
          <a:lstStyle/>
          <a:p>
            <a:endParaRPr lang="en-IN"/>
          </a:p>
        </p:txBody>
      </p:sp>
      <p:sp>
        <p:nvSpPr>
          <p:cNvPr id="10" name="Text 8"/>
          <p:cNvSpPr/>
          <p:nvPr/>
        </p:nvSpPr>
        <p:spPr>
          <a:xfrm>
            <a:off x="3657049" y="2505436"/>
            <a:ext cx="178475"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2</a:t>
            </a:r>
            <a:endParaRPr lang="en-US" sz="2624" dirty="0"/>
          </a:p>
        </p:txBody>
      </p:sp>
      <p:sp>
        <p:nvSpPr>
          <p:cNvPr id="11" name="Text 9"/>
          <p:cNvSpPr/>
          <p:nvPr/>
        </p:nvSpPr>
        <p:spPr>
          <a:xfrm>
            <a:off x="4218429" y="2540083"/>
            <a:ext cx="1444952" cy="499943"/>
          </a:xfrm>
          <a:prstGeom prst="rect">
            <a:avLst/>
          </a:prstGeom>
          <a:noFill/>
          <a:ln/>
        </p:spPr>
        <p:txBody>
          <a:bodyPr wrap="square" rtlCol="0" anchor="t"/>
          <a:lstStyle/>
          <a:p>
            <a:pPr marL="0" indent="0">
              <a:lnSpc>
                <a:spcPts val="2734"/>
              </a:lnSpc>
              <a:buNone/>
            </a:pPr>
            <a:r>
              <a:rPr lang="en-US" sz="2187" kern="0" spc="-66" dirty="0">
                <a:solidFill>
                  <a:srgbClr val="2B2E3C"/>
                </a:solidFill>
                <a:latin typeface="Bitter" pitchFamily="34" charset="0"/>
                <a:ea typeface="Bitter" pitchFamily="34" charset="-122"/>
              </a:rPr>
              <a:t>CSS</a:t>
            </a:r>
            <a:endParaRPr lang="en-US" sz="2187" dirty="0"/>
          </a:p>
        </p:txBody>
      </p:sp>
      <p:sp>
        <p:nvSpPr>
          <p:cNvPr id="26" name="Shape 11">
            <a:extLst>
              <a:ext uri="{FF2B5EF4-FFF2-40B4-BE49-F238E27FC236}">
                <a16:creationId xmlns:a16="http://schemas.microsoft.com/office/drawing/2014/main" id="{8726589C-DD2E-BCD3-BBB2-065F7944B992}"/>
              </a:ext>
            </a:extLst>
          </p:cNvPr>
          <p:cNvSpPr/>
          <p:nvPr/>
        </p:nvSpPr>
        <p:spPr>
          <a:xfrm>
            <a:off x="5446483" y="2467573"/>
            <a:ext cx="499943" cy="499943"/>
          </a:xfrm>
          <a:prstGeom prst="roundRect">
            <a:avLst>
              <a:gd name="adj" fmla="val 20000"/>
            </a:avLst>
          </a:prstGeom>
          <a:solidFill>
            <a:srgbClr val="FCE2CF"/>
          </a:solidFill>
          <a:ln w="13811">
            <a:solidFill>
              <a:srgbClr val="F9C59F"/>
            </a:solidFill>
            <a:prstDash val="solid"/>
          </a:ln>
        </p:spPr>
        <p:txBody>
          <a:bodyPr/>
          <a:lstStyle/>
          <a:p>
            <a:endParaRPr lang="en-IN"/>
          </a:p>
        </p:txBody>
      </p:sp>
      <p:sp>
        <p:nvSpPr>
          <p:cNvPr id="27" name="Text 12">
            <a:extLst>
              <a:ext uri="{FF2B5EF4-FFF2-40B4-BE49-F238E27FC236}">
                <a16:creationId xmlns:a16="http://schemas.microsoft.com/office/drawing/2014/main" id="{FF7F671A-412A-968F-32F6-6A7675D67D83}"/>
              </a:ext>
            </a:extLst>
          </p:cNvPr>
          <p:cNvSpPr/>
          <p:nvPr/>
        </p:nvSpPr>
        <p:spPr>
          <a:xfrm>
            <a:off x="5603408" y="2509245"/>
            <a:ext cx="186095"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3</a:t>
            </a:r>
            <a:endParaRPr lang="en-US" sz="2624" dirty="0"/>
          </a:p>
        </p:txBody>
      </p:sp>
      <p:sp>
        <p:nvSpPr>
          <p:cNvPr id="28" name="Text 13">
            <a:extLst>
              <a:ext uri="{FF2B5EF4-FFF2-40B4-BE49-F238E27FC236}">
                <a16:creationId xmlns:a16="http://schemas.microsoft.com/office/drawing/2014/main" id="{683ADF15-F1AA-B9CD-E836-81A64B18237F}"/>
              </a:ext>
            </a:extLst>
          </p:cNvPr>
          <p:cNvSpPr/>
          <p:nvPr/>
        </p:nvSpPr>
        <p:spPr>
          <a:xfrm>
            <a:off x="6168597" y="2543893"/>
            <a:ext cx="1323975" cy="496134"/>
          </a:xfrm>
          <a:prstGeom prst="rect">
            <a:avLst/>
          </a:prstGeom>
          <a:noFill/>
          <a:ln/>
        </p:spPr>
        <p:txBody>
          <a:bodyPr wrap="square" rtlCol="0" anchor="t"/>
          <a:lstStyle/>
          <a:p>
            <a:pPr marL="0" indent="0">
              <a:lnSpc>
                <a:spcPts val="2734"/>
              </a:lnSpc>
              <a:buNone/>
            </a:pPr>
            <a:r>
              <a:rPr lang="en-US" sz="2187" kern="0" spc="-66" dirty="0">
                <a:solidFill>
                  <a:srgbClr val="2B2E3C"/>
                </a:solidFill>
                <a:latin typeface="Bitter" pitchFamily="34" charset="0"/>
                <a:ea typeface="Bitter" pitchFamily="34" charset="-122"/>
              </a:rPr>
              <a:t>JavaScript</a:t>
            </a:r>
            <a:endParaRPr lang="en-US" sz="2187" dirty="0"/>
          </a:p>
        </p:txBody>
      </p:sp>
      <p:sp>
        <p:nvSpPr>
          <p:cNvPr id="29" name="Shape 11">
            <a:extLst>
              <a:ext uri="{FF2B5EF4-FFF2-40B4-BE49-F238E27FC236}">
                <a16:creationId xmlns:a16="http://schemas.microsoft.com/office/drawing/2014/main" id="{A5E94B6A-CA40-3B9B-95E6-D332F0027FAF}"/>
              </a:ext>
            </a:extLst>
          </p:cNvPr>
          <p:cNvSpPr/>
          <p:nvPr/>
        </p:nvSpPr>
        <p:spPr>
          <a:xfrm>
            <a:off x="8461914" y="2467574"/>
            <a:ext cx="499943" cy="499943"/>
          </a:xfrm>
          <a:prstGeom prst="roundRect">
            <a:avLst>
              <a:gd name="adj" fmla="val 20000"/>
            </a:avLst>
          </a:prstGeom>
          <a:solidFill>
            <a:srgbClr val="FCE2CF"/>
          </a:solidFill>
          <a:ln w="13811">
            <a:solidFill>
              <a:srgbClr val="F9C59F"/>
            </a:solidFill>
            <a:prstDash val="solid"/>
          </a:ln>
        </p:spPr>
        <p:txBody>
          <a:bodyPr/>
          <a:lstStyle/>
          <a:p>
            <a:endParaRPr lang="en-IN"/>
          </a:p>
        </p:txBody>
      </p:sp>
      <p:sp>
        <p:nvSpPr>
          <p:cNvPr id="30" name="Text 12">
            <a:extLst>
              <a:ext uri="{FF2B5EF4-FFF2-40B4-BE49-F238E27FC236}">
                <a16:creationId xmlns:a16="http://schemas.microsoft.com/office/drawing/2014/main" id="{D752ACD3-8BD4-B53F-EB48-8490ED77AA0D}"/>
              </a:ext>
            </a:extLst>
          </p:cNvPr>
          <p:cNvSpPr/>
          <p:nvPr/>
        </p:nvSpPr>
        <p:spPr>
          <a:xfrm>
            <a:off x="8618839" y="2509246"/>
            <a:ext cx="186095"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rPr>
              <a:t>4</a:t>
            </a:r>
            <a:endParaRPr lang="en-US" sz="2624" dirty="0"/>
          </a:p>
        </p:txBody>
      </p:sp>
      <p:sp>
        <p:nvSpPr>
          <p:cNvPr id="31" name="Text 13">
            <a:extLst>
              <a:ext uri="{FF2B5EF4-FFF2-40B4-BE49-F238E27FC236}">
                <a16:creationId xmlns:a16="http://schemas.microsoft.com/office/drawing/2014/main" id="{FD8DA5AD-EA2D-956D-E03A-ED2C8AB666DB}"/>
              </a:ext>
            </a:extLst>
          </p:cNvPr>
          <p:cNvSpPr/>
          <p:nvPr/>
        </p:nvSpPr>
        <p:spPr>
          <a:xfrm>
            <a:off x="9184028" y="2543894"/>
            <a:ext cx="1179172" cy="423624"/>
          </a:xfrm>
          <a:prstGeom prst="rect">
            <a:avLst/>
          </a:prstGeom>
          <a:noFill/>
          <a:ln/>
        </p:spPr>
        <p:txBody>
          <a:bodyPr wrap="square" rtlCol="0" anchor="t"/>
          <a:lstStyle/>
          <a:p>
            <a:pPr marL="0" indent="0">
              <a:lnSpc>
                <a:spcPts val="2734"/>
              </a:lnSpc>
              <a:buNone/>
            </a:pPr>
            <a:r>
              <a:rPr lang="en-US" sz="2187" kern="0" spc="-66" dirty="0">
                <a:solidFill>
                  <a:srgbClr val="2B2E3C"/>
                </a:solidFill>
                <a:latin typeface="Bitter" pitchFamily="34" charset="0"/>
                <a:ea typeface="Bitter" pitchFamily="34" charset="-122"/>
              </a:rPr>
              <a:t>React</a:t>
            </a:r>
            <a:endParaRPr lang="en-US" sz="2187" dirty="0"/>
          </a:p>
        </p:txBody>
      </p:sp>
      <p:pic>
        <p:nvPicPr>
          <p:cNvPr id="1026" name="Picture 2" descr="Be your front end web developer with html, css, js, react by Redditronin |  Fiverr">
            <a:extLst>
              <a:ext uri="{FF2B5EF4-FFF2-40B4-BE49-F238E27FC236}">
                <a16:creationId xmlns:a16="http://schemas.microsoft.com/office/drawing/2014/main" id="{A514FA27-8228-FD2E-AB33-9C16825AB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563" y="3532288"/>
            <a:ext cx="9970559" cy="3914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IN"/>
          </a:p>
        </p:txBody>
      </p:sp>
      <p:sp>
        <p:nvSpPr>
          <p:cNvPr id="3" name="Shape 1"/>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IN"/>
          </a:p>
        </p:txBody>
      </p:sp>
      <p:sp>
        <p:nvSpPr>
          <p:cNvPr id="4" name="Text 2"/>
          <p:cNvSpPr/>
          <p:nvPr/>
        </p:nvSpPr>
        <p:spPr>
          <a:xfrm>
            <a:off x="2037993" y="1587937"/>
            <a:ext cx="9960054"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Key Components: Powering Your Success</a:t>
            </a:r>
            <a:endParaRPr lang="en-US" sz="4374" dirty="0"/>
          </a:p>
        </p:txBody>
      </p:sp>
      <p:sp>
        <p:nvSpPr>
          <p:cNvPr id="5" name="Text 3"/>
          <p:cNvSpPr/>
          <p:nvPr/>
        </p:nvSpPr>
        <p:spPr>
          <a:xfrm>
            <a:off x="2037993" y="2837736"/>
            <a:ext cx="2232065" cy="832961"/>
          </a:xfrm>
          <a:prstGeom prst="rect">
            <a:avLst/>
          </a:prstGeom>
          <a:noFill/>
          <a:ln/>
        </p:spPr>
        <p:txBody>
          <a:bodyPr wrap="square" rtlCol="0" anchor="t"/>
          <a:lstStyle/>
          <a:p>
            <a:pPr marL="0" indent="0">
              <a:lnSpc>
                <a:spcPts val="3281"/>
              </a:lnSpc>
              <a:buNone/>
            </a:pPr>
            <a:r>
              <a:rPr lang="en-US" sz="2624" kern="0" spc="-79" dirty="0">
                <a:solidFill>
                  <a:srgbClr val="2C3F42"/>
                </a:solidFill>
                <a:latin typeface="Bitter" pitchFamily="34" charset="0"/>
                <a:ea typeface="Bitter" pitchFamily="34" charset="-122"/>
                <a:cs typeface="Bitter" pitchFamily="34" charset="-120"/>
              </a:rPr>
              <a:t>User-Friendly Interface</a:t>
            </a:r>
            <a:endParaRPr lang="en-US" sz="2624" dirty="0"/>
          </a:p>
        </p:txBody>
      </p:sp>
      <p:sp>
        <p:nvSpPr>
          <p:cNvPr id="6" name="Text 4"/>
          <p:cNvSpPr/>
          <p:nvPr/>
        </p:nvSpPr>
        <p:spPr>
          <a:xfrm>
            <a:off x="2037993" y="3892868"/>
            <a:ext cx="2232065" cy="1421606"/>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Navigate through the website effortlessly with an intuitive user interface.</a:t>
            </a:r>
            <a:endParaRPr lang="en-US" sz="1750" dirty="0"/>
          </a:p>
        </p:txBody>
      </p:sp>
      <p:sp>
        <p:nvSpPr>
          <p:cNvPr id="7" name="Text 5"/>
          <p:cNvSpPr/>
          <p:nvPr/>
        </p:nvSpPr>
        <p:spPr>
          <a:xfrm>
            <a:off x="4819650" y="2837736"/>
            <a:ext cx="2232065" cy="1249442"/>
          </a:xfrm>
          <a:prstGeom prst="rect">
            <a:avLst/>
          </a:prstGeom>
          <a:noFill/>
          <a:ln/>
        </p:spPr>
        <p:txBody>
          <a:bodyPr wrap="square" rtlCol="0" anchor="t"/>
          <a:lstStyle/>
          <a:p>
            <a:pPr marL="0" indent="0">
              <a:lnSpc>
                <a:spcPts val="3281"/>
              </a:lnSpc>
              <a:buNone/>
            </a:pPr>
            <a:r>
              <a:rPr lang="en-US" sz="2624" kern="0" spc="-79" dirty="0">
                <a:solidFill>
                  <a:srgbClr val="2C3F42"/>
                </a:solidFill>
                <a:latin typeface="Bitter" pitchFamily="34" charset="0"/>
                <a:ea typeface="Bitter" pitchFamily="34" charset="-122"/>
                <a:cs typeface="Bitter" pitchFamily="34" charset="-120"/>
              </a:rPr>
              <a:t>Flexible Inventory Management</a:t>
            </a:r>
            <a:endParaRPr lang="en-US" sz="2624" dirty="0"/>
          </a:p>
        </p:txBody>
      </p:sp>
      <p:sp>
        <p:nvSpPr>
          <p:cNvPr id="8" name="Text 6"/>
          <p:cNvSpPr/>
          <p:nvPr/>
        </p:nvSpPr>
        <p:spPr>
          <a:xfrm>
            <a:off x="4819650" y="4309348"/>
            <a:ext cx="2232065" cy="1777008"/>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Efficiently manage your inventory with real-time tracking and inventory optimization tools.</a:t>
            </a:r>
            <a:endParaRPr lang="en-US" sz="1750" dirty="0"/>
          </a:p>
        </p:txBody>
      </p:sp>
      <p:sp>
        <p:nvSpPr>
          <p:cNvPr id="9" name="Text 7"/>
          <p:cNvSpPr/>
          <p:nvPr/>
        </p:nvSpPr>
        <p:spPr>
          <a:xfrm>
            <a:off x="7601307" y="2837736"/>
            <a:ext cx="2232065" cy="1249442"/>
          </a:xfrm>
          <a:prstGeom prst="rect">
            <a:avLst/>
          </a:prstGeom>
          <a:noFill/>
          <a:ln/>
        </p:spPr>
        <p:txBody>
          <a:bodyPr wrap="square" rtlCol="0" anchor="t"/>
          <a:lstStyle/>
          <a:p>
            <a:pPr marL="0" indent="0">
              <a:lnSpc>
                <a:spcPts val="3281"/>
              </a:lnSpc>
              <a:buNone/>
            </a:pPr>
            <a:r>
              <a:rPr lang="en-US" sz="2624" kern="0" spc="-79" dirty="0">
                <a:solidFill>
                  <a:srgbClr val="2C3F42"/>
                </a:solidFill>
                <a:latin typeface="Bitter" pitchFamily="34" charset="0"/>
                <a:ea typeface="Bitter" pitchFamily="34" charset="-122"/>
                <a:cs typeface="Bitter" pitchFamily="34" charset="-120"/>
              </a:rPr>
              <a:t>Personalized Recommendations</a:t>
            </a:r>
            <a:endParaRPr lang="en-US" sz="2624" dirty="0"/>
          </a:p>
        </p:txBody>
      </p:sp>
      <p:sp>
        <p:nvSpPr>
          <p:cNvPr id="10" name="Text 8"/>
          <p:cNvSpPr/>
          <p:nvPr/>
        </p:nvSpPr>
        <p:spPr>
          <a:xfrm>
            <a:off x="7601307" y="4309348"/>
            <a:ext cx="2232065" cy="2132409"/>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Boost sales with personalized product recommendations based on user behavior and preferences.</a:t>
            </a:r>
            <a:endParaRPr lang="en-US" sz="1750" dirty="0"/>
          </a:p>
        </p:txBody>
      </p:sp>
      <p:sp>
        <p:nvSpPr>
          <p:cNvPr id="11" name="Text 9"/>
          <p:cNvSpPr/>
          <p:nvPr/>
        </p:nvSpPr>
        <p:spPr>
          <a:xfrm>
            <a:off x="10382964" y="2837736"/>
            <a:ext cx="2232065" cy="1249442"/>
          </a:xfrm>
          <a:prstGeom prst="rect">
            <a:avLst/>
          </a:prstGeom>
          <a:noFill/>
          <a:ln/>
        </p:spPr>
        <p:txBody>
          <a:bodyPr wrap="square" rtlCol="0" anchor="t"/>
          <a:lstStyle/>
          <a:p>
            <a:pPr marL="0" indent="0">
              <a:lnSpc>
                <a:spcPts val="3281"/>
              </a:lnSpc>
              <a:buNone/>
            </a:pPr>
            <a:r>
              <a:rPr lang="en-US" sz="2624" kern="0" spc="-79" dirty="0">
                <a:solidFill>
                  <a:srgbClr val="2C3F42"/>
                </a:solidFill>
                <a:latin typeface="Bitter" pitchFamily="34" charset="0"/>
                <a:ea typeface="Bitter" pitchFamily="34" charset="-122"/>
                <a:cs typeface="Bitter" pitchFamily="34" charset="-120"/>
              </a:rPr>
              <a:t>Seamless Checkout Process</a:t>
            </a:r>
            <a:endParaRPr lang="en-US" sz="2624" dirty="0"/>
          </a:p>
        </p:txBody>
      </p:sp>
      <p:sp>
        <p:nvSpPr>
          <p:cNvPr id="12" name="Text 10"/>
          <p:cNvSpPr/>
          <p:nvPr/>
        </p:nvSpPr>
        <p:spPr>
          <a:xfrm>
            <a:off x="10382964" y="4309348"/>
            <a:ext cx="2232065" cy="1777008"/>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Streamline the buying process with a one-click checkout and secure payment options.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IN"/>
          </a:p>
        </p:txBody>
      </p:sp>
      <p:sp>
        <p:nvSpPr>
          <p:cNvPr id="3" name="Shape 1"/>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IN"/>
          </a:p>
        </p:txBody>
      </p:sp>
      <p:sp>
        <p:nvSpPr>
          <p:cNvPr id="4" name="Text 2"/>
          <p:cNvSpPr/>
          <p:nvPr/>
        </p:nvSpPr>
        <p:spPr>
          <a:xfrm>
            <a:off x="833199" y="512158"/>
            <a:ext cx="5942767"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Screen Shorts</a:t>
            </a:r>
            <a:endParaRPr lang="en-US" sz="4374" dirty="0"/>
          </a:p>
        </p:txBody>
      </p:sp>
      <p:sp>
        <p:nvSpPr>
          <p:cNvPr id="5" name="Text 3"/>
          <p:cNvSpPr/>
          <p:nvPr/>
        </p:nvSpPr>
        <p:spPr>
          <a:xfrm>
            <a:off x="833199" y="1718689"/>
            <a:ext cx="7477601" cy="710803"/>
          </a:xfrm>
          <a:prstGeom prst="rect">
            <a:avLst/>
          </a:prstGeom>
          <a:noFill/>
          <a:ln/>
        </p:spPr>
        <p:txBody>
          <a:bodyPr wrap="square" rtlCol="0" anchor="t"/>
          <a:lstStyle/>
          <a:p>
            <a:pPr marL="0" indent="0">
              <a:lnSpc>
                <a:spcPts val="2799"/>
              </a:lnSpc>
              <a:buNone/>
            </a:pPr>
            <a:r>
              <a:rPr lang="en-US" sz="2000" kern="0" spc="-35" dirty="0">
                <a:solidFill>
                  <a:srgbClr val="2B2E3C"/>
                </a:solidFill>
                <a:latin typeface="Open Sans" pitchFamily="34" charset="0"/>
                <a:ea typeface="Open Sans" pitchFamily="34" charset="-122"/>
                <a:cs typeface="Open Sans" pitchFamily="34" charset="-120"/>
              </a:rPr>
              <a:t>Get a glimpse of intuitive interface, seamless navigation, and impactful product display.</a:t>
            </a:r>
            <a:endParaRPr lang="en-US" sz="2000" dirty="0"/>
          </a:p>
        </p:txBody>
      </p:sp>
      <p:pic>
        <p:nvPicPr>
          <p:cNvPr id="10" name="Picture 9">
            <a:extLst>
              <a:ext uri="{FF2B5EF4-FFF2-40B4-BE49-F238E27FC236}">
                <a16:creationId xmlns:a16="http://schemas.microsoft.com/office/drawing/2014/main" id="{9DCA30BD-50CC-0B24-02D8-1E5458CCDADD}"/>
              </a:ext>
            </a:extLst>
          </p:cNvPr>
          <p:cNvPicPr>
            <a:picLocks noChangeAspect="1"/>
          </p:cNvPicPr>
          <p:nvPr/>
        </p:nvPicPr>
        <p:blipFill>
          <a:blip r:embed="rId3"/>
          <a:stretch>
            <a:fillRect/>
          </a:stretch>
        </p:blipFill>
        <p:spPr>
          <a:xfrm>
            <a:off x="1170405" y="3161887"/>
            <a:ext cx="12642414" cy="41082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IN"/>
          </a:p>
        </p:txBody>
      </p:sp>
      <p:sp>
        <p:nvSpPr>
          <p:cNvPr id="3" name="Shape 1"/>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IN"/>
          </a:p>
        </p:txBody>
      </p:sp>
      <p:sp>
        <p:nvSpPr>
          <p:cNvPr id="4" name="Text 2"/>
          <p:cNvSpPr/>
          <p:nvPr/>
        </p:nvSpPr>
        <p:spPr>
          <a:xfrm>
            <a:off x="725044" y="521990"/>
            <a:ext cx="5942767" cy="694373"/>
          </a:xfrm>
          <a:prstGeom prst="rect">
            <a:avLst/>
          </a:prstGeom>
          <a:noFill/>
          <a:ln/>
        </p:spPr>
        <p:txBody>
          <a:bodyPr wrap="none" rtlCol="0" anchor="t"/>
          <a:lstStyle/>
          <a:p>
            <a:pPr marL="0" indent="0">
              <a:lnSpc>
                <a:spcPts val="5468"/>
              </a:lnSpc>
              <a:buNone/>
            </a:pPr>
            <a:endParaRPr lang="en-US" sz="4374" dirty="0"/>
          </a:p>
        </p:txBody>
      </p:sp>
      <p:sp>
        <p:nvSpPr>
          <p:cNvPr id="5" name="Text 3"/>
          <p:cNvSpPr/>
          <p:nvPr/>
        </p:nvSpPr>
        <p:spPr>
          <a:xfrm>
            <a:off x="1010179" y="1148434"/>
            <a:ext cx="7701201" cy="908447"/>
          </a:xfrm>
          <a:prstGeom prst="rect">
            <a:avLst/>
          </a:prstGeom>
          <a:noFill/>
          <a:ln/>
        </p:spPr>
        <p:txBody>
          <a:bodyPr wrap="square" rtlCol="0" anchor="t"/>
          <a:lstStyle/>
          <a:p>
            <a:pPr marL="0" indent="0">
              <a:lnSpc>
                <a:spcPts val="2799"/>
              </a:lnSpc>
              <a:buNone/>
            </a:pPr>
            <a:r>
              <a:rPr lang="en-US" sz="2400" dirty="0"/>
              <a:t>Easy And Simple Cart Option help you to check if everything is there that you want to order Or Not.</a:t>
            </a:r>
          </a:p>
        </p:txBody>
      </p:sp>
      <p:pic>
        <p:nvPicPr>
          <p:cNvPr id="7"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pic>
        <p:nvPicPr>
          <p:cNvPr id="10" name="Picture 9">
            <a:extLst>
              <a:ext uri="{FF2B5EF4-FFF2-40B4-BE49-F238E27FC236}">
                <a16:creationId xmlns:a16="http://schemas.microsoft.com/office/drawing/2014/main" id="{5EF9BA94-0267-0A5F-C407-2F95B4087CB0}"/>
              </a:ext>
            </a:extLst>
          </p:cNvPr>
          <p:cNvPicPr>
            <a:picLocks noChangeAspect="1"/>
          </p:cNvPicPr>
          <p:nvPr/>
        </p:nvPicPr>
        <p:blipFill>
          <a:blip r:embed="rId5"/>
          <a:stretch>
            <a:fillRect/>
          </a:stretch>
        </p:blipFill>
        <p:spPr>
          <a:xfrm>
            <a:off x="487089" y="2517290"/>
            <a:ext cx="13487096" cy="4980790"/>
          </a:xfrm>
          <a:prstGeom prst="rect">
            <a:avLst/>
          </a:prstGeom>
        </p:spPr>
      </p:pic>
    </p:spTree>
    <p:extLst>
      <p:ext uri="{BB962C8B-B14F-4D97-AF65-F5344CB8AC3E}">
        <p14:creationId xmlns:p14="http://schemas.microsoft.com/office/powerpoint/2010/main" val="224956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IN"/>
          </a:p>
        </p:txBody>
      </p:sp>
      <p:sp>
        <p:nvSpPr>
          <p:cNvPr id="3" name="Shape 1"/>
          <p:cNvSpPr/>
          <p:nvPr/>
        </p:nvSpPr>
        <p:spPr>
          <a:xfrm>
            <a:off x="-91440" y="-91440"/>
            <a:ext cx="14630400" cy="8229600"/>
          </a:xfrm>
          <a:prstGeom prst="rect">
            <a:avLst/>
          </a:prstGeom>
          <a:solidFill>
            <a:srgbClr val="FFF8F0"/>
          </a:solidFill>
          <a:ln w="13811">
            <a:solidFill>
              <a:srgbClr val="E5E0DF"/>
            </a:solidFill>
            <a:prstDash val="solid"/>
          </a:ln>
        </p:spPr>
        <p:txBody>
          <a:bodyPr/>
          <a:lstStyle/>
          <a:p>
            <a:endParaRPr lang="en-IN" dirty="0"/>
          </a:p>
        </p:txBody>
      </p:sp>
      <p:sp>
        <p:nvSpPr>
          <p:cNvPr id="4" name="Text 2"/>
          <p:cNvSpPr/>
          <p:nvPr/>
        </p:nvSpPr>
        <p:spPr>
          <a:xfrm>
            <a:off x="2037993" y="1290918"/>
            <a:ext cx="4443889" cy="1086521"/>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Conclusion</a:t>
            </a:r>
            <a:endParaRPr lang="en-US" sz="4374" dirty="0"/>
          </a:p>
        </p:txBody>
      </p:sp>
      <p:sp>
        <p:nvSpPr>
          <p:cNvPr id="5" name="Text 3"/>
          <p:cNvSpPr/>
          <p:nvPr/>
        </p:nvSpPr>
        <p:spPr>
          <a:xfrm>
            <a:off x="2037993" y="2979869"/>
            <a:ext cx="10554414" cy="3582296"/>
          </a:xfrm>
          <a:prstGeom prst="rect">
            <a:avLst/>
          </a:prstGeom>
          <a:noFill/>
          <a:ln/>
        </p:spPr>
        <p:txBody>
          <a:bodyPr wrap="square" rtlCol="0" anchor="t"/>
          <a:lstStyle/>
          <a:p>
            <a:pPr marL="0" indent="0">
              <a:lnSpc>
                <a:spcPts val="2799"/>
              </a:lnSpc>
              <a:buNone/>
            </a:pPr>
            <a:r>
              <a:rPr lang="en-US" sz="2000" b="0" i="0" dirty="0">
                <a:solidFill>
                  <a:srgbClr val="374151"/>
                </a:solidFill>
                <a:effectLst/>
                <a:latin typeface="Söhne"/>
              </a:rPr>
              <a:t>In summary, our e-commerce website is a dynamic and user-friendly platform that embraces modern technology to provide a convenient and enjoyable shopping experience. Built using React, Redux, Bootstrap, and Font Awesome, it offers responsive design and efficient state management. Our website reflects our commitment to the evolving world of online retail, and we are dedicated to exceeding user expectations. We invite you to explore our extensive product catalog and provide feedback as we continue to improve and enhance your online shopping journey. Thank you for choosing us as your e-commerce destination</a:t>
            </a:r>
            <a:r>
              <a:rPr lang="en-US" sz="1600" b="0" i="0" dirty="0">
                <a:solidFill>
                  <a:srgbClr val="374151"/>
                </a:solidFill>
                <a:effectLst/>
                <a:latin typeface="Söhne"/>
              </a:rPr>
              <a:t>.</a:t>
            </a:r>
            <a:endParaRPr lang="en-US" sz="1750" dirty="0"/>
          </a:p>
        </p:txBody>
      </p:sp>
      <p:pic>
        <p:nvPicPr>
          <p:cNvPr id="6"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320</Words>
  <Application>Microsoft Office PowerPoint</Application>
  <PresentationFormat>Custom</PresentationFormat>
  <Paragraphs>35</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Bitter</vt:lpstr>
      <vt:lpstr>Calibri</vt:lpstr>
      <vt:lpstr>Open Sans</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khushi saharan</cp:lastModifiedBy>
  <cp:revision>4</cp:revision>
  <dcterms:created xsi:type="dcterms:W3CDTF">2023-10-25T11:04:05Z</dcterms:created>
  <dcterms:modified xsi:type="dcterms:W3CDTF">2023-10-26T11:08:30Z</dcterms:modified>
</cp:coreProperties>
</file>