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notesMasterIdLst>
    <p:notesMasterId r:id="rId29"/>
  </p:notesMasterIdLst>
  <p:sldIdLst>
    <p:sldId id="256" r:id="rId2"/>
    <p:sldId id="257" r:id="rId3"/>
    <p:sldId id="260" r:id="rId4"/>
    <p:sldId id="258" r:id="rId5"/>
    <p:sldId id="259"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6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11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B95436-BF57-4633-9030-2446AEC6FC6A}" type="datetimeFigureOut">
              <a:rPr lang="en-US" smtClean="0"/>
              <a:t>3/2/2021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3860A5-4D17-4052-B154-FAF4C35C341E}"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3860A5-4D17-4052-B154-FAF4C35C341E}" type="slidenum">
              <a:rPr lang="en-US" smtClean="0"/>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9A0885-B683-4004-8904-B90E574B12DC}" type="datetime1">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7D816-32D2-49AF-A2D3-5A2A33D5151F}" type="datetime1">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2EA82-71D2-4945-A837-73F2C9812B2C}" type="datetime1">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30996-03AE-4241-91F9-84066645D252}" type="datetime1">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3511E3-D916-47A6-B3D5-227F6F4F5FEF}" type="datetime1">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137AE0-2A79-45DB-94C9-A9827DC00478}" type="datetime1">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D3BA05-9936-4AAD-8546-C5FB29E9B0A8}" type="datetime1">
              <a:rPr lang="en-US" smtClean="0"/>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8EB02-D6DA-4FF0-BC5C-593ECD9F745E}" type="datetime1">
              <a:rPr lang="en-US" smtClean="0"/>
              <a:t>3/2/2021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E66CC-8355-41D3-9086-8E83706B73BC}" type="datetime1">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C8DB4-0A55-4BA6-B82F-E79D61515CFD}" type="datetime1">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222B52-5A9E-4526-8886-F8CF731F05A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4D321-C067-4300-8583-5DFCC6274700}" type="datetime1">
              <a:rPr lang="en-US" smtClean="0"/>
              <a:t>3/2/2021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22B52-5A9E-4526-8886-F8CF731F05A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904999"/>
          </a:xfrm>
        </p:spPr>
        <p:txBody>
          <a:bodyPr>
            <a:normAutofit fontScale="90000"/>
          </a:bodyPr>
          <a:lstStyle/>
          <a:p>
            <a:r>
              <a:rPr lang="en-US" dirty="0" smtClean="0"/>
              <a:t>A project report </a:t>
            </a:r>
            <a:br>
              <a:rPr lang="en-US" dirty="0" smtClean="0"/>
            </a:br>
            <a:r>
              <a:rPr lang="en-US" dirty="0" smtClean="0"/>
              <a:t>on </a:t>
            </a:r>
            <a:br>
              <a:rPr lang="en-US" dirty="0" smtClean="0"/>
            </a:br>
            <a:r>
              <a:rPr lang="en-US" dirty="0" smtClean="0"/>
              <a:t>DOS ATTACK  </a:t>
            </a:r>
            <a:br>
              <a:rPr lang="en-US" dirty="0" smtClean="0"/>
            </a:br>
            <a:r>
              <a:rPr lang="en-US" dirty="0" smtClean="0"/>
              <a:t>submitted by</a:t>
            </a:r>
            <a:endParaRPr lang="en-US" dirty="0"/>
          </a:p>
        </p:txBody>
      </p:sp>
      <p:sp>
        <p:nvSpPr>
          <p:cNvPr id="3" name="Subtitle 2"/>
          <p:cNvSpPr>
            <a:spLocks noGrp="1"/>
          </p:cNvSpPr>
          <p:nvPr>
            <p:ph type="subTitle" idx="1"/>
          </p:nvPr>
        </p:nvSpPr>
        <p:spPr>
          <a:xfrm>
            <a:off x="685800" y="2971801"/>
            <a:ext cx="7772400" cy="914400"/>
          </a:xfrm>
        </p:spPr>
        <p:txBody>
          <a:bodyPr>
            <a:noAutofit/>
          </a:bodyPr>
          <a:lstStyle/>
          <a:p>
            <a:r>
              <a:rPr lang="en-US" dirty="0" smtClean="0">
                <a:solidFill>
                  <a:schemeClr val="tx1"/>
                </a:solidFill>
              </a:rPr>
              <a:t>KHUSHBU </a:t>
            </a:r>
          </a:p>
          <a:p>
            <a:r>
              <a:rPr lang="en-US" dirty="0" smtClean="0">
                <a:solidFill>
                  <a:schemeClr val="accent3"/>
                </a:solidFill>
              </a:rPr>
              <a:t>In partial fulfillment of the requirement for the Diploma of </a:t>
            </a:r>
          </a:p>
          <a:p>
            <a:r>
              <a:rPr lang="en-US" dirty="0" smtClean="0">
                <a:solidFill>
                  <a:schemeClr val="accent3"/>
                </a:solidFill>
              </a:rPr>
              <a:t>Centre for Development and Advanced Computing of noida</a:t>
            </a:r>
          </a:p>
          <a:p>
            <a:r>
              <a:rPr lang="en-US" dirty="0" smtClean="0">
                <a:solidFill>
                  <a:schemeClr val="accent3"/>
                </a:solidFill>
              </a:rPr>
              <a:t>In</a:t>
            </a:r>
          </a:p>
          <a:p>
            <a:r>
              <a:rPr lang="en-US" dirty="0" smtClean="0">
                <a:solidFill>
                  <a:schemeClr val="accent3"/>
                </a:solidFill>
              </a:rPr>
              <a:t>Cyber Security   </a:t>
            </a:r>
          </a:p>
          <a:p>
            <a:endParaRPr lang="en-US" dirty="0" smtClean="0">
              <a:solidFill>
                <a:schemeClr val="accent3"/>
              </a:solidFill>
            </a:endParaRPr>
          </a:p>
          <a:p>
            <a:r>
              <a:rPr lang="en-US" dirty="0" smtClean="0">
                <a:solidFill>
                  <a:schemeClr val="accent3"/>
                </a:solidFill>
              </a:rPr>
              <a:t> </a:t>
            </a:r>
            <a:endParaRPr lang="en-US" dirty="0">
              <a:solidFill>
                <a:schemeClr val="accent3"/>
              </a:solidFill>
            </a:endParaRPr>
          </a:p>
        </p:txBody>
      </p:sp>
      <p:sp>
        <p:nvSpPr>
          <p:cNvPr id="4" name="Date Placeholder 3"/>
          <p:cNvSpPr>
            <a:spLocks noGrp="1"/>
          </p:cNvSpPr>
          <p:nvPr>
            <p:ph type="dt" sz="half" idx="10"/>
          </p:nvPr>
        </p:nvSpPr>
        <p:spPr/>
        <p:txBody>
          <a:bodyPr/>
          <a:lstStyle/>
          <a:p>
            <a:fld id="{43D1D915-B89C-4283-B539-E2EB0136710D}" type="datetime1">
              <a:rPr lang="en-US" smtClean="0"/>
              <a:t>3/2/2021</a:t>
            </a:fld>
            <a:endParaRPr lang="en-US"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t>
            </a:r>
            <a:r>
              <a:rPr lang="en-US" dirty="0" smtClean="0">
                <a:solidFill>
                  <a:schemeClr val="accent5"/>
                </a:solidFill>
              </a:rPr>
              <a:t>cd/root/desktop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290.jpg"/>
          <p:cNvPicPr>
            <a:picLocks noChangeAspect="1"/>
          </p:cNvPicPr>
          <p:nvPr/>
        </p:nvPicPr>
        <p:blipFill>
          <a:blip r:embed="rId2"/>
          <a:stretch>
            <a:fillRect/>
          </a:stretch>
        </p:blipFill>
        <p:spPr>
          <a:xfrm>
            <a:off x="914400" y="1447800"/>
            <a:ext cx="7239000" cy="4777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to create a new directory ; </a:t>
            </a:r>
            <a:r>
              <a:rPr lang="en-US" dirty="0" smtClean="0">
                <a:solidFill>
                  <a:schemeClr val="accent5"/>
                </a:solidFill>
              </a:rPr>
              <a:t>mkdir loic</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291.jpg"/>
          <p:cNvPicPr>
            <a:picLocks noChangeAspect="1"/>
          </p:cNvPicPr>
          <p:nvPr/>
        </p:nvPicPr>
        <p:blipFill>
          <a:blip r:embed="rId2"/>
          <a:stretch>
            <a:fillRect/>
          </a:stretch>
        </p:blipFill>
        <p:spPr>
          <a:xfrm>
            <a:off x="304800" y="1371600"/>
            <a:ext cx="8382000" cy="53290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folder ; </a:t>
            </a:r>
            <a:r>
              <a:rPr lang="en-US" dirty="0" smtClean="0">
                <a:solidFill>
                  <a:schemeClr val="accent5"/>
                </a:solidFill>
              </a:rPr>
              <a:t>cd loic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293.jpg"/>
          <p:cNvPicPr>
            <a:picLocks noChangeAspect="1"/>
          </p:cNvPicPr>
          <p:nvPr/>
        </p:nvPicPr>
        <p:blipFill>
          <a:blip r:embed="rId2"/>
          <a:stretch>
            <a:fillRect/>
          </a:stretch>
        </p:blipFill>
        <p:spPr>
          <a:xfrm>
            <a:off x="609600" y="1219200"/>
            <a:ext cx="8001000" cy="50509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retrieve new file ; </a:t>
            </a:r>
            <a:r>
              <a:rPr lang="en-US" dirty="0" smtClean="0">
                <a:solidFill>
                  <a:schemeClr val="accent5"/>
                </a:solidFill>
              </a:rPr>
              <a:t>wget https://raw.github.com/nicolargo/loicinstaller/master/loic.sh</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294.jpg"/>
          <p:cNvPicPr>
            <a:picLocks noChangeAspect="1"/>
          </p:cNvPicPr>
          <p:nvPr/>
        </p:nvPicPr>
        <p:blipFill>
          <a:blip r:embed="rId2"/>
          <a:stretch>
            <a:fillRect/>
          </a:stretch>
        </p:blipFill>
        <p:spPr>
          <a:xfrm>
            <a:off x="457200" y="1752600"/>
            <a:ext cx="8229600" cy="4470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to change loic permission so install; </a:t>
            </a:r>
            <a:r>
              <a:rPr lang="en-US" dirty="0" smtClean="0">
                <a:solidFill>
                  <a:schemeClr val="accent5"/>
                </a:solidFill>
              </a:rPr>
              <a:t>chmod 77loic.sh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295.jpg"/>
          <p:cNvPicPr>
            <a:picLocks noChangeAspect="1"/>
          </p:cNvPicPr>
          <p:nvPr/>
        </p:nvPicPr>
        <p:blipFill>
          <a:blip r:embed="rId2"/>
          <a:stretch>
            <a:fillRect/>
          </a:stretch>
        </p:blipFill>
        <p:spPr>
          <a:xfrm>
            <a:off x="228600" y="1447800"/>
            <a:ext cx="8686800" cy="48065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to install loic application; </a:t>
            </a:r>
            <a:r>
              <a:rPr lang="en-US" dirty="0" smtClean="0">
                <a:solidFill>
                  <a:schemeClr val="accent5"/>
                </a:solidFill>
              </a:rPr>
              <a:t>./loic.sh install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296.jpg"/>
          <p:cNvPicPr>
            <a:picLocks noChangeAspect="1"/>
          </p:cNvPicPr>
          <p:nvPr/>
        </p:nvPicPr>
        <p:blipFill>
          <a:blip r:embed="rId2"/>
          <a:stretch>
            <a:fillRect/>
          </a:stretch>
        </p:blipFill>
        <p:spPr>
          <a:xfrm>
            <a:off x="228600" y="1447800"/>
            <a:ext cx="8763000" cy="47871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300.jpg"/>
          <p:cNvPicPr>
            <a:picLocks noChangeAspect="1"/>
          </p:cNvPicPr>
          <p:nvPr/>
        </p:nvPicPr>
        <p:blipFill>
          <a:blip r:embed="rId2"/>
          <a:stretch>
            <a:fillRect/>
          </a:stretch>
        </p:blipFill>
        <p:spPr>
          <a:xfrm>
            <a:off x="304800" y="2057400"/>
            <a:ext cx="8458200" cy="4800600"/>
          </a:xfrm>
          <a:prstGeom prst="rect">
            <a:avLst/>
          </a:prstGeom>
        </p:spPr>
      </p:pic>
      <p:sp>
        <p:nvSpPr>
          <p:cNvPr id="5" name="Title 4"/>
          <p:cNvSpPr>
            <a:spLocks noGrp="1"/>
          </p:cNvSpPr>
          <p:nvPr>
            <p:ph type="title"/>
          </p:nvPr>
        </p:nvSpPr>
        <p:spPr/>
        <p:txBody>
          <a:bodyPr>
            <a:normAutofit fontScale="90000"/>
          </a:bodyPr>
          <a:lstStyle/>
          <a:p>
            <a:r>
              <a:rPr lang="en-US" dirty="0" smtClean="0"/>
              <a:t>Update loic;</a:t>
            </a:r>
            <a:r>
              <a:rPr lang="en-US" dirty="0" smtClean="0">
                <a:solidFill>
                  <a:schemeClr val="accent5"/>
                </a:solidFill>
              </a:rPr>
              <a:t>./loic.sh update </a:t>
            </a:r>
            <a:r>
              <a:rPr lang="en-US" dirty="0" smtClean="0"/>
              <a:t>install monodevelop compilier;</a:t>
            </a:r>
            <a:r>
              <a:rPr lang="en-US" dirty="0" smtClean="0">
                <a:solidFill>
                  <a:schemeClr val="accent5"/>
                </a:solidFill>
              </a:rPr>
              <a:t>apt.get install mono-</a:t>
            </a:r>
            <a:r>
              <a:rPr lang="en-US" dirty="0" err="1" smtClean="0">
                <a:solidFill>
                  <a:schemeClr val="accent5"/>
                </a:solidFill>
              </a:rPr>
              <a:t>gmcs</a:t>
            </a:r>
            <a:r>
              <a:rPr lang="en-US" dirty="0" smtClean="0">
                <a:solidFill>
                  <a:schemeClr val="accent5"/>
                </a:solidFill>
              </a:rPr>
              <a:t> </a:t>
            </a:r>
            <a:r>
              <a:rPr lang="en-US" dirty="0" smtClean="0"/>
              <a:t>lunch loic;</a:t>
            </a:r>
            <a:r>
              <a:rPr lang="en-US" dirty="0" smtClean="0">
                <a:solidFill>
                  <a:schemeClr val="accent5"/>
                </a:solidFill>
              </a:rPr>
              <a:t>./loic.sh run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Loic interface look like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301.jpg"/>
          <p:cNvPicPr>
            <a:picLocks noChangeAspect="1"/>
          </p:cNvPicPr>
          <p:nvPr/>
        </p:nvPicPr>
        <p:blipFill>
          <a:blip r:embed="rId2"/>
          <a:stretch>
            <a:fillRect/>
          </a:stretch>
        </p:blipFill>
        <p:spPr>
          <a:xfrm>
            <a:off x="228600" y="1295400"/>
            <a:ext cx="8610600" cy="45972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sp>
        <p:nvSpPr>
          <p:cNvPr id="4" name="Title 3"/>
          <p:cNvSpPr>
            <a:spLocks noGrp="1"/>
          </p:cNvSpPr>
          <p:nvPr>
            <p:ph type="title"/>
          </p:nvPr>
        </p:nvSpPr>
        <p:spPr/>
        <p:txBody>
          <a:bodyPr>
            <a:normAutofit fontScale="90000"/>
          </a:bodyPr>
          <a:lstStyle/>
          <a:p>
            <a:r>
              <a:rPr lang="en-US" dirty="0" smtClean="0"/>
              <a:t>Target website found by goggle docx; </a:t>
            </a:r>
            <a:r>
              <a:rPr lang="en-US" dirty="0" smtClean="0">
                <a:solidFill>
                  <a:schemeClr val="accent5"/>
                </a:solidFill>
              </a:rPr>
              <a:t>http://ww.substudiophotography.com</a:t>
            </a:r>
            <a:endParaRPr lang="en-US" dirty="0">
              <a:solidFill>
                <a:schemeClr val="accent5"/>
              </a:solidFill>
            </a:endParaRPr>
          </a:p>
        </p:txBody>
      </p:sp>
      <p:pic>
        <p:nvPicPr>
          <p:cNvPr id="5" name="Picture 4" descr="308.jpg"/>
          <p:cNvPicPr>
            <a:picLocks noChangeAspect="1"/>
          </p:cNvPicPr>
          <p:nvPr/>
        </p:nvPicPr>
        <p:blipFill>
          <a:blip r:embed="rId2"/>
          <a:stretch>
            <a:fillRect/>
          </a:stretch>
        </p:blipFill>
        <p:spPr>
          <a:xfrm>
            <a:off x="304800" y="1600200"/>
            <a:ext cx="8610600" cy="4513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URL on loic interface than lock on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302.jpg"/>
          <p:cNvPicPr>
            <a:picLocks noChangeAspect="1"/>
          </p:cNvPicPr>
          <p:nvPr/>
        </p:nvPicPr>
        <p:blipFill>
          <a:blip r:embed="rId2"/>
          <a:stretch>
            <a:fillRect/>
          </a:stretch>
        </p:blipFill>
        <p:spPr>
          <a:xfrm>
            <a:off x="457200" y="1295400"/>
            <a:ext cx="8229600" cy="48968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idx="1"/>
          </p:nvPr>
        </p:nvSpPr>
        <p:spPr/>
        <p:txBody>
          <a:bodyPr>
            <a:normAutofit fontScale="55000" lnSpcReduction="20000"/>
          </a:bodyPr>
          <a:lstStyle/>
          <a:p>
            <a:r>
              <a:rPr lang="en-US" dirty="0" smtClean="0"/>
              <a:t>A denial-of-service (DoS) is an attack meant to shut down a machine or </a:t>
            </a:r>
          </a:p>
          <a:p>
            <a:pPr>
              <a:buNone/>
            </a:pPr>
            <a:r>
              <a:rPr lang="en-US" dirty="0" smtClean="0"/>
              <a:t>network,making it inaccessible to its intented users.</a:t>
            </a:r>
          </a:p>
          <a:p>
            <a:r>
              <a:rPr lang="en-US" dirty="0" smtClean="0"/>
              <a:t>DoS attack accoplish this by flooding the target with traffic,or sending it information that triggers a crash.</a:t>
            </a:r>
          </a:p>
          <a:p>
            <a:r>
              <a:rPr lang="en-US" dirty="0" smtClean="0"/>
              <a:t>The intruder basically targets the client on his weak or you may say it as an advantage of the internet,the network bandwidth &amp; its connectivity DoS attack can be branched into categories based on the perspective of attacks being performed.</a:t>
            </a:r>
          </a:p>
          <a:p>
            <a:pPr>
              <a:buNone/>
            </a:pPr>
            <a:r>
              <a:rPr lang="en-US" dirty="0" smtClean="0"/>
              <a:t>1.Network level </a:t>
            </a:r>
          </a:p>
          <a:p>
            <a:pPr>
              <a:buNone/>
            </a:pPr>
            <a:r>
              <a:rPr lang="en-US" dirty="0" smtClean="0"/>
              <a:t>2.Application level</a:t>
            </a:r>
          </a:p>
          <a:p>
            <a:pPr>
              <a:buNone/>
            </a:pPr>
            <a:r>
              <a:rPr lang="en-US" dirty="0" smtClean="0"/>
              <a:t>3.Operating level &amp; finally data level.</a:t>
            </a:r>
          </a:p>
          <a:p>
            <a:pPr>
              <a:buNone/>
            </a:pPr>
            <a:r>
              <a:rPr lang="en-US" dirty="0" smtClean="0"/>
              <a:t>The intruder or may say the attacker targets these open points and flood 1000’s or millions of packets so that the machine gets either crashed or dies servicing all those request, if the machine choose to service the packets the machine will waste all the time by just servicing them which may include connection or data request packets and will not be able to service the clients who are genuinely wanting service from the machine.</a:t>
            </a:r>
          </a:p>
          <a:p>
            <a:pPr>
              <a:buNone/>
            </a:pPr>
            <a:r>
              <a:rPr lang="en-US" dirty="0" smtClean="0"/>
              <a:t>Victims of DoS attack often target web servers of high-profile oraganizations such as banking,commerce and media companies, or government  and trade organization.  </a:t>
            </a:r>
          </a:p>
        </p:txBody>
      </p:sp>
      <p:sp>
        <p:nvSpPr>
          <p:cNvPr id="4" name="Date Placeholder 3"/>
          <p:cNvSpPr>
            <a:spLocks noGrp="1"/>
          </p:cNvSpPr>
          <p:nvPr>
            <p:ph type="dt" sz="half" idx="10"/>
          </p:nvPr>
        </p:nvSpPr>
        <p:spPr/>
        <p:txBody>
          <a:bodyPr/>
          <a:lstStyle/>
          <a:p>
            <a:fld id="{7D73E7AA-4DA3-40FF-8C8E-7AF07D7EEE18}" type="datetime1">
              <a:rPr lang="en-US" smtClean="0"/>
              <a:t>3/2/2021</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dirty="0" smtClean="0"/>
              <a:t>Click on random char to the </a:t>
            </a:r>
            <a:r>
              <a:rPr lang="en-US" dirty="0" err="1" smtClean="0"/>
              <a:t>subsite</a:t>
            </a:r>
            <a:r>
              <a:rPr lang="en-US" dirty="0" smtClean="0"/>
              <a:t> /message and also change method in UDP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305.jpg"/>
          <p:cNvPicPr>
            <a:picLocks noChangeAspect="1"/>
          </p:cNvPicPr>
          <p:nvPr/>
        </p:nvPicPr>
        <p:blipFill>
          <a:blip r:embed="rId2"/>
          <a:stretch>
            <a:fillRect/>
          </a:stretch>
        </p:blipFill>
        <p:spPr>
          <a:xfrm>
            <a:off x="457200" y="1676400"/>
            <a:ext cx="8229600" cy="45513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enter value of threat is 50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306.jpg"/>
          <p:cNvPicPr>
            <a:picLocks noChangeAspect="1"/>
          </p:cNvPicPr>
          <p:nvPr/>
        </p:nvPicPr>
        <p:blipFill>
          <a:blip r:embed="rId2"/>
          <a:stretch>
            <a:fillRect/>
          </a:stretch>
        </p:blipFill>
        <p:spPr>
          <a:xfrm>
            <a:off x="228600" y="1219200"/>
            <a:ext cx="8610600" cy="5029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we are going to website is performing well or not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307.jpg"/>
          <p:cNvPicPr>
            <a:picLocks noChangeAspect="1"/>
          </p:cNvPicPr>
          <p:nvPr/>
        </p:nvPicPr>
        <p:blipFill>
          <a:blip r:embed="rId2"/>
          <a:stretch>
            <a:fillRect/>
          </a:stretch>
        </p:blipFill>
        <p:spPr>
          <a:xfrm>
            <a:off x="152400" y="1524000"/>
            <a:ext cx="8686800" cy="474053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Here Website performing well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308.jpg"/>
          <p:cNvPicPr>
            <a:picLocks noChangeAspect="1"/>
          </p:cNvPicPr>
          <p:nvPr/>
        </p:nvPicPr>
        <p:blipFill>
          <a:blip r:embed="rId2"/>
          <a:stretch>
            <a:fillRect/>
          </a:stretch>
        </p:blipFill>
        <p:spPr>
          <a:xfrm>
            <a:off x="152400" y="1295400"/>
            <a:ext cx="8610600" cy="48093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sp>
        <p:nvSpPr>
          <p:cNvPr id="4" name="Rectangle 3"/>
          <p:cNvSpPr/>
          <p:nvPr/>
        </p:nvSpPr>
        <p:spPr>
          <a:xfrm>
            <a:off x="1752600" y="228600"/>
            <a:ext cx="4572000" cy="1477328"/>
          </a:xfrm>
          <a:prstGeom prst="rect">
            <a:avLst/>
          </a:prstGeom>
        </p:spPr>
        <p:txBody>
          <a:bodyPr wrap="square">
            <a:spAutoFit/>
          </a:bodyPr>
          <a:lstStyle/>
          <a:p>
            <a:r>
              <a:rPr lang="en-US" dirty="0" smtClean="0"/>
              <a:t>Now back to loic interface and press the button </a:t>
            </a:r>
            <a:r>
              <a:rPr lang="en-US" dirty="0" smtClean="0">
                <a:solidFill>
                  <a:schemeClr val="accent5"/>
                </a:solidFill>
              </a:rPr>
              <a:t>IMMA CHARGIN MAH LAZER </a:t>
            </a:r>
            <a:r>
              <a:rPr lang="en-US" dirty="0" smtClean="0"/>
              <a:t>then you see value of garbage request should be </a:t>
            </a:r>
            <a:r>
              <a:rPr lang="en-US" dirty="0" smtClean="0"/>
              <a:t>increase.. that means dos attack working properly </a:t>
            </a:r>
            <a:endParaRPr lang="en-US" dirty="0"/>
          </a:p>
        </p:txBody>
      </p:sp>
      <p:pic>
        <p:nvPicPr>
          <p:cNvPr id="5" name="Picture 4" descr="310.jpg"/>
          <p:cNvPicPr>
            <a:picLocks noChangeAspect="1"/>
          </p:cNvPicPr>
          <p:nvPr/>
        </p:nvPicPr>
        <p:blipFill>
          <a:blip r:embed="rId2"/>
          <a:stretch>
            <a:fillRect/>
          </a:stretch>
        </p:blipFill>
        <p:spPr>
          <a:xfrm>
            <a:off x="228600" y="1910398"/>
            <a:ext cx="8610600" cy="494760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now we  saw the website not finding properly it means no longer response this is because we are flooding </a:t>
            </a:r>
            <a:endParaRPr lang="en-US" dirty="0"/>
          </a:p>
        </p:txBody>
      </p:sp>
      <p:sp>
        <p:nvSpPr>
          <p:cNvPr id="2" name="Date Placeholder 1"/>
          <p:cNvSpPr>
            <a:spLocks noGrp="1"/>
          </p:cNvSpPr>
          <p:nvPr>
            <p:ph type="dt" sz="half" idx="10"/>
          </p:nvPr>
        </p:nvSpPr>
        <p:spPr/>
        <p:txBody>
          <a:bodyPr/>
          <a:lstStyle/>
          <a:p>
            <a:fld id="{7718EB02-D6DA-4FF0-BC5C-593ECD9F745E}" type="datetime1">
              <a:rPr lang="en-US" smtClean="0"/>
              <a:t>3/2/2021</a:t>
            </a:fld>
            <a:endParaRPr lang="en-US" dirty="0"/>
          </a:p>
        </p:txBody>
      </p:sp>
      <p:pic>
        <p:nvPicPr>
          <p:cNvPr id="4" name="Picture 3" descr="311.jpg"/>
          <p:cNvPicPr>
            <a:picLocks noChangeAspect="1"/>
          </p:cNvPicPr>
          <p:nvPr/>
        </p:nvPicPr>
        <p:blipFill>
          <a:blip r:embed="rId2"/>
          <a:stretch>
            <a:fillRect/>
          </a:stretch>
        </p:blipFill>
        <p:spPr>
          <a:xfrm>
            <a:off x="304800" y="1752600"/>
            <a:ext cx="8305800" cy="45364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for preventing attack press the button stop flooding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312.jpg"/>
          <p:cNvPicPr>
            <a:picLocks noChangeAspect="1"/>
          </p:cNvPicPr>
          <p:nvPr/>
        </p:nvPicPr>
        <p:blipFill>
          <a:blip r:embed="rId2"/>
          <a:stretch>
            <a:fillRect/>
          </a:stretch>
        </p:blipFill>
        <p:spPr>
          <a:xfrm>
            <a:off x="533400" y="1600200"/>
            <a:ext cx="8305800" cy="478190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solidFill>
                  <a:schemeClr val="accent5">
                    <a:lumMod val="75000"/>
                  </a:schemeClr>
                </a:solidFill>
              </a:rPr>
              <a:t>  In this irrefutably said that DoS attack and DDoS are series problem in the internet today and it exchanges the behavior of internet which provided a wide variety of use to the client. </a:t>
            </a:r>
          </a:p>
          <a:p>
            <a:pPr>
              <a:buNone/>
            </a:pPr>
            <a:r>
              <a:rPr lang="en-US" dirty="0" smtClean="0">
                <a:solidFill>
                  <a:schemeClr val="accent5">
                    <a:lumMod val="75000"/>
                  </a:schemeClr>
                </a:solidFill>
              </a:rPr>
              <a:t>  In this we explored to achieve a view of the  DoS attacks &amp; performed in a vulnerable website and we have to protect these Denial-of-service attacks.</a:t>
            </a:r>
            <a:endParaRPr lang="en-US" dirty="0">
              <a:solidFill>
                <a:schemeClr val="accent5">
                  <a:lumMod val="75000"/>
                </a:schemeClr>
              </a:solidFill>
            </a:endParaRPr>
          </a:p>
        </p:txBody>
      </p:sp>
      <p:sp>
        <p:nvSpPr>
          <p:cNvPr id="4" name="Date Placeholder 3"/>
          <p:cNvSpPr>
            <a:spLocks noGrp="1"/>
          </p:cNvSpPr>
          <p:nvPr>
            <p:ph type="dt" sz="half" idx="10"/>
          </p:nvPr>
        </p:nvSpPr>
        <p:spPr/>
        <p:txBody>
          <a:bodyPr/>
          <a:lstStyle/>
          <a:p>
            <a:fld id="{29D7C26C-7643-4465-8FDE-9325AD650640}" type="datetime1">
              <a:rPr lang="en-US" smtClean="0"/>
              <a:t>3/2/2021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0F3C78-EEA7-4E66-8081-2473A8EBC261}" type="datetime1">
              <a:rPr lang="en-US" smtClean="0"/>
              <a:t>3/2/2021</a:t>
            </a:fld>
            <a:endParaRPr lang="en-US" dirty="0"/>
          </a:p>
        </p:txBody>
      </p:sp>
      <p:pic>
        <p:nvPicPr>
          <p:cNvPr id="5" name="Picture 4" descr="725.jpg"/>
          <p:cNvPicPr>
            <a:picLocks noChangeAspect="1"/>
          </p:cNvPicPr>
          <p:nvPr/>
        </p:nvPicPr>
        <p:blipFill>
          <a:blip r:embed="rId2"/>
          <a:stretch>
            <a:fillRect/>
          </a:stretch>
        </p:blipFill>
        <p:spPr>
          <a:xfrm>
            <a:off x="1991264" y="0"/>
            <a:ext cx="5161472"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LITERATURE SURVEY</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The major threat in DoS attack is the mass amount of packet,rather than the contents in the packets flooding DoS attacks create a problem in today’s network architectures. </a:t>
            </a:r>
          </a:p>
          <a:p>
            <a:r>
              <a:rPr lang="en-US" dirty="0" smtClean="0"/>
              <a:t>Overthrowing the use of network protocol :- Transmission control protocol(TCP),User datagram protocol (UDP) enabling the attacker to thwart the services provided by the victim, by generating huge amount of traffic on the victim &amp; its rather, enabling them to crash instantly. </a:t>
            </a:r>
            <a:endParaRPr lang="en-US" dirty="0"/>
          </a:p>
        </p:txBody>
      </p:sp>
      <p:sp>
        <p:nvSpPr>
          <p:cNvPr id="4" name="Date Placeholder 3"/>
          <p:cNvSpPr>
            <a:spLocks noGrp="1"/>
          </p:cNvSpPr>
          <p:nvPr>
            <p:ph type="dt" sz="half" idx="10"/>
          </p:nvPr>
        </p:nvSpPr>
        <p:spPr/>
        <p:txBody>
          <a:bodyPr/>
          <a:lstStyle/>
          <a:p>
            <a:fld id="{2D73FDF9-0020-4063-B6D1-04A531B505D2}" type="datetime1">
              <a:rPr lang="en-US" smtClean="0"/>
              <a:t>3/2/2021</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C00000"/>
                </a:solidFill>
              </a:rPr>
              <a:t>September 1996:- </a:t>
            </a:r>
            <a:r>
              <a:rPr lang="en-US" dirty="0" smtClean="0">
                <a:solidFill>
                  <a:schemeClr val="tx1">
                    <a:lumMod val="50000"/>
                    <a:lumOff val="50000"/>
                  </a:schemeClr>
                </a:solidFill>
              </a:rPr>
              <a:t>The very first DoS attack occurred against panix (New york ISP) using SYN.</a:t>
            </a:r>
          </a:p>
          <a:p>
            <a:r>
              <a:rPr lang="en-US" dirty="0" smtClean="0">
                <a:solidFill>
                  <a:srgbClr val="C00000"/>
                </a:solidFill>
              </a:rPr>
              <a:t>IN 1997:- </a:t>
            </a:r>
            <a:r>
              <a:rPr lang="en-US" dirty="0" smtClean="0">
                <a:solidFill>
                  <a:schemeClr val="tx1">
                    <a:lumMod val="50000"/>
                    <a:lumOff val="50000"/>
                  </a:schemeClr>
                </a:solidFill>
              </a:rPr>
              <a:t>The earliest DoS attack was happened by khan C. Smith during a </a:t>
            </a:r>
            <a:r>
              <a:rPr lang="en-US" dirty="0" smtClean="0"/>
              <a:t>DEFCON </a:t>
            </a:r>
            <a:r>
              <a:rPr lang="en-US" dirty="0" smtClean="0">
                <a:solidFill>
                  <a:schemeClr val="tx1">
                    <a:lumMod val="50000"/>
                    <a:lumOff val="50000"/>
                  </a:schemeClr>
                </a:solidFill>
              </a:rPr>
              <a:t>event, disrupting internet access to the </a:t>
            </a:r>
            <a:r>
              <a:rPr lang="en-US" dirty="0" smtClean="0"/>
              <a:t>Las Vegas strip </a:t>
            </a:r>
            <a:r>
              <a:rPr lang="en-US" dirty="0" smtClean="0">
                <a:solidFill>
                  <a:schemeClr val="tx1">
                    <a:lumMod val="50000"/>
                    <a:lumOff val="50000"/>
                  </a:schemeClr>
                </a:solidFill>
              </a:rPr>
              <a:t>for an hour.</a:t>
            </a:r>
          </a:p>
          <a:p>
            <a:r>
              <a:rPr lang="en-US" dirty="0" smtClean="0">
                <a:solidFill>
                  <a:srgbClr val="C00000"/>
                </a:solidFill>
              </a:rPr>
              <a:t>January 2001:- </a:t>
            </a:r>
            <a:r>
              <a:rPr lang="en-US" dirty="0" smtClean="0">
                <a:solidFill>
                  <a:schemeClr val="tx1">
                    <a:lumMod val="50000"/>
                    <a:lumOff val="50000"/>
                  </a:schemeClr>
                </a:solidFill>
              </a:rPr>
              <a:t>First major attack involving DNS servers against Register.com.</a:t>
            </a:r>
          </a:p>
          <a:p>
            <a:r>
              <a:rPr lang="en-US" dirty="0" smtClean="0">
                <a:solidFill>
                  <a:srgbClr val="C00000"/>
                </a:solidFill>
              </a:rPr>
              <a:t>February 2007:- </a:t>
            </a:r>
            <a:r>
              <a:rPr lang="en-US" dirty="0" smtClean="0">
                <a:solidFill>
                  <a:schemeClr val="tx1">
                    <a:lumMod val="50000"/>
                    <a:lumOff val="50000"/>
                  </a:schemeClr>
                </a:solidFill>
              </a:rPr>
              <a:t> Over 10,000 online game servers attacked by group </a:t>
            </a:r>
            <a:r>
              <a:rPr lang="en-US" dirty="0" smtClean="0"/>
              <a:t>RVS.</a:t>
            </a:r>
          </a:p>
          <a:p>
            <a:r>
              <a:rPr lang="en-US" dirty="0" smtClean="0">
                <a:solidFill>
                  <a:srgbClr val="C00000"/>
                </a:solidFill>
              </a:rPr>
              <a:t>December 2010:- </a:t>
            </a:r>
            <a:r>
              <a:rPr lang="en-US" dirty="0" smtClean="0">
                <a:solidFill>
                  <a:schemeClr val="tx1">
                    <a:lumMod val="50000"/>
                    <a:lumOff val="50000"/>
                  </a:schemeClr>
                </a:solidFill>
              </a:rPr>
              <a:t>A group called “ </a:t>
            </a:r>
            <a:r>
              <a:rPr lang="en-US" dirty="0" smtClean="0"/>
              <a:t>Anonymous </a:t>
            </a:r>
            <a:r>
              <a:rPr lang="en-US" dirty="0" smtClean="0">
                <a:solidFill>
                  <a:schemeClr val="tx1">
                    <a:lumMod val="50000"/>
                    <a:lumOff val="50000"/>
                  </a:schemeClr>
                </a:solidFill>
              </a:rPr>
              <a:t>“ successfully attacked </a:t>
            </a:r>
            <a:r>
              <a:rPr lang="en-US" dirty="0" smtClean="0"/>
              <a:t>Mastercard.com, PayPal &amp; Visa.com </a:t>
            </a:r>
            <a:r>
              <a:rPr lang="en-US" dirty="0" smtClean="0">
                <a:solidFill>
                  <a:schemeClr val="tx1">
                    <a:lumMod val="50000"/>
                    <a:lumOff val="50000"/>
                  </a:schemeClr>
                </a:solidFill>
              </a:rPr>
              <a:t>but failed against Amazon.com. </a:t>
            </a:r>
          </a:p>
          <a:p>
            <a:pPr>
              <a:buNone/>
            </a:pPr>
            <a:r>
              <a:rPr lang="en-US" dirty="0" smtClean="0">
                <a:solidFill>
                  <a:schemeClr val="tx1">
                    <a:lumMod val="50000"/>
                    <a:lumOff val="50000"/>
                  </a:schemeClr>
                </a:solidFill>
              </a:rPr>
              <a:t> IN above we study about some kind of DoS attack incident was happened in last few years.</a:t>
            </a:r>
            <a:endParaRPr lang="en-US" dirty="0" smtClean="0">
              <a:solidFill>
                <a:srgbClr val="C00000"/>
              </a:solidFill>
            </a:endParaRPr>
          </a:p>
          <a:p>
            <a:endParaRPr lang="en-US" dirty="0">
              <a:solidFill>
                <a:srgbClr val="C00000"/>
              </a:solidFill>
            </a:endParaRPr>
          </a:p>
        </p:txBody>
      </p:sp>
      <p:sp>
        <p:nvSpPr>
          <p:cNvPr id="4" name="Date Placeholder 3"/>
          <p:cNvSpPr>
            <a:spLocks noGrp="1"/>
          </p:cNvSpPr>
          <p:nvPr>
            <p:ph type="dt" sz="half" idx="10"/>
          </p:nvPr>
        </p:nvSpPr>
        <p:spPr/>
        <p:txBody>
          <a:bodyPr/>
          <a:lstStyle/>
          <a:p>
            <a:fld id="{70EDEE5E-7DE3-4BF8-80CC-775F325E45C1}" type="datetime1">
              <a:rPr lang="en-US" smtClean="0"/>
              <a:t>3/2/2021</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In this we have performed a </a:t>
            </a:r>
            <a:r>
              <a:rPr lang="en-US" dirty="0" smtClean="0">
                <a:solidFill>
                  <a:srgbClr val="00B0F0"/>
                </a:solidFill>
              </a:rPr>
              <a:t>DoS attack on vulnerable website using LOIC (Low Orbit Ion Cannon) </a:t>
            </a:r>
            <a:r>
              <a:rPr lang="en-US" dirty="0" smtClean="0"/>
              <a:t>is a widely available, open-source application developed by </a:t>
            </a:r>
            <a:r>
              <a:rPr lang="en-US" dirty="0" smtClean="0">
                <a:solidFill>
                  <a:srgbClr val="00B0F0"/>
                </a:solidFill>
              </a:rPr>
              <a:t>praetox Technologies</a:t>
            </a:r>
            <a:r>
              <a:rPr lang="en-US" dirty="0" smtClean="0">
                <a:solidFill>
                  <a:schemeClr val="accent2">
                    <a:lumMod val="50000"/>
                  </a:schemeClr>
                </a:solidFill>
              </a:rPr>
              <a:t> </a:t>
            </a:r>
            <a:r>
              <a:rPr lang="en-US" dirty="0" smtClean="0"/>
              <a:t>used for network stress testing, as well as DoS attack or DDoS attack. </a:t>
            </a:r>
          </a:p>
          <a:p>
            <a:pPr>
              <a:buNone/>
            </a:pPr>
            <a:r>
              <a:rPr lang="en-US" dirty="0" smtClean="0">
                <a:solidFill>
                  <a:srgbClr val="00B0F0"/>
                </a:solidFill>
              </a:rPr>
              <a:t>LOIC </a:t>
            </a:r>
            <a:r>
              <a:rPr lang="en-US" dirty="0" smtClean="0"/>
              <a:t>to flood target system with junk </a:t>
            </a:r>
            <a:r>
              <a:rPr lang="en-US" dirty="0" smtClean="0">
                <a:solidFill>
                  <a:srgbClr val="00B0F0"/>
                </a:solidFill>
              </a:rPr>
              <a:t>TCP,UDP &amp; HTTP GET requests.</a:t>
            </a:r>
          </a:p>
          <a:p>
            <a:pPr>
              <a:buNone/>
            </a:pPr>
            <a:r>
              <a:rPr lang="en-US" dirty="0" smtClean="0">
                <a:solidFill>
                  <a:srgbClr val="00B0F0"/>
                </a:solidFill>
              </a:rPr>
              <a:t>A UDP flood attack is a vulnerable DoS attack using the user datagram protocol,a sessionless, connectionless computer networking protocol.</a:t>
            </a:r>
          </a:p>
          <a:p>
            <a:pPr>
              <a:buNone/>
            </a:pPr>
            <a:r>
              <a:rPr lang="en-US" dirty="0" smtClean="0"/>
              <a:t>UDP flood exploits the target systems diagnostic echo services to create an infinite loop between two or more UDP service.</a:t>
            </a:r>
          </a:p>
          <a:p>
            <a:pPr>
              <a:buNone/>
            </a:pPr>
            <a:r>
              <a:rPr lang="en-US" dirty="0" smtClean="0"/>
              <a:t>DoS attack prevent using </a:t>
            </a:r>
            <a:r>
              <a:rPr lang="en-US" dirty="0" smtClean="0">
                <a:solidFill>
                  <a:srgbClr val="00B0F0"/>
                </a:solidFill>
              </a:rPr>
              <a:t>Cloudflare this is one of the biggest networks operating on the internet. </a:t>
            </a:r>
            <a:r>
              <a:rPr lang="en-US" dirty="0" smtClean="0"/>
              <a:t>People use cloudflare services  for the purpose of increasing the security and performance of their website &amp; services and also use firewalls because they can block the offending IP addresses or the ports they are attacking. </a:t>
            </a:r>
          </a:p>
          <a:p>
            <a:pPr>
              <a:buNone/>
            </a:pPr>
            <a:endParaRPr lang="en-US" dirty="0">
              <a:solidFill>
                <a:srgbClr val="00B0F0"/>
              </a:solidFill>
            </a:endParaRPr>
          </a:p>
        </p:txBody>
      </p:sp>
      <p:sp>
        <p:nvSpPr>
          <p:cNvPr id="4" name="Date Placeholder 3"/>
          <p:cNvSpPr>
            <a:spLocks noGrp="1"/>
          </p:cNvSpPr>
          <p:nvPr>
            <p:ph type="dt" sz="half" idx="10"/>
          </p:nvPr>
        </p:nvSpPr>
        <p:spPr/>
        <p:txBody>
          <a:bodyPr/>
          <a:lstStyle/>
          <a:p>
            <a:fld id="{F9324EEA-6760-42FB-B65F-16E7B285D6A6}" type="datetime1">
              <a:rPr lang="en-US" smtClean="0"/>
              <a:t>3/2/2021</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&amp; RESULT </a:t>
            </a:r>
            <a:endParaRPr lang="en-US" dirty="0"/>
          </a:p>
        </p:txBody>
      </p:sp>
      <p:sp>
        <p:nvSpPr>
          <p:cNvPr id="3" name="Content Placeholder 2"/>
          <p:cNvSpPr>
            <a:spLocks noGrp="1"/>
          </p:cNvSpPr>
          <p:nvPr>
            <p:ph idx="1"/>
          </p:nvPr>
        </p:nvSpPr>
        <p:spPr/>
        <p:txBody>
          <a:bodyPr>
            <a:normAutofit fontScale="40000" lnSpcReduction="20000"/>
          </a:bodyPr>
          <a:lstStyle/>
          <a:p>
            <a:pPr algn="ctr">
              <a:buNone/>
            </a:pPr>
            <a:r>
              <a:rPr lang="en-US" sz="3800" dirty="0" smtClean="0"/>
              <a:t>How to perform DoS attack on a website to perform the attack we are going to use </a:t>
            </a:r>
            <a:r>
              <a:rPr lang="en-US" sz="3800" dirty="0" smtClean="0">
                <a:solidFill>
                  <a:schemeClr val="accent2"/>
                </a:solidFill>
              </a:rPr>
              <a:t>LOIC </a:t>
            </a:r>
            <a:r>
              <a:rPr lang="en-US" sz="3800" dirty="0" smtClean="0"/>
              <a:t>application .</a:t>
            </a:r>
          </a:p>
          <a:p>
            <a:pPr algn="ctr">
              <a:buFont typeface="Wingdings" pitchFamily="2" charset="2"/>
              <a:buChar char="Ø"/>
            </a:pPr>
            <a:r>
              <a:rPr lang="en-US" sz="3800" dirty="0" smtClean="0"/>
              <a:t>Open kali Linux first we need install </a:t>
            </a:r>
            <a:r>
              <a:rPr lang="en-US" sz="3800" dirty="0" smtClean="0">
                <a:solidFill>
                  <a:schemeClr val="accent2"/>
                </a:solidFill>
              </a:rPr>
              <a:t>Monodevelop </a:t>
            </a:r>
            <a:r>
              <a:rPr lang="en-US" sz="3800" dirty="0" smtClean="0"/>
              <a:t>which is use to run and compile .</a:t>
            </a:r>
          </a:p>
          <a:p>
            <a:pPr algn="ctr">
              <a:buFont typeface="Wingdings" pitchFamily="2" charset="2"/>
              <a:buChar char="Ø"/>
            </a:pPr>
            <a:r>
              <a:rPr lang="en-US" sz="3800" dirty="0" smtClean="0"/>
              <a:t>We need to create new directory then we need to change loic permission. </a:t>
            </a:r>
          </a:p>
          <a:p>
            <a:pPr algn="ctr">
              <a:buFont typeface="Wingdings" pitchFamily="2" charset="2"/>
              <a:buChar char="Ø"/>
            </a:pPr>
            <a:r>
              <a:rPr lang="en-US" sz="3800" dirty="0" smtClean="0"/>
              <a:t>We lunch loic we need we need to install monodevelop complier is used to compile for net. Application </a:t>
            </a:r>
          </a:p>
          <a:p>
            <a:pPr algn="ctr">
              <a:buFont typeface="Wingdings" pitchFamily="2" charset="2"/>
              <a:buChar char="Ø"/>
            </a:pPr>
            <a:r>
              <a:rPr lang="en-US" sz="3800" dirty="0" smtClean="0"/>
              <a:t>Then we ready to lunch LOIC graphical user interface &amp; configured the dos attack, LOIC use to simple user friendly attack.</a:t>
            </a:r>
          </a:p>
          <a:p>
            <a:pPr algn="ctr">
              <a:buFont typeface="Wingdings" pitchFamily="2" charset="2"/>
              <a:buChar char="Ø"/>
            </a:pPr>
            <a:r>
              <a:rPr lang="en-US" sz="3800" dirty="0" smtClean="0"/>
              <a:t>We need to identify target website URL then go to loic and click to the char to the  subsite/message.</a:t>
            </a:r>
          </a:p>
          <a:p>
            <a:pPr algn="ctr">
              <a:buFont typeface="Wingdings" pitchFamily="2" charset="2"/>
              <a:buChar char="Ø"/>
            </a:pPr>
            <a:r>
              <a:rPr lang="en-US" sz="3800" dirty="0" smtClean="0"/>
              <a:t>We need to change attack method UDP  then enter value of threats 50 and other setting left default.</a:t>
            </a:r>
          </a:p>
          <a:p>
            <a:pPr algn="ctr">
              <a:buFont typeface="Wingdings" pitchFamily="2" charset="2"/>
              <a:buChar char="Ø"/>
            </a:pPr>
            <a:r>
              <a:rPr lang="en-US" sz="3800" dirty="0" smtClean="0"/>
              <a:t>Now we are going to website that is programming well or not enter URL in browser then back LOIC and click to button </a:t>
            </a:r>
            <a:r>
              <a:rPr lang="en-US" sz="3800" dirty="0" smtClean="0">
                <a:solidFill>
                  <a:schemeClr val="accent2"/>
                </a:solidFill>
              </a:rPr>
              <a:t>IMMA CHARGIN MAHLAZER. </a:t>
            </a:r>
          </a:p>
          <a:p>
            <a:pPr algn="ctr">
              <a:buFont typeface="Wingdings" pitchFamily="2" charset="2"/>
              <a:buChar char="Ø"/>
            </a:pPr>
            <a:r>
              <a:rPr lang="en-US" sz="3800" dirty="0" smtClean="0"/>
              <a:t>The value of request should be increasing that means DoS attack working well then lets back into the website enter URL we saw website no longer responding this is because we are flooding the web server   excessive amount  of garbage request.  </a:t>
            </a:r>
          </a:p>
          <a:p>
            <a:pPr algn="ctr">
              <a:buFont typeface="Wingdings" pitchFamily="2" charset="2"/>
              <a:buChar char="Ø"/>
            </a:pPr>
            <a:r>
              <a:rPr lang="en-US" sz="3800" dirty="0" smtClean="0"/>
              <a:t>When we are stop to  the  attack simply move to loic &amp; click  button stop flooding </a:t>
            </a:r>
          </a:p>
          <a:p>
            <a:pPr algn="ctr">
              <a:buNone/>
            </a:pPr>
            <a:r>
              <a:rPr lang="en-US" sz="3800" dirty="0" smtClean="0"/>
              <a:t>                                 This is how DoS ATTACK perform .</a:t>
            </a:r>
          </a:p>
          <a:p>
            <a:pPr algn="ctr">
              <a:buNone/>
            </a:pPr>
            <a:endParaRPr lang="en-US" sz="3800" dirty="0" smtClean="0"/>
          </a:p>
          <a:p>
            <a:endParaRPr lang="en-US" dirty="0"/>
          </a:p>
        </p:txBody>
      </p:sp>
      <p:sp>
        <p:nvSpPr>
          <p:cNvPr id="4" name="Date Placeholder 3"/>
          <p:cNvSpPr>
            <a:spLocks noGrp="1"/>
          </p:cNvSpPr>
          <p:nvPr>
            <p:ph type="dt" sz="half" idx="10"/>
          </p:nvPr>
        </p:nvSpPr>
        <p:spPr/>
        <p:txBody>
          <a:bodyPr/>
          <a:lstStyle/>
          <a:p>
            <a:fld id="{CB3ED875-11C6-4386-AB55-B98C408E4988}" type="datetime1">
              <a:rPr lang="en-US" smtClean="0"/>
              <a:t>3/2/2021</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Install kali Linux it is how to look like .. </a:t>
            </a:r>
            <a:endParaRPr lang="en-US" dirty="0"/>
          </a:p>
        </p:txBody>
      </p:sp>
      <p:sp>
        <p:nvSpPr>
          <p:cNvPr id="4" name="Date Placeholder 3"/>
          <p:cNvSpPr>
            <a:spLocks noGrp="1"/>
          </p:cNvSpPr>
          <p:nvPr>
            <p:ph type="dt" sz="half" idx="10"/>
          </p:nvPr>
        </p:nvSpPr>
        <p:spPr/>
        <p:txBody>
          <a:bodyPr/>
          <a:lstStyle/>
          <a:p>
            <a:fld id="{33130996-03AE-4241-91F9-84066645D252}" type="datetime1">
              <a:rPr lang="en-US" smtClean="0"/>
              <a:t>3/2/2021</a:t>
            </a:fld>
            <a:endParaRPr lang="en-US" dirty="0"/>
          </a:p>
        </p:txBody>
      </p:sp>
      <p:pic>
        <p:nvPicPr>
          <p:cNvPr id="7" name="Picture 6" descr="724.jpg"/>
          <p:cNvPicPr>
            <a:picLocks noChangeAspect="1"/>
          </p:cNvPicPr>
          <p:nvPr/>
        </p:nvPicPr>
        <p:blipFill>
          <a:blip r:embed="rId3"/>
          <a:stretch>
            <a:fillRect/>
          </a:stretch>
        </p:blipFill>
        <p:spPr>
          <a:xfrm>
            <a:off x="609600" y="1447800"/>
            <a:ext cx="8153400" cy="47887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we install monodevelop which is use to run and compile key word is </a:t>
            </a:r>
            <a:r>
              <a:rPr lang="en-US" dirty="0" smtClean="0">
                <a:solidFill>
                  <a:schemeClr val="accent5"/>
                </a:solidFill>
              </a:rPr>
              <a:t>aptitude .install git-core monodevelop </a:t>
            </a:r>
            <a:endParaRPr lang="en-US" dirty="0"/>
          </a:p>
        </p:txBody>
      </p:sp>
      <p:sp>
        <p:nvSpPr>
          <p:cNvPr id="3" name="Date Placeholder 2"/>
          <p:cNvSpPr>
            <a:spLocks noGrp="1"/>
          </p:cNvSpPr>
          <p:nvPr>
            <p:ph type="dt" sz="half" idx="10"/>
          </p:nvPr>
        </p:nvSpPr>
        <p:spPr/>
        <p:txBody>
          <a:bodyPr/>
          <a:lstStyle/>
          <a:p>
            <a:fld id="{B678FF33-A14E-4CF8-B2E8-652AAC78B1B8}" type="datetime1">
              <a:rPr lang="en-US" smtClean="0"/>
              <a:t>3/2/2021</a:t>
            </a:fld>
            <a:endParaRPr lang="en-US" dirty="0"/>
          </a:p>
        </p:txBody>
      </p:sp>
      <p:pic>
        <p:nvPicPr>
          <p:cNvPr id="4" name="Picture 3" descr="289.jpg"/>
          <p:cNvPicPr>
            <a:picLocks noChangeAspect="1"/>
          </p:cNvPicPr>
          <p:nvPr/>
        </p:nvPicPr>
        <p:blipFill>
          <a:blip r:embed="rId2"/>
          <a:stretch>
            <a:fillRect/>
          </a:stretch>
        </p:blipFill>
        <p:spPr>
          <a:xfrm>
            <a:off x="228600" y="2209800"/>
            <a:ext cx="8686800" cy="3886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FF00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FF00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TotalTime>
  <Words>1100</Words>
  <Application>Microsoft Office PowerPoint</Application>
  <PresentationFormat>On-screen Show (4:3)</PresentationFormat>
  <Paragraphs>96</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 project report  on  DOS ATTACK   submitted by</vt:lpstr>
      <vt:lpstr>Introduction</vt:lpstr>
      <vt:lpstr>Slide 3</vt:lpstr>
      <vt:lpstr>LITERATURE SURVEY</vt:lpstr>
      <vt:lpstr>INCIDENTS</vt:lpstr>
      <vt:lpstr>APPROACH </vt:lpstr>
      <vt:lpstr>IMPLEMENTATION &amp; RESULT </vt:lpstr>
      <vt:lpstr>Install kali Linux it is how to look like .. </vt:lpstr>
      <vt:lpstr>First we install monodevelop which is use to run and compile key word is aptitude .install git-core monodevelop </vt:lpstr>
      <vt:lpstr>Type; cd/root/desktop </vt:lpstr>
      <vt:lpstr>We need to create a new directory ; mkdir loic</vt:lpstr>
      <vt:lpstr>New folder ; cd loic </vt:lpstr>
      <vt:lpstr>For retrieve new file ; wget https://raw.github.com/nicolargo/loicinstaller/master/loic.sh</vt:lpstr>
      <vt:lpstr>We need to change loic permission so install; chmod 77loic.sh </vt:lpstr>
      <vt:lpstr>We need to install loic application; ./loic.sh install </vt:lpstr>
      <vt:lpstr>Update loic;./loic.sh update install monodevelop compilier;apt.get install mono-gmcs lunch loic;./loic.sh run </vt:lpstr>
      <vt:lpstr>Loic interface look like </vt:lpstr>
      <vt:lpstr>Target website found by goggle docx; http://ww.substudiophotography.com</vt:lpstr>
      <vt:lpstr>Type URL on loic interface than lock on </vt:lpstr>
      <vt:lpstr>Click on random char to the subsite /message and also change method in UDP </vt:lpstr>
      <vt:lpstr>Now enter value of threat is 50 </vt:lpstr>
      <vt:lpstr>Now we are going to website is performing well or not </vt:lpstr>
      <vt:lpstr> Here Website performing well </vt:lpstr>
      <vt:lpstr>Slide 24</vt:lpstr>
      <vt:lpstr>now we  saw the website not finding properly it means no longer response this is because we are flooding </vt:lpstr>
      <vt:lpstr>now for preventing attack press the button stop flooding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Attack</dc:title>
  <dc:creator>NB</dc:creator>
  <cp:lastModifiedBy>NB</cp:lastModifiedBy>
  <cp:revision>51</cp:revision>
  <dcterms:created xsi:type="dcterms:W3CDTF">2021-02-26T15:48:32Z</dcterms:created>
  <dcterms:modified xsi:type="dcterms:W3CDTF">2021-03-02T16:57:46Z</dcterms:modified>
</cp:coreProperties>
</file>