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6"/>
  </p:notesMasterIdLst>
  <p:sldIdLst>
    <p:sldId id="256" r:id="rId2"/>
    <p:sldId id="259" r:id="rId3"/>
    <p:sldId id="260" r:id="rId4"/>
    <p:sldId id="261" r:id="rId5"/>
    <p:sldId id="262" r:id="rId6"/>
    <p:sldId id="271" r:id="rId7"/>
    <p:sldId id="263" r:id="rId8"/>
    <p:sldId id="264" r:id="rId9"/>
    <p:sldId id="275" r:id="rId10"/>
    <p:sldId id="276" r:id="rId11"/>
    <p:sldId id="277" r:id="rId12"/>
    <p:sldId id="281" r:id="rId13"/>
    <p:sldId id="266" r:id="rId14"/>
    <p:sldId id="267" r:id="rId15"/>
    <p:sldId id="278" r:id="rId16"/>
    <p:sldId id="273" r:id="rId17"/>
    <p:sldId id="274" r:id="rId18"/>
    <p:sldId id="279" r:id="rId19"/>
    <p:sldId id="282" r:id="rId20"/>
    <p:sldId id="283" r:id="rId21"/>
    <p:sldId id="280" r:id="rId22"/>
    <p:sldId id="268" r:id="rId23"/>
    <p:sldId id="284" r:id="rId24"/>
    <p:sldId id="269" r:id="rId25"/>
  </p:sldIdLst>
  <p:sldSz cx="9144000" cy="5143500" type="screen16x9"/>
  <p:notesSz cx="6858000" cy="9144000"/>
  <p:embeddedFontLst>
    <p:embeddedFont>
      <p:font typeface="Merriweather"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975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442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1753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59119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391379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300840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124922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286978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279057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extLst>
      <p:ext uri="{BB962C8B-B14F-4D97-AF65-F5344CB8AC3E}">
        <p14:creationId xmlns:p14="http://schemas.microsoft.com/office/powerpoint/2010/main" val="1430426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70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725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Mentor Name:Kajal Jewani</a:t>
            </a:r>
            <a:endParaRPr sz="1400" b="0" i="0" u="none" strike="noStrike" cap="none">
              <a:solidFill>
                <a:srgbClr val="000000"/>
              </a:solidFill>
              <a:latin typeface="Roboto"/>
              <a:ea typeface="Roboto"/>
              <a:cs typeface="Roboto"/>
              <a:sym typeface="Roboto"/>
            </a:endParaRPr>
          </a:p>
        </p:txBody>
      </p:sp>
      <p:sp>
        <p:nvSpPr>
          <p:cNvPr id="65" name="Google Shape;65;p11"/>
          <p:cNvSpPr txBox="1"/>
          <p:nvPr/>
        </p:nvSpPr>
        <p:spPr>
          <a:xfrm>
            <a:off x="1184750" y="1139650"/>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highlight>
                  <a:srgbClr val="FFFFFF"/>
                </a:highlight>
                <a:latin typeface="Roboto"/>
                <a:ea typeface="Roboto"/>
                <a:cs typeface="Roboto"/>
                <a:sym typeface="Roboto"/>
              </a:rPr>
              <a:t>Title: </a:t>
            </a:r>
            <a:endParaRPr sz="1700" b="0" i="0" u="none" strike="noStrike" cap="none">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16932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Domain:Mental Health Support</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:Khushi Shukla</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Member2:Khushi Singh</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204700" y="185153"/>
            <a:ext cx="7939300" cy="169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Department Of Information Technology</a:t>
            </a:r>
            <a:endParaRPr lang="en-IN" sz="2000" b="0" i="0" u="none" strike="noStrike" cap="none" dirty="0">
              <a:solidFill>
                <a:srgbClr val="000000"/>
              </a:solidFill>
              <a:latin typeface="Times New Roman"/>
              <a:ea typeface="Times New Roman"/>
              <a:cs typeface="Times New Roman"/>
              <a:sym typeface="Times New Roman"/>
            </a:endParaRPr>
          </a:p>
          <a:p>
            <a:pPr marL="1828800" marR="0" lvl="0" indent="457200" algn="l" rtl="0">
              <a:lnSpc>
                <a:spcPct val="100000"/>
              </a:lnSpc>
              <a:spcBef>
                <a:spcPts val="0"/>
              </a:spcBef>
              <a:spcAft>
                <a:spcPts val="0"/>
              </a:spcAft>
              <a:buClr>
                <a:srgbClr val="000000"/>
              </a:buClr>
              <a:buSzPts val="1900"/>
              <a:buFont typeface="Arial"/>
              <a:buNone/>
            </a:pPr>
            <a:r>
              <a:rPr lang="en-IN" sz="1900" dirty="0">
                <a:latin typeface="Times New Roman"/>
                <a:ea typeface="Times New Roman"/>
                <a:cs typeface="Times New Roman"/>
                <a:sym typeface="Times New Roman"/>
              </a:rPr>
              <a:t>         DSA mini </a:t>
            </a:r>
            <a:r>
              <a:rPr lang="en-IN" sz="1900" b="0" i="0" u="none" strike="noStrike" cap="none" dirty="0">
                <a:solidFill>
                  <a:srgbClr val="000000"/>
                </a:solidFill>
                <a:latin typeface="Times New Roman"/>
                <a:ea typeface="Times New Roman"/>
                <a:cs typeface="Times New Roman"/>
                <a:sym typeface="Times New Roman"/>
              </a:rPr>
              <a:t>Project </a:t>
            </a:r>
          </a:p>
          <a:p>
            <a:pPr marL="1828800" marR="0" lvl="0" indent="457200" algn="l" rtl="0">
              <a:lnSpc>
                <a:spcPct val="100000"/>
              </a:lnSpc>
              <a:spcBef>
                <a:spcPts val="0"/>
              </a:spcBef>
              <a:spcAft>
                <a:spcPts val="0"/>
              </a:spcAft>
              <a:buClr>
                <a:srgbClr val="000000"/>
              </a:buClr>
              <a:buSzPts val="1900"/>
              <a:buFont typeface="Arial"/>
              <a:buNone/>
            </a:pPr>
            <a:r>
              <a:rPr lang="en-IN" sz="1900" dirty="0">
                <a:latin typeface="Times New Roman"/>
                <a:ea typeface="Times New Roman"/>
                <a:cs typeface="Times New Roman"/>
                <a:sym typeface="Times New Roman"/>
              </a:rPr>
              <a:t>             A.Y. 2024-2</a:t>
            </a:r>
            <a:r>
              <a:rPr lang="en" sz="1900" dirty="0">
                <a:latin typeface="Times New Roman"/>
                <a:ea typeface="Times New Roman"/>
                <a:cs typeface="Times New Roman"/>
                <a:sym typeface="Times New Roman"/>
              </a:rPr>
              <a:t>5</a:t>
            </a:r>
          </a:p>
        </p:txBody>
      </p:sp>
      <p:sp>
        <p:nvSpPr>
          <p:cNvPr id="2" name="Slide Number Placeholder 1">
            <a:extLst>
              <a:ext uri="{FF2B5EF4-FFF2-40B4-BE49-F238E27FC236}">
                <a16:creationId xmlns:a16="http://schemas.microsoft.com/office/drawing/2014/main" id="{05FA7E75-5C1A-49D7-E649-179DB36B5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3" name="TextBox 2">
            <a:extLst>
              <a:ext uri="{FF2B5EF4-FFF2-40B4-BE49-F238E27FC236}">
                <a16:creationId xmlns:a16="http://schemas.microsoft.com/office/drawing/2014/main" id="{E8883033-4F57-CEAA-BF44-95694563C302}"/>
              </a:ext>
            </a:extLst>
          </p:cNvPr>
          <p:cNvSpPr txBox="1"/>
          <p:nvPr/>
        </p:nvSpPr>
        <p:spPr>
          <a:xfrm>
            <a:off x="1747025" y="1201461"/>
            <a:ext cx="2245112" cy="584775"/>
          </a:xfrm>
          <a:prstGeom prst="rect">
            <a:avLst/>
          </a:prstGeom>
          <a:noFill/>
        </p:spPr>
        <p:txBody>
          <a:bodyPr wrap="square" rtlCol="0">
            <a:spAutoFit/>
          </a:bodyPr>
          <a:lstStyle/>
          <a:p>
            <a:r>
              <a:rPr lang="en-US" sz="1600" dirty="0"/>
              <a:t>Promoting mental Health</a:t>
            </a:r>
            <a:endParaRPr lang="en-IN" sz="1600" dirty="0"/>
          </a:p>
        </p:txBody>
      </p:sp>
      <p:pic>
        <p:nvPicPr>
          <p:cNvPr id="5" name="Picture 4">
            <a:extLst>
              <a:ext uri="{FF2B5EF4-FFF2-40B4-BE49-F238E27FC236}">
                <a16:creationId xmlns:a16="http://schemas.microsoft.com/office/drawing/2014/main" id="{42386C6C-6A1A-C711-48C5-AEF6ACAD7490}"/>
              </a:ext>
            </a:extLst>
          </p:cNvPr>
          <p:cNvPicPr>
            <a:picLocks noChangeAspect="1"/>
          </p:cNvPicPr>
          <p:nvPr/>
        </p:nvPicPr>
        <p:blipFill>
          <a:blip r:embed="rId4"/>
          <a:stretch>
            <a:fillRect/>
          </a:stretch>
        </p:blipFill>
        <p:spPr>
          <a:xfrm>
            <a:off x="6301671" y="3338871"/>
            <a:ext cx="2324424" cy="1619476"/>
          </a:xfrm>
          <a:prstGeom prst="rect">
            <a:avLst/>
          </a:prstGeom>
        </p:spPr>
      </p:pic>
      <p:sp>
        <p:nvSpPr>
          <p:cNvPr id="6" name="TextBox 5">
            <a:extLst>
              <a:ext uri="{FF2B5EF4-FFF2-40B4-BE49-F238E27FC236}">
                <a16:creationId xmlns:a16="http://schemas.microsoft.com/office/drawing/2014/main" id="{7E1E2BD5-4C2E-83EE-300C-F956C547B54D}"/>
              </a:ext>
            </a:extLst>
          </p:cNvPr>
          <p:cNvSpPr txBox="1"/>
          <p:nvPr/>
        </p:nvSpPr>
        <p:spPr>
          <a:xfrm>
            <a:off x="3553522" y="3865756"/>
            <a:ext cx="2609385" cy="584775"/>
          </a:xfrm>
          <a:prstGeom prst="rect">
            <a:avLst/>
          </a:prstGeom>
          <a:noFill/>
        </p:spPr>
        <p:txBody>
          <a:bodyPr wrap="square" rtlCol="0">
            <a:spAutoFit/>
          </a:bodyPr>
          <a:lstStyle/>
          <a:p>
            <a:r>
              <a:rPr lang="en-IN" sz="1600" dirty="0">
                <a:solidFill>
                  <a:schemeClr val="bg1"/>
                </a:solidFill>
                <a:latin typeface="Times New Roman"/>
                <a:ea typeface="Times New Roman"/>
                <a:cs typeface="Times New Roman"/>
                <a:sym typeface="Times New Roman"/>
              </a:rPr>
              <a:t>        </a:t>
            </a:r>
            <a:r>
              <a:rPr lang="en-IN" sz="1800" dirty="0">
                <a:solidFill>
                  <a:schemeClr val="bg1"/>
                </a:solidFill>
                <a:latin typeface="Times New Roman"/>
                <a:ea typeface="Times New Roman"/>
                <a:cs typeface="Times New Roman"/>
                <a:sym typeface="Times New Roman"/>
              </a:rPr>
              <a:t>Sustainability Goal</a:t>
            </a:r>
            <a:endParaRPr lang="en-IN" sz="1800" i="0" u="none" strike="noStrike" cap="none" dirty="0">
              <a:solidFill>
                <a:schemeClr val="bg1"/>
              </a:solidFill>
              <a:latin typeface="Times New Roman"/>
              <a:ea typeface="Times New Roman"/>
              <a:cs typeface="Times New Roman"/>
              <a:sym typeface="Times New Roman"/>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dirty="0">
                <a:solidFill>
                  <a:srgbClr val="FFFF00"/>
                </a:solidFill>
              </a:rPr>
              <a:t>Algorithm Explanation</a:t>
            </a:r>
            <a:endParaRPr dirty="0">
              <a:solidFill>
                <a:srgbClr val="FFFF00"/>
              </a:solidFill>
            </a:endParaRPr>
          </a:p>
        </p:txBody>
      </p:sp>
      <p:sp>
        <p:nvSpPr>
          <p:cNvPr id="127" name="Google Shape;127;p19"/>
          <p:cNvSpPr txBox="1"/>
          <p:nvPr/>
        </p:nvSpPr>
        <p:spPr>
          <a:xfrm>
            <a:off x="122842" y="1308409"/>
            <a:ext cx="8709533" cy="4453053"/>
          </a:xfrm>
          <a:prstGeom prst="rect">
            <a:avLst/>
          </a:prstGeom>
          <a:noFill/>
          <a:ln>
            <a:noFill/>
          </a:ln>
        </p:spPr>
        <p:txBody>
          <a:bodyPr spcFirstLastPara="1" wrap="square" lIns="91425" tIns="91425" rIns="91425" bIns="91425" anchor="t" anchorCtr="0">
            <a:noAutofit/>
          </a:bodyPr>
          <a:lstStyle/>
          <a:p>
            <a:endParaRPr lang="en-US" dirty="0"/>
          </a:p>
          <a:p>
            <a:r>
              <a:rPr lang="en-US" sz="1800" dirty="0"/>
              <a:t>3. Queue Operations Algorithm</a:t>
            </a:r>
          </a:p>
          <a:p>
            <a:r>
              <a:rPr lang="en-US" sz="1800" dirty="0"/>
              <a:t>   -</a:t>
            </a:r>
            <a:r>
              <a:rPr lang="en-US" sz="1800" dirty="0" err="1"/>
              <a:t>Enqueue:Create</a:t>
            </a:r>
            <a:r>
              <a:rPr lang="en-US" sz="1800" dirty="0"/>
              <a:t> a node with the request; set it as front and rear if empty, or link it to the current rear.</a:t>
            </a:r>
          </a:p>
          <a:p>
            <a:r>
              <a:rPr lang="en-US" sz="1800" dirty="0"/>
              <a:t>   - Dequeue: Retrieve and remove the front node, updating the front pointer.</a:t>
            </a:r>
          </a:p>
          <a:p>
            <a:endParaRPr lang="en-US" sz="1800" dirty="0"/>
          </a:p>
          <a:p>
            <a:r>
              <a:rPr lang="en-US" sz="1800" dirty="0"/>
              <a:t>4. Linked List Operations Algorithm</a:t>
            </a:r>
          </a:p>
          <a:p>
            <a:r>
              <a:rPr lang="en-US" sz="1800" dirty="0"/>
              <a:t>   - Add Profile: Create a node with user data and link it to the head.</a:t>
            </a:r>
          </a:p>
          <a:p>
            <a:r>
              <a:rPr lang="en-US" sz="1800" dirty="0"/>
              <a:t>   - Retrieve Profile: Traverse the list to find a profile by unique identifier.</a:t>
            </a:r>
          </a:p>
          <a:p>
            <a:endParaRPr lang="en-US" sz="1800" dirty="0"/>
          </a:p>
          <a:p>
            <a:r>
              <a:rPr lang="en-US" sz="1800" dirty="0"/>
              <a:t>5. Dynamic Memory Management</a:t>
            </a:r>
          </a:p>
          <a:p>
            <a:r>
              <a:rPr lang="en-US" sz="1800" dirty="0"/>
              <a:t>   - Use `malloc` for memory allocation and free memory when nodes are no longer needed to prevent leaks.</a:t>
            </a:r>
          </a:p>
          <a:p>
            <a:endParaRPr lang="en-US" sz="1800" dirty="0"/>
          </a:p>
          <a:p>
            <a:endParaRPr lang="en-US" dirty="0"/>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3CA9A5D0-BD6F-D14F-C6FF-718E236F9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08813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dirty="0">
                <a:solidFill>
                  <a:srgbClr val="FFFF00"/>
                </a:solidFill>
              </a:rPr>
              <a:t>Time and Space Complexity</a:t>
            </a:r>
            <a:endParaRPr dirty="0">
              <a:solidFill>
                <a:srgbClr val="FFFF00"/>
              </a:solidFill>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3CA9A5D0-BD6F-D14F-C6FF-718E236F9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Box 8">
            <a:extLst>
              <a:ext uri="{FF2B5EF4-FFF2-40B4-BE49-F238E27FC236}">
                <a16:creationId xmlns:a16="http://schemas.microsoft.com/office/drawing/2014/main" id="{1D2F19D6-9A00-7F37-2470-E7020B6D5B4F}"/>
              </a:ext>
            </a:extLst>
          </p:cNvPr>
          <p:cNvSpPr txBox="1"/>
          <p:nvPr/>
        </p:nvSpPr>
        <p:spPr>
          <a:xfrm>
            <a:off x="81776" y="1405054"/>
            <a:ext cx="4378712" cy="3354765"/>
          </a:xfrm>
          <a:prstGeom prst="rect">
            <a:avLst/>
          </a:prstGeom>
          <a:noFill/>
        </p:spPr>
        <p:txBody>
          <a:bodyPr wrap="square" rtlCol="0">
            <a:spAutoFit/>
          </a:bodyPr>
          <a:lstStyle/>
          <a:p>
            <a:r>
              <a:rPr lang="en-US" sz="1800" dirty="0"/>
              <a:t>Time Complexity:</a:t>
            </a:r>
          </a:p>
          <a:p>
            <a:endParaRPr lang="en-US" sz="1800" dirty="0"/>
          </a:p>
          <a:p>
            <a:r>
              <a:rPr lang="en-US" sz="1800" dirty="0"/>
              <a:t>1.Stack Operations:</a:t>
            </a:r>
          </a:p>
          <a:p>
            <a:r>
              <a:rPr lang="en-US" sz="1800" dirty="0" err="1"/>
              <a:t>Push:O</a:t>
            </a:r>
            <a:r>
              <a:rPr lang="en-US" sz="1800" dirty="0"/>
              <a:t>(1)</a:t>
            </a:r>
          </a:p>
          <a:p>
            <a:r>
              <a:rPr lang="en-US" sz="1800" dirty="0" err="1"/>
              <a:t>Pop:O</a:t>
            </a:r>
            <a:r>
              <a:rPr lang="en-US" sz="1800" dirty="0"/>
              <a:t>(1)</a:t>
            </a:r>
          </a:p>
          <a:p>
            <a:endParaRPr lang="en-US" sz="1800" dirty="0"/>
          </a:p>
          <a:p>
            <a:r>
              <a:rPr lang="en-US" sz="1800" dirty="0"/>
              <a:t>2.Queue Operations</a:t>
            </a:r>
          </a:p>
          <a:p>
            <a:r>
              <a:rPr lang="en-US" sz="1800" dirty="0" err="1"/>
              <a:t>Enqueue:O</a:t>
            </a:r>
            <a:r>
              <a:rPr lang="en-US" sz="1800" dirty="0"/>
              <a:t>(1)</a:t>
            </a:r>
          </a:p>
          <a:p>
            <a:r>
              <a:rPr lang="en-US" sz="1800" dirty="0" err="1"/>
              <a:t>Dequeue:O</a:t>
            </a:r>
            <a:r>
              <a:rPr lang="en-US" sz="1800" dirty="0"/>
              <a:t>(1)</a:t>
            </a:r>
          </a:p>
          <a:p>
            <a:pPr marL="342900" indent="-342900">
              <a:buAutoNum type="arabicPeriod"/>
            </a:pPr>
            <a:endParaRPr lang="en-US" sz="1800" dirty="0"/>
          </a:p>
          <a:p>
            <a:endParaRPr lang="en-US" sz="1800" dirty="0"/>
          </a:p>
          <a:p>
            <a:endParaRPr lang="en-US" dirty="0"/>
          </a:p>
        </p:txBody>
      </p:sp>
      <p:sp>
        <p:nvSpPr>
          <p:cNvPr id="4" name="Rectangle 1">
            <a:extLst>
              <a:ext uri="{FF2B5EF4-FFF2-40B4-BE49-F238E27FC236}">
                <a16:creationId xmlns:a16="http://schemas.microsoft.com/office/drawing/2014/main" id="{4C1DBFDD-6A29-B5F3-4AD9-50325B71251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B4AD189-E352-6499-F786-BB812580DB48}"/>
              </a:ext>
            </a:extLst>
          </p:cNvPr>
          <p:cNvSpPr>
            <a:spLocks noChangeArrowheads="1"/>
          </p:cNvSpPr>
          <p:nvPr/>
        </p:nvSpPr>
        <p:spPr bwMode="auto">
          <a:xfrm>
            <a:off x="4968240" y="1674619"/>
            <a:ext cx="4052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8661509-E6D9-EDEE-D70E-BB5FB9D3A0D4}"/>
              </a:ext>
            </a:extLst>
          </p:cNvPr>
          <p:cNvSpPr txBox="1"/>
          <p:nvPr/>
        </p:nvSpPr>
        <p:spPr>
          <a:xfrm>
            <a:off x="4853940" y="1501140"/>
            <a:ext cx="4052918" cy="2585323"/>
          </a:xfrm>
          <a:prstGeom prst="rect">
            <a:avLst/>
          </a:prstGeom>
          <a:noFill/>
        </p:spPr>
        <p:txBody>
          <a:bodyPr wrap="square" rtlCol="0">
            <a:spAutoFit/>
          </a:bodyPr>
          <a:lstStyle/>
          <a:p>
            <a:r>
              <a:rPr lang="en-US" sz="1800" dirty="0"/>
              <a:t>3.Linked list for profiles:</a:t>
            </a:r>
          </a:p>
          <a:p>
            <a:r>
              <a:rPr lang="en-US" sz="1800" dirty="0" err="1"/>
              <a:t>Append:O</a:t>
            </a:r>
            <a:r>
              <a:rPr lang="en-US" sz="1800" dirty="0"/>
              <a:t>(n)</a:t>
            </a:r>
          </a:p>
          <a:p>
            <a:r>
              <a:rPr lang="en-US" sz="1800" dirty="0" err="1"/>
              <a:t>Free:O</a:t>
            </a:r>
            <a:r>
              <a:rPr lang="en-US" sz="1800" dirty="0"/>
              <a:t>(n</a:t>
            </a:r>
          </a:p>
          <a:p>
            <a:endParaRPr lang="en-US" sz="1800" dirty="0"/>
          </a:p>
          <a:p>
            <a:r>
              <a:rPr lang="en-US" sz="1800" dirty="0"/>
              <a:t>4.User interaction flow:</a:t>
            </a:r>
          </a:p>
          <a:p>
            <a:r>
              <a:rPr lang="en-US" sz="1800" dirty="0"/>
              <a:t>Processing each user request (</a:t>
            </a:r>
            <a:r>
              <a:rPr lang="en-US" sz="1800" dirty="0" err="1"/>
              <a:t>enqueuing,dequeuing</a:t>
            </a:r>
            <a:r>
              <a:rPr lang="en-US" sz="1800" dirty="0"/>
              <a:t> and handling) is O(1) for enqueue and </a:t>
            </a:r>
            <a:r>
              <a:rPr lang="en-US" sz="1800" dirty="0" err="1"/>
              <a:t>dequeue,but</a:t>
            </a:r>
            <a:r>
              <a:rPr lang="en-US" sz="1800" dirty="0"/>
              <a:t> O(n) for updating profiles.</a:t>
            </a:r>
            <a:endParaRPr lang="en-IN" sz="1800" dirty="0"/>
          </a:p>
        </p:txBody>
      </p:sp>
    </p:spTree>
    <p:extLst>
      <p:ext uri="{BB962C8B-B14F-4D97-AF65-F5344CB8AC3E}">
        <p14:creationId xmlns:p14="http://schemas.microsoft.com/office/powerpoint/2010/main" val="396318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dirty="0">
                <a:solidFill>
                  <a:srgbClr val="FFFF00"/>
                </a:solidFill>
              </a:rPr>
              <a:t>Time and Space Complexity</a:t>
            </a:r>
            <a:endParaRPr dirty="0">
              <a:solidFill>
                <a:srgbClr val="FFFF00"/>
              </a:solidFill>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3CA9A5D0-BD6F-D14F-C6FF-718E236F9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9" name="TextBox 8">
            <a:extLst>
              <a:ext uri="{FF2B5EF4-FFF2-40B4-BE49-F238E27FC236}">
                <a16:creationId xmlns:a16="http://schemas.microsoft.com/office/drawing/2014/main" id="{1D2F19D6-9A00-7F37-2470-E7020B6D5B4F}"/>
              </a:ext>
            </a:extLst>
          </p:cNvPr>
          <p:cNvSpPr txBox="1"/>
          <p:nvPr/>
        </p:nvSpPr>
        <p:spPr>
          <a:xfrm>
            <a:off x="-6875" y="1397434"/>
            <a:ext cx="8839200" cy="3323987"/>
          </a:xfrm>
          <a:prstGeom prst="rect">
            <a:avLst/>
          </a:prstGeom>
          <a:noFill/>
        </p:spPr>
        <p:txBody>
          <a:bodyPr wrap="square" rtlCol="0">
            <a:spAutoFit/>
          </a:bodyPr>
          <a:lstStyle/>
          <a:p>
            <a:endParaRPr lang="en-US" sz="1800" dirty="0"/>
          </a:p>
          <a:p>
            <a:r>
              <a:rPr lang="en-US" sz="1600" dirty="0"/>
              <a:t>Space Complexity</a:t>
            </a:r>
          </a:p>
          <a:p>
            <a:r>
              <a:rPr lang="en-US" sz="1600" dirty="0"/>
              <a:t> </a:t>
            </a:r>
          </a:p>
          <a:p>
            <a:r>
              <a:rPr lang="en-US" sz="1600" dirty="0"/>
              <a:t>1.Stack:</a:t>
            </a:r>
          </a:p>
          <a:p>
            <a:r>
              <a:rPr lang="en-US" sz="1600" dirty="0"/>
              <a:t>O(k)-Space required for the </a:t>
            </a:r>
            <a:r>
              <a:rPr lang="en-US" sz="1600" dirty="0" err="1"/>
              <a:t>stack,where</a:t>
            </a:r>
            <a:r>
              <a:rPr lang="en-US" sz="1600" dirty="0"/>
              <a:t> k is the maximum number of stored interactions (limited by MAX_STACK_SIZE</a:t>
            </a:r>
          </a:p>
          <a:p>
            <a:endParaRPr lang="en-US" sz="1600" dirty="0"/>
          </a:p>
          <a:p>
            <a:r>
              <a:rPr lang="en-US" sz="1600" dirty="0"/>
              <a:t>2.Queue:</a:t>
            </a:r>
          </a:p>
          <a:p>
            <a:r>
              <a:rPr lang="en-US" sz="1600" dirty="0"/>
              <a:t>O(m)-Space required for the </a:t>
            </a:r>
            <a:r>
              <a:rPr lang="en-US" sz="1600" dirty="0" err="1"/>
              <a:t>Queue,where</a:t>
            </a:r>
            <a:r>
              <a:rPr lang="en-US" sz="1600" dirty="0"/>
              <a:t> m is the maximum number of incoming requests(limited by MAX_QUEUE_SIZE).</a:t>
            </a:r>
          </a:p>
          <a:p>
            <a:endParaRPr lang="en-US" sz="1600" dirty="0"/>
          </a:p>
          <a:p>
            <a:r>
              <a:rPr lang="en-US" sz="1600" dirty="0"/>
              <a:t>3.Linked list for profiles:</a:t>
            </a:r>
          </a:p>
          <a:p>
            <a:r>
              <a:rPr lang="en-US" sz="1600" dirty="0"/>
              <a:t>O(n)-Space required for storing user </a:t>
            </a:r>
            <a:r>
              <a:rPr lang="en-US" sz="1600" dirty="0" err="1"/>
              <a:t>profiles,where</a:t>
            </a:r>
            <a:r>
              <a:rPr lang="en-US" sz="1600" dirty="0"/>
              <a:t> n is number of users.</a:t>
            </a:r>
          </a:p>
        </p:txBody>
      </p:sp>
    </p:spTree>
    <p:extLst>
      <p:ext uri="{BB962C8B-B14F-4D97-AF65-F5344CB8AC3E}">
        <p14:creationId xmlns:p14="http://schemas.microsoft.com/office/powerpoint/2010/main" val="188278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Implementation</a:t>
            </a:r>
            <a:endParaRPr>
              <a:solidFill>
                <a:srgbClr val="FFFF00"/>
              </a:solidFill>
            </a:endParaRPr>
          </a:p>
        </p:txBody>
      </p:sp>
      <p:pic>
        <p:nvPicPr>
          <p:cNvPr id="140" name="Google Shape;140;p21"/>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886C7437-A2C0-D106-E045-DB034DB1A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Rectangle 1">
            <a:extLst>
              <a:ext uri="{FF2B5EF4-FFF2-40B4-BE49-F238E27FC236}">
                <a16:creationId xmlns:a16="http://schemas.microsoft.com/office/drawing/2014/main" id="{03605D3B-766F-6189-D3F3-47772B3585CE}"/>
              </a:ext>
            </a:extLst>
          </p:cNvPr>
          <p:cNvSpPr>
            <a:spLocks noChangeArrowheads="1"/>
          </p:cNvSpPr>
          <p:nvPr/>
        </p:nvSpPr>
        <p:spPr bwMode="auto">
          <a:xfrm>
            <a:off x="18764" y="949515"/>
            <a:ext cx="264816"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FC0B246B-8348-C13E-E75B-2978814CFE4A}"/>
              </a:ext>
            </a:extLst>
          </p:cNvPr>
          <p:cNvSpPr>
            <a:spLocks noChangeArrowheads="1"/>
          </p:cNvSpPr>
          <p:nvPr/>
        </p:nvSpPr>
        <p:spPr bwMode="auto">
          <a:xfrm>
            <a:off x="-87916" y="-4899916"/>
            <a:ext cx="10043606" cy="951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Stack Operations</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sz="1800" dirty="0">
                <a:solidFill>
                  <a:schemeClr val="tx1"/>
                </a:solidFill>
                <a:latin typeface="Arial" panose="020B0604020202020204" pitchFamily="34" charset="0"/>
              </a:rPr>
              <a:t>push) </a:t>
            </a:r>
            <a:r>
              <a:rPr kumimoji="0" lang="en-US" altLang="en-US" sz="1800" b="0" i="0" u="none" strike="noStrike" cap="none" normalizeH="0" baseline="0" dirty="0">
                <a:ln>
                  <a:noFill/>
                </a:ln>
                <a:solidFill>
                  <a:schemeClr val="tx1"/>
                </a:solidFill>
                <a:effectLst/>
                <a:latin typeface="Arial" panose="020B0604020202020204" pitchFamily="34" charset="0"/>
              </a:rPr>
              <a:t>Adds recent user requests to manage conversation history.</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(pop)</a:t>
            </a:r>
            <a:r>
              <a:rPr kumimoji="0" lang="en-US" altLang="en-US" sz="1800" i="0" u="none" strike="noStrike" cap="none" normalizeH="0" baseline="0" dirty="0">
                <a:ln>
                  <a:noFill/>
                </a:ln>
                <a:solidFill>
                  <a:schemeClr val="tx1"/>
                </a:solidFill>
                <a:effectLst/>
                <a:latin typeface="Arial" panose="020B0604020202020204" pitchFamily="34" charset="0"/>
              </a:rPr>
              <a:t> Retrieves the most recent request for easy reference.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Queue Operations</a:t>
            </a:r>
            <a:r>
              <a:rPr kumimoji="0" lang="en-US" altLang="en-US" sz="1800" i="0" u="none" strike="noStrike" cap="none" normalizeH="0" baseline="0" dirty="0">
                <a:ln>
                  <a:noFill/>
                </a:ln>
                <a:solidFill>
                  <a:schemeClr val="tx1"/>
                </a:solidFill>
                <a:effectLst/>
                <a:latin typeface="Arial" panose="020B0604020202020204" pitchFamily="34" charset="0"/>
              </a:rPr>
              <a:t>:</a:t>
            </a:r>
            <a:r>
              <a:rPr lang="en-US" altLang="en-US" sz="1800" dirty="0">
                <a:solidFill>
                  <a:schemeClr val="tx1"/>
                </a:solidFill>
                <a:latin typeface="Arial" panose="020B0604020202020204" pitchFamily="34" charset="0"/>
              </a:rPr>
              <a:t>(enqueue)</a:t>
            </a:r>
            <a:r>
              <a:rPr kumimoji="0" lang="en-US" altLang="en-US" sz="1800" b="0" i="0" u="none" strike="noStrike" cap="none" normalizeH="0" baseline="0" dirty="0">
                <a:ln>
                  <a:noFill/>
                </a:ln>
                <a:solidFill>
                  <a:schemeClr val="tx1"/>
                </a:solidFill>
                <a:effectLst/>
                <a:latin typeface="Arial" panose="020B0604020202020204" pitchFamily="34" charset="0"/>
              </a:rPr>
              <a:t>Adds incoming user requests, ensuring FIFO 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(dequeue): </a:t>
            </a:r>
            <a:r>
              <a:rPr kumimoji="0" lang="en-US" altLang="en-US" sz="1800" b="0" i="0" u="none" strike="noStrike" cap="none" normalizeH="0" baseline="0" dirty="0">
                <a:ln>
                  <a:noFill/>
                </a:ln>
                <a:solidFill>
                  <a:schemeClr val="tx1"/>
                </a:solidFill>
                <a:effectLst/>
                <a:latin typeface="Arial" panose="020B0604020202020204" pitchFamily="34" charset="0"/>
              </a:rPr>
              <a:t>Removes and processes the front request from the queue.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Linked List for </a:t>
            </a:r>
            <a:r>
              <a:rPr kumimoji="0" lang="en-US" altLang="en-US" sz="1800" b="1" i="0" u="none" strike="noStrike" cap="none" normalizeH="0" baseline="0" dirty="0" err="1">
                <a:ln>
                  <a:noFill/>
                </a:ln>
                <a:solidFill>
                  <a:schemeClr val="tx1"/>
                </a:solidFill>
                <a:effectLst/>
                <a:latin typeface="Arial" panose="020B0604020202020204" pitchFamily="34" charset="0"/>
              </a:rPr>
              <a:t>Profiles</a:t>
            </a:r>
            <a:r>
              <a:rPr kumimoji="0" lang="en-US" altLang="en-US" sz="1800" b="0" i="0" u="none" strike="noStrike" cap="none" normalizeH="0" baseline="0" dirty="0" err="1">
                <a:ln>
                  <a:noFill/>
                </a:ln>
                <a:solidFill>
                  <a:schemeClr val="tx1"/>
                </a:solidFill>
                <a:effectLst/>
                <a:latin typeface="Arial" panose="020B0604020202020204" pitchFamily="34" charset="0"/>
              </a:rPr>
              <a:t>:Dynamically</a:t>
            </a:r>
            <a:r>
              <a:rPr kumimoji="0" lang="en-US" altLang="en-US" sz="1800" b="0" i="0" u="none" strike="noStrike" cap="none" normalizeH="0" baseline="0" dirty="0">
                <a:ln>
                  <a:noFill/>
                </a:ln>
                <a:solidFill>
                  <a:schemeClr val="tx1"/>
                </a:solidFill>
                <a:effectLst/>
                <a:latin typeface="Arial" panose="020B0604020202020204" pitchFamily="34" charset="0"/>
              </a:rPr>
              <a:t> adds user profiles (name and feelings).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Cleans up memory by deallocating profiles when no longer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6" name="Google Shape;146;p22"/>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Picture 2">
            <a:extLst>
              <a:ext uri="{FF2B5EF4-FFF2-40B4-BE49-F238E27FC236}">
                <a16:creationId xmlns:a16="http://schemas.microsoft.com/office/drawing/2014/main" id="{C80C0D65-7AED-FA35-D2B6-317C753C7807}"/>
              </a:ext>
            </a:extLst>
          </p:cNvPr>
          <p:cNvPicPr>
            <a:picLocks noChangeAspect="1"/>
          </p:cNvPicPr>
          <p:nvPr/>
        </p:nvPicPr>
        <p:blipFill>
          <a:blip r:embed="rId4"/>
          <a:stretch>
            <a:fillRect/>
          </a:stretch>
        </p:blipFill>
        <p:spPr>
          <a:xfrm>
            <a:off x="118715" y="1388963"/>
            <a:ext cx="8018287" cy="32536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b="1" dirty="0">
                <a:solidFill>
                  <a:srgbClr val="FFFF00"/>
                </a:solidFill>
              </a:rPr>
              <a:t>Test Cases</a:t>
            </a:r>
            <a:endParaRPr b="1" dirty="0">
              <a:solidFill>
                <a:srgbClr val="FFFF00"/>
              </a:solidFill>
            </a:endParaRPr>
          </a:p>
          <a:p>
            <a:pPr marL="0" lvl="0" indent="0" algn="l" rtl="0">
              <a:lnSpc>
                <a:spcPct val="100000"/>
              </a:lnSpc>
              <a:spcBef>
                <a:spcPts val="0"/>
              </a:spcBef>
              <a:spcAft>
                <a:spcPts val="0"/>
              </a:spcAft>
              <a:buSzPts val="2800"/>
              <a:buNone/>
            </a:pP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2" name="TextBox 11">
            <a:extLst>
              <a:ext uri="{FF2B5EF4-FFF2-40B4-BE49-F238E27FC236}">
                <a16:creationId xmlns:a16="http://schemas.microsoft.com/office/drawing/2014/main" id="{E5A18F6A-B398-E703-9651-439551F57914}"/>
              </a:ext>
            </a:extLst>
          </p:cNvPr>
          <p:cNvSpPr txBox="1"/>
          <p:nvPr/>
        </p:nvSpPr>
        <p:spPr>
          <a:xfrm>
            <a:off x="-60960" y="1383549"/>
            <a:ext cx="6804660" cy="584775"/>
          </a:xfrm>
          <a:prstGeom prst="rect">
            <a:avLst/>
          </a:prstGeom>
          <a:noFill/>
        </p:spPr>
        <p:txBody>
          <a:bodyPr wrap="square">
            <a:spAutoFit/>
          </a:bodyPr>
          <a:lstStyle/>
          <a:p>
            <a:r>
              <a:rPr lang="en-US" sz="1800" dirty="0"/>
              <a:t>Test Case 1: Basic User Request Handling</a:t>
            </a:r>
          </a:p>
          <a:p>
            <a:endParaRPr lang="en-IN" dirty="0"/>
          </a:p>
        </p:txBody>
      </p:sp>
      <p:pic>
        <p:nvPicPr>
          <p:cNvPr id="14" name="Picture 13">
            <a:extLst>
              <a:ext uri="{FF2B5EF4-FFF2-40B4-BE49-F238E27FC236}">
                <a16:creationId xmlns:a16="http://schemas.microsoft.com/office/drawing/2014/main" id="{B46167C0-8B44-F40E-C793-FBBC85C25CEC}"/>
              </a:ext>
            </a:extLst>
          </p:cNvPr>
          <p:cNvPicPr>
            <a:picLocks noChangeAspect="1"/>
          </p:cNvPicPr>
          <p:nvPr/>
        </p:nvPicPr>
        <p:blipFill>
          <a:blip r:embed="rId4"/>
          <a:stretch>
            <a:fillRect/>
          </a:stretch>
        </p:blipFill>
        <p:spPr>
          <a:xfrm>
            <a:off x="0" y="1716209"/>
            <a:ext cx="7630590" cy="1019371"/>
          </a:xfrm>
          <a:prstGeom prst="rect">
            <a:avLst/>
          </a:prstGeom>
        </p:spPr>
      </p:pic>
      <p:sp>
        <p:nvSpPr>
          <p:cNvPr id="15" name="TextBox 14">
            <a:extLst>
              <a:ext uri="{FF2B5EF4-FFF2-40B4-BE49-F238E27FC236}">
                <a16:creationId xmlns:a16="http://schemas.microsoft.com/office/drawing/2014/main" id="{457F2756-DDFE-D6EF-BFC8-B99DE48E4FC4}"/>
              </a:ext>
            </a:extLst>
          </p:cNvPr>
          <p:cNvSpPr txBox="1"/>
          <p:nvPr/>
        </p:nvSpPr>
        <p:spPr>
          <a:xfrm>
            <a:off x="68580" y="2735580"/>
            <a:ext cx="4892040" cy="646331"/>
          </a:xfrm>
          <a:prstGeom prst="rect">
            <a:avLst/>
          </a:prstGeom>
          <a:noFill/>
        </p:spPr>
        <p:txBody>
          <a:bodyPr wrap="square" rtlCol="0">
            <a:spAutoFit/>
          </a:bodyPr>
          <a:lstStyle/>
          <a:p>
            <a:r>
              <a:rPr lang="en-US" sz="1800" dirty="0"/>
              <a:t>Test Case 2:Input handling </a:t>
            </a:r>
          </a:p>
          <a:p>
            <a:endParaRPr lang="en-IN" sz="1800" dirty="0"/>
          </a:p>
        </p:txBody>
      </p:sp>
      <p:pic>
        <p:nvPicPr>
          <p:cNvPr id="17" name="Picture 16">
            <a:extLst>
              <a:ext uri="{FF2B5EF4-FFF2-40B4-BE49-F238E27FC236}">
                <a16:creationId xmlns:a16="http://schemas.microsoft.com/office/drawing/2014/main" id="{8A99BDB6-D984-4CCF-F845-0730BA8C17C8}"/>
              </a:ext>
            </a:extLst>
          </p:cNvPr>
          <p:cNvPicPr>
            <a:picLocks noChangeAspect="1"/>
          </p:cNvPicPr>
          <p:nvPr/>
        </p:nvPicPr>
        <p:blipFill>
          <a:blip r:embed="rId5"/>
          <a:stretch>
            <a:fillRect/>
          </a:stretch>
        </p:blipFill>
        <p:spPr>
          <a:xfrm>
            <a:off x="68580" y="3058745"/>
            <a:ext cx="5106113" cy="1998072"/>
          </a:xfrm>
          <a:prstGeom prst="rect">
            <a:avLst/>
          </a:prstGeom>
        </p:spPr>
      </p:pic>
    </p:spTree>
    <p:extLst>
      <p:ext uri="{BB962C8B-B14F-4D97-AF65-F5344CB8AC3E}">
        <p14:creationId xmlns:p14="http://schemas.microsoft.com/office/powerpoint/2010/main" val="15724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Challenges and Solutions</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a:extLst>
              <a:ext uri="{FF2B5EF4-FFF2-40B4-BE49-F238E27FC236}">
                <a16:creationId xmlns:a16="http://schemas.microsoft.com/office/drawing/2014/main" id="{A797BB48-2F15-CA62-58BE-54A7B6E2EBF3}"/>
              </a:ext>
            </a:extLst>
          </p:cNvPr>
          <p:cNvSpPr txBox="1"/>
          <p:nvPr/>
        </p:nvSpPr>
        <p:spPr>
          <a:xfrm>
            <a:off x="0" y="1390185"/>
            <a:ext cx="8832325" cy="3139321"/>
          </a:xfrm>
          <a:prstGeom prst="rect">
            <a:avLst/>
          </a:prstGeom>
          <a:noFill/>
        </p:spPr>
        <p:txBody>
          <a:bodyPr wrap="square" rtlCol="0">
            <a:spAutoFit/>
          </a:bodyPr>
          <a:lstStyle/>
          <a:p>
            <a:r>
              <a:rPr lang="en-US" sz="1800" dirty="0"/>
              <a:t>Challenges and Solutions</a:t>
            </a:r>
          </a:p>
          <a:p>
            <a:endParaRPr lang="en-US" sz="1800" dirty="0"/>
          </a:p>
          <a:p>
            <a:r>
              <a:rPr lang="en-US" sz="1800" dirty="0"/>
              <a:t>1. Managing User Requests   -Solution: Implement a queue for orderly processing.</a:t>
            </a:r>
          </a:p>
          <a:p>
            <a:endParaRPr lang="en-US" sz="1800" dirty="0"/>
          </a:p>
          <a:p>
            <a:r>
              <a:rPr lang="en-US" sz="1800" dirty="0"/>
              <a:t>2. User Data Storage   - Solution: Use a linked list for dynamic profile management.</a:t>
            </a:r>
          </a:p>
          <a:p>
            <a:endParaRPr lang="en-US" sz="1800" dirty="0"/>
          </a:p>
          <a:p>
            <a:r>
              <a:rPr lang="en-US" sz="1800" dirty="0"/>
              <a:t>3. Memory Management   - </a:t>
            </a:r>
            <a:r>
              <a:rPr lang="en-US" sz="1800" dirty="0" err="1"/>
              <a:t>Solution:Apply</a:t>
            </a:r>
            <a:r>
              <a:rPr lang="en-US" sz="1800" dirty="0"/>
              <a:t> dynamic memory allocation techniques.</a:t>
            </a:r>
          </a:p>
          <a:p>
            <a:endParaRPr lang="en-US" sz="1800" dirty="0"/>
          </a:p>
          <a:p>
            <a:r>
              <a:rPr lang="en-US" sz="1800" dirty="0"/>
              <a:t>4. Natural Language Processing   - Solution: Utilize string handling for user input.</a:t>
            </a:r>
          </a:p>
          <a:p>
            <a:endParaRPr lang="en-US" sz="1800" dirty="0"/>
          </a:p>
          <a:p>
            <a:r>
              <a:rPr lang="en-US" sz="1800" dirty="0"/>
              <a:t>5. Providing Relevant Support   - Solution: Create a database of tailored responses.</a:t>
            </a:r>
            <a:endParaRPr lang="en-IN" sz="1800" dirty="0"/>
          </a:p>
        </p:txBody>
      </p:sp>
    </p:spTree>
    <p:extLst>
      <p:ext uri="{BB962C8B-B14F-4D97-AF65-F5344CB8AC3E}">
        <p14:creationId xmlns:p14="http://schemas.microsoft.com/office/powerpoint/2010/main" val="380179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Future Scope</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A797BB48-2F15-CA62-58BE-54A7B6E2EBF3}"/>
              </a:ext>
            </a:extLst>
          </p:cNvPr>
          <p:cNvSpPr txBox="1"/>
          <p:nvPr/>
        </p:nvSpPr>
        <p:spPr>
          <a:xfrm>
            <a:off x="1" y="1390185"/>
            <a:ext cx="4572000" cy="3416320"/>
          </a:xfrm>
          <a:prstGeom prst="rect">
            <a:avLst/>
          </a:prstGeom>
          <a:noFill/>
        </p:spPr>
        <p:txBody>
          <a:bodyPr wrap="square" rtlCol="0">
            <a:spAutoFit/>
          </a:bodyPr>
          <a:lstStyle/>
          <a:p>
            <a:r>
              <a:rPr lang="en-US" sz="1800" dirty="0"/>
              <a:t>1. Machine Learning Integration   - Enhance response personalization based on user behavior and feedback.</a:t>
            </a:r>
          </a:p>
          <a:p>
            <a:endParaRPr lang="en-US" sz="1800" dirty="0"/>
          </a:p>
          <a:p>
            <a:r>
              <a:rPr lang="en-US" sz="1800" dirty="0"/>
              <a:t>2. Mobile Application Development   - Create a mobile app for increased accessibility and user engagement.</a:t>
            </a:r>
          </a:p>
          <a:p>
            <a:endParaRPr lang="en-US" sz="1800" dirty="0"/>
          </a:p>
          <a:p>
            <a:r>
              <a:rPr lang="en-US" sz="1800" dirty="0"/>
              <a:t>3. Expanded Resources   - Incorporate a broader range of coping strategies and mental health resources.</a:t>
            </a:r>
          </a:p>
          <a:p>
            <a:endParaRPr lang="en-US" sz="1800" dirty="0"/>
          </a:p>
        </p:txBody>
      </p:sp>
      <p:sp>
        <p:nvSpPr>
          <p:cNvPr id="2" name="TextBox 1">
            <a:extLst>
              <a:ext uri="{FF2B5EF4-FFF2-40B4-BE49-F238E27FC236}">
                <a16:creationId xmlns:a16="http://schemas.microsoft.com/office/drawing/2014/main" id="{9BEE519C-74C5-8C65-20B4-D96BA4A35B72}"/>
              </a:ext>
            </a:extLst>
          </p:cNvPr>
          <p:cNvSpPr txBox="1"/>
          <p:nvPr/>
        </p:nvSpPr>
        <p:spPr>
          <a:xfrm>
            <a:off x="4720683" y="1382751"/>
            <a:ext cx="4244897" cy="3416320"/>
          </a:xfrm>
          <a:prstGeom prst="rect">
            <a:avLst/>
          </a:prstGeom>
          <a:noFill/>
        </p:spPr>
        <p:txBody>
          <a:bodyPr wrap="square" rtlCol="0">
            <a:spAutoFit/>
          </a:bodyPr>
          <a:lstStyle/>
          <a:p>
            <a:r>
              <a:rPr lang="en-US" sz="1800" dirty="0"/>
              <a:t>4. Community Support Features   - Introduce options for peer support or group discussions within the platform.</a:t>
            </a:r>
          </a:p>
          <a:p>
            <a:endParaRPr lang="en-US" sz="1800" dirty="0"/>
          </a:p>
          <a:p>
            <a:r>
              <a:rPr lang="en-US" sz="1800" dirty="0"/>
              <a:t>5. Multi-Language Support   - Expand language options to reach a wider audience.</a:t>
            </a:r>
          </a:p>
          <a:p>
            <a:endParaRPr lang="en-US" sz="1800" dirty="0"/>
          </a:p>
          <a:p>
            <a:r>
              <a:rPr lang="en-US" sz="1800" dirty="0"/>
              <a:t>6. Data Analytics   - Implement analytics to track user interactions and improve chatbot performance. </a:t>
            </a:r>
          </a:p>
          <a:p>
            <a:endParaRPr lang="en-US" sz="1800" dirty="0"/>
          </a:p>
        </p:txBody>
      </p:sp>
      <p:sp>
        <p:nvSpPr>
          <p:cNvPr id="4" name="TextBox 3">
            <a:extLst>
              <a:ext uri="{FF2B5EF4-FFF2-40B4-BE49-F238E27FC236}">
                <a16:creationId xmlns:a16="http://schemas.microsoft.com/office/drawing/2014/main" id="{E5619D9F-C095-BE23-728E-9EB5461F3518}"/>
              </a:ext>
            </a:extLst>
          </p:cNvPr>
          <p:cNvSpPr txBox="1"/>
          <p:nvPr/>
        </p:nvSpPr>
        <p:spPr>
          <a:xfrm>
            <a:off x="0" y="4467922"/>
            <a:ext cx="8965580" cy="861774"/>
          </a:xfrm>
          <a:prstGeom prst="rect">
            <a:avLst/>
          </a:prstGeom>
          <a:noFill/>
        </p:spPr>
        <p:txBody>
          <a:bodyPr wrap="square" rtlCol="0">
            <a:spAutoFit/>
          </a:bodyPr>
          <a:lstStyle/>
          <a:p>
            <a:r>
              <a:rPr lang="en-US" sz="1800" dirty="0"/>
              <a:t>7. Integration with Professional Services   - Facilitate connections to mental health professionals for users needing additional support.</a:t>
            </a:r>
            <a:endParaRPr lang="en-IN" sz="1800" dirty="0"/>
          </a:p>
          <a:p>
            <a:endParaRPr lang="en-IN" dirty="0"/>
          </a:p>
        </p:txBody>
      </p:sp>
    </p:spTree>
    <p:extLst>
      <p:ext uri="{BB962C8B-B14F-4D97-AF65-F5344CB8AC3E}">
        <p14:creationId xmlns:p14="http://schemas.microsoft.com/office/powerpoint/2010/main" val="427653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CODE</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12" name="TextBox 11">
            <a:extLst>
              <a:ext uri="{FF2B5EF4-FFF2-40B4-BE49-F238E27FC236}">
                <a16:creationId xmlns:a16="http://schemas.microsoft.com/office/drawing/2014/main" id="{B938FFB9-349B-E152-D5AB-047B631F5F51}"/>
              </a:ext>
            </a:extLst>
          </p:cNvPr>
          <p:cNvSpPr txBox="1"/>
          <p:nvPr/>
        </p:nvSpPr>
        <p:spPr>
          <a:xfrm>
            <a:off x="76200" y="1325880"/>
            <a:ext cx="8756125" cy="3754874"/>
          </a:xfrm>
          <a:prstGeom prst="rect">
            <a:avLst/>
          </a:prstGeom>
          <a:noFill/>
        </p:spPr>
        <p:txBody>
          <a:bodyPr wrap="square" rtlCol="0">
            <a:spAutoFit/>
          </a:bodyPr>
          <a:lstStyle/>
          <a:p>
            <a:r>
              <a:rPr lang="en-IN" dirty="0"/>
              <a:t>int main() {</a:t>
            </a:r>
          </a:p>
          <a:p>
            <a:r>
              <a:rPr lang="en-IN" dirty="0"/>
              <a:t>    int choice;</a:t>
            </a:r>
          </a:p>
          <a:p>
            <a:r>
              <a:rPr lang="en-IN" dirty="0"/>
              <a:t>    Stack </a:t>
            </a:r>
            <a:r>
              <a:rPr lang="en-IN" dirty="0" err="1"/>
              <a:t>actionStack</a:t>
            </a:r>
            <a:r>
              <a:rPr lang="en-IN" dirty="0"/>
              <a:t> = { .top = -1 };</a:t>
            </a:r>
          </a:p>
          <a:p>
            <a:r>
              <a:rPr lang="en-IN" dirty="0"/>
              <a:t>    Node *</a:t>
            </a:r>
            <a:r>
              <a:rPr lang="en-IN" dirty="0" err="1"/>
              <a:t>feelingsList</a:t>
            </a:r>
            <a:r>
              <a:rPr lang="en-IN" dirty="0"/>
              <a:t> = NULL;</a:t>
            </a:r>
          </a:p>
          <a:p>
            <a:endParaRPr lang="en-IN" dirty="0"/>
          </a:p>
          <a:p>
            <a:r>
              <a:rPr lang="en-IN" dirty="0"/>
              <a:t>    </a:t>
            </a:r>
            <a:r>
              <a:rPr lang="en-IN" dirty="0" err="1"/>
              <a:t>printf</a:t>
            </a:r>
            <a:r>
              <a:rPr lang="en-IN" dirty="0"/>
              <a:t>("Welcome! Let's start by having you share your feelings.\n");</a:t>
            </a:r>
          </a:p>
          <a:p>
            <a:endParaRPr lang="en-IN" dirty="0"/>
          </a:p>
          <a:p>
            <a:r>
              <a:rPr lang="en-IN" dirty="0"/>
              <a:t>    // User shares their feelings</a:t>
            </a:r>
          </a:p>
          <a:p>
            <a:r>
              <a:rPr lang="en-IN" dirty="0"/>
              <a:t>    </a:t>
            </a:r>
            <a:r>
              <a:rPr lang="en-IN" dirty="0" err="1"/>
              <a:t>shareFeelings</a:t>
            </a:r>
            <a:r>
              <a:rPr lang="en-IN" dirty="0"/>
              <a:t>(&amp;</a:t>
            </a:r>
            <a:r>
              <a:rPr lang="en-IN" dirty="0" err="1"/>
              <a:t>feelingsList</a:t>
            </a:r>
            <a:r>
              <a:rPr lang="en-IN" dirty="0"/>
              <a:t>);</a:t>
            </a:r>
          </a:p>
          <a:p>
            <a:endParaRPr lang="en-IN" dirty="0"/>
          </a:p>
          <a:p>
            <a:r>
              <a:rPr lang="en-IN" dirty="0"/>
              <a:t>    while (1) {</a:t>
            </a:r>
          </a:p>
          <a:p>
            <a:r>
              <a:rPr lang="en-IN" dirty="0"/>
              <a:t>        </a:t>
            </a:r>
            <a:r>
              <a:rPr lang="en-IN" dirty="0" err="1"/>
              <a:t>printf</a:t>
            </a:r>
            <a:r>
              <a:rPr lang="en-IN" dirty="0"/>
              <a:t>("\</a:t>
            </a:r>
            <a:r>
              <a:rPr lang="en-IN" dirty="0" err="1"/>
              <a:t>nChoose</a:t>
            </a:r>
            <a:r>
              <a:rPr lang="en-IN" dirty="0"/>
              <a:t> an option:\n");</a:t>
            </a:r>
          </a:p>
          <a:p>
            <a:r>
              <a:rPr lang="en-IN" dirty="0"/>
              <a:t>        </a:t>
            </a:r>
            <a:r>
              <a:rPr lang="en-IN" dirty="0" err="1"/>
              <a:t>printf</a:t>
            </a:r>
            <a:r>
              <a:rPr lang="en-IN" dirty="0"/>
              <a:t>("1. Try a breathing exercise\n");</a:t>
            </a:r>
          </a:p>
          <a:p>
            <a:r>
              <a:rPr lang="en-IN" dirty="0"/>
              <a:t>        </a:t>
            </a:r>
            <a:r>
              <a:rPr lang="en-IN" dirty="0" err="1"/>
              <a:t>printf</a:t>
            </a:r>
            <a:r>
              <a:rPr lang="en-IN" dirty="0"/>
              <a:t>("2. Listen to some soothing music\n");</a:t>
            </a:r>
          </a:p>
          <a:p>
            <a:r>
              <a:rPr lang="en-IN" dirty="0"/>
              <a:t>        </a:t>
            </a:r>
            <a:r>
              <a:rPr lang="en-IN" dirty="0" err="1"/>
              <a:t>printf</a:t>
            </a:r>
            <a:r>
              <a:rPr lang="en-IN" dirty="0"/>
              <a:t>("3. Talk to someone near you\n");</a:t>
            </a:r>
          </a:p>
          <a:p>
            <a:r>
              <a:rPr lang="en-IN" dirty="0"/>
              <a:t>        </a:t>
            </a:r>
            <a:r>
              <a:rPr lang="en-IN" dirty="0" err="1"/>
              <a:t>printf</a:t>
            </a:r>
            <a:r>
              <a:rPr lang="en-IN" dirty="0"/>
              <a:t>("4. Get some self-help suggestions\n");</a:t>
            </a:r>
          </a:p>
          <a:p>
            <a:r>
              <a:rPr lang="en-IN" dirty="0"/>
              <a:t>        </a:t>
            </a:r>
            <a:r>
              <a:rPr lang="en-IN" dirty="0" err="1"/>
              <a:t>printf</a:t>
            </a:r>
            <a:r>
              <a:rPr lang="en-IN" dirty="0"/>
              <a:t>("5. Find a nearby temple or garden\n");</a:t>
            </a:r>
          </a:p>
        </p:txBody>
      </p:sp>
    </p:spTree>
    <p:extLst>
      <p:ext uri="{BB962C8B-B14F-4D97-AF65-F5344CB8AC3E}">
        <p14:creationId xmlns:p14="http://schemas.microsoft.com/office/powerpoint/2010/main" val="343560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CODE</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12" name="TextBox 11">
            <a:extLst>
              <a:ext uri="{FF2B5EF4-FFF2-40B4-BE49-F238E27FC236}">
                <a16:creationId xmlns:a16="http://schemas.microsoft.com/office/drawing/2014/main" id="{B938FFB9-349B-E152-D5AB-047B631F5F51}"/>
              </a:ext>
            </a:extLst>
          </p:cNvPr>
          <p:cNvSpPr txBox="1"/>
          <p:nvPr/>
        </p:nvSpPr>
        <p:spPr>
          <a:xfrm>
            <a:off x="76201" y="1325880"/>
            <a:ext cx="3832859" cy="3970318"/>
          </a:xfrm>
          <a:prstGeom prst="rect">
            <a:avLst/>
          </a:prstGeom>
          <a:noFill/>
        </p:spPr>
        <p:txBody>
          <a:bodyPr wrap="square" rtlCol="0">
            <a:spAutoFit/>
          </a:bodyPr>
          <a:lstStyle/>
          <a:p>
            <a:r>
              <a:rPr lang="en-IN" dirty="0"/>
              <a:t> </a:t>
            </a:r>
            <a:r>
              <a:rPr lang="en-IN" dirty="0" err="1"/>
              <a:t>printf</a:t>
            </a:r>
            <a:r>
              <a:rPr lang="en-IN" dirty="0"/>
              <a:t>("6. Undo last action\n");</a:t>
            </a:r>
          </a:p>
          <a:p>
            <a:r>
              <a:rPr lang="en-IN" dirty="0"/>
              <a:t>        </a:t>
            </a:r>
            <a:r>
              <a:rPr lang="en-IN" dirty="0" err="1"/>
              <a:t>printf</a:t>
            </a:r>
            <a:r>
              <a:rPr lang="en-IN" dirty="0"/>
              <a:t>("7. Exit\n");</a:t>
            </a:r>
          </a:p>
          <a:p>
            <a:r>
              <a:rPr lang="en-IN" dirty="0"/>
              <a:t>        </a:t>
            </a:r>
            <a:r>
              <a:rPr lang="en-IN" dirty="0" err="1"/>
              <a:t>printf</a:t>
            </a:r>
            <a:r>
              <a:rPr lang="en-IN" dirty="0"/>
              <a:t>("Enter your choice (1-7): ");</a:t>
            </a:r>
          </a:p>
          <a:p>
            <a:endParaRPr lang="en-IN" dirty="0"/>
          </a:p>
          <a:p>
            <a:r>
              <a:rPr lang="en-IN" dirty="0"/>
              <a:t>        </a:t>
            </a:r>
            <a:r>
              <a:rPr lang="en-IN" dirty="0" err="1"/>
              <a:t>scanf</a:t>
            </a:r>
            <a:r>
              <a:rPr lang="en-IN" dirty="0"/>
              <a:t>("%d", &amp;choice);</a:t>
            </a:r>
          </a:p>
          <a:p>
            <a:r>
              <a:rPr lang="en-IN" dirty="0"/>
              <a:t>        </a:t>
            </a:r>
            <a:r>
              <a:rPr lang="en-IN" dirty="0" err="1"/>
              <a:t>getchar</a:t>
            </a:r>
            <a:r>
              <a:rPr lang="en-IN" dirty="0"/>
              <a:t>(); // Clear the newline character</a:t>
            </a:r>
          </a:p>
          <a:p>
            <a:endParaRPr lang="en-IN" dirty="0"/>
          </a:p>
          <a:p>
            <a:r>
              <a:rPr lang="en-IN" dirty="0"/>
              <a:t>        // Push the current choice onto the stack</a:t>
            </a:r>
          </a:p>
          <a:p>
            <a:r>
              <a:rPr lang="en-IN" dirty="0"/>
              <a:t>        push(&amp;</a:t>
            </a:r>
            <a:r>
              <a:rPr lang="en-IN" dirty="0" err="1"/>
              <a:t>actionStack</a:t>
            </a:r>
            <a:r>
              <a:rPr lang="en-IN" dirty="0"/>
              <a:t>, choice);</a:t>
            </a:r>
          </a:p>
          <a:p>
            <a:r>
              <a:rPr lang="en-IN" dirty="0"/>
              <a:t>    switch (choice) {</a:t>
            </a:r>
          </a:p>
          <a:p>
            <a:r>
              <a:rPr lang="en-IN" dirty="0"/>
              <a:t>            case 1:</a:t>
            </a:r>
          </a:p>
          <a:p>
            <a:r>
              <a:rPr lang="en-IN" dirty="0"/>
              <a:t>                </a:t>
            </a:r>
            <a:r>
              <a:rPr lang="en-IN" dirty="0" err="1"/>
              <a:t>breathingExercise</a:t>
            </a:r>
            <a:r>
              <a:rPr lang="en-IN" dirty="0"/>
              <a:t>();</a:t>
            </a:r>
          </a:p>
          <a:p>
            <a:r>
              <a:rPr lang="en-IN" dirty="0"/>
              <a:t>                break;</a:t>
            </a:r>
          </a:p>
          <a:p>
            <a:r>
              <a:rPr lang="en-IN" dirty="0"/>
              <a:t>            case 2:</a:t>
            </a:r>
          </a:p>
          <a:p>
            <a:r>
              <a:rPr lang="en-IN" dirty="0"/>
              <a:t>                </a:t>
            </a:r>
            <a:r>
              <a:rPr lang="en-IN" dirty="0" err="1"/>
              <a:t>listenToMusic</a:t>
            </a:r>
            <a:r>
              <a:rPr lang="en-IN" dirty="0"/>
              <a:t>();</a:t>
            </a:r>
          </a:p>
          <a:p>
            <a:r>
              <a:rPr lang="en-IN" dirty="0"/>
              <a:t>                break;</a:t>
            </a:r>
          </a:p>
          <a:p>
            <a:r>
              <a:rPr lang="en-IN" dirty="0"/>
              <a:t>            case 3:</a:t>
            </a:r>
          </a:p>
          <a:p>
            <a:endParaRPr lang="en-IN" dirty="0"/>
          </a:p>
        </p:txBody>
      </p:sp>
      <p:sp>
        <p:nvSpPr>
          <p:cNvPr id="2" name="TextBox 1">
            <a:extLst>
              <a:ext uri="{FF2B5EF4-FFF2-40B4-BE49-F238E27FC236}">
                <a16:creationId xmlns:a16="http://schemas.microsoft.com/office/drawing/2014/main" id="{12A60EE9-BE72-30CA-408C-92AE4E154BA1}"/>
              </a:ext>
            </a:extLst>
          </p:cNvPr>
          <p:cNvSpPr txBox="1"/>
          <p:nvPr/>
        </p:nvSpPr>
        <p:spPr>
          <a:xfrm>
            <a:off x="4122420" y="1310640"/>
            <a:ext cx="4898738" cy="3754874"/>
          </a:xfrm>
          <a:prstGeom prst="rect">
            <a:avLst/>
          </a:prstGeom>
          <a:noFill/>
        </p:spPr>
        <p:txBody>
          <a:bodyPr wrap="square" rtlCol="0">
            <a:spAutoFit/>
          </a:bodyPr>
          <a:lstStyle/>
          <a:p>
            <a:r>
              <a:rPr lang="en-IN" dirty="0"/>
              <a:t> </a:t>
            </a:r>
            <a:r>
              <a:rPr lang="en-IN" dirty="0" err="1"/>
              <a:t>talkToSomeone</a:t>
            </a:r>
            <a:r>
              <a:rPr lang="en-IN" dirty="0"/>
              <a:t>();</a:t>
            </a:r>
          </a:p>
          <a:p>
            <a:r>
              <a:rPr lang="en-IN" dirty="0"/>
              <a:t>                break;</a:t>
            </a:r>
          </a:p>
          <a:p>
            <a:r>
              <a:rPr lang="en-IN" dirty="0"/>
              <a:t>            case 4:</a:t>
            </a:r>
          </a:p>
          <a:p>
            <a:r>
              <a:rPr lang="en-IN" dirty="0"/>
              <a:t>                </a:t>
            </a:r>
            <a:r>
              <a:rPr lang="en-IN" dirty="0" err="1"/>
              <a:t>selfHelpSuggestions</a:t>
            </a:r>
            <a:r>
              <a:rPr lang="en-IN" dirty="0"/>
              <a:t>();</a:t>
            </a:r>
          </a:p>
          <a:p>
            <a:r>
              <a:rPr lang="en-IN" dirty="0"/>
              <a:t>                break;</a:t>
            </a:r>
          </a:p>
          <a:p>
            <a:r>
              <a:rPr lang="en-IN" dirty="0"/>
              <a:t>            case 5:</a:t>
            </a:r>
          </a:p>
          <a:p>
            <a:r>
              <a:rPr lang="en-IN" dirty="0"/>
              <a:t>                </a:t>
            </a:r>
            <a:r>
              <a:rPr lang="en-IN" dirty="0" err="1"/>
              <a:t>findNearbyLocations</a:t>
            </a:r>
            <a:r>
              <a:rPr lang="en-IN" dirty="0"/>
              <a:t>();</a:t>
            </a:r>
          </a:p>
          <a:p>
            <a:r>
              <a:rPr lang="en-IN" dirty="0"/>
              <a:t>                break;</a:t>
            </a:r>
          </a:p>
          <a:p>
            <a:r>
              <a:rPr lang="en-IN" dirty="0"/>
              <a:t>            case 6:</a:t>
            </a:r>
          </a:p>
          <a:p>
            <a:r>
              <a:rPr lang="en-IN" dirty="0"/>
              <a:t>                if (</a:t>
            </a:r>
            <a:r>
              <a:rPr lang="en-IN" dirty="0" err="1"/>
              <a:t>actionStack.top</a:t>
            </a:r>
            <a:r>
              <a:rPr lang="en-IN" dirty="0"/>
              <a:t> &gt;= 0) {</a:t>
            </a:r>
          </a:p>
          <a:p>
            <a:r>
              <a:rPr lang="en-IN" dirty="0"/>
              <a:t>                    </a:t>
            </a:r>
            <a:r>
              <a:rPr lang="en-IN" dirty="0" err="1"/>
              <a:t>printf</a:t>
            </a:r>
            <a:r>
              <a:rPr lang="en-IN" dirty="0"/>
              <a:t>("Undoing last action: %d\n", pop(&amp;</a:t>
            </a:r>
            <a:r>
              <a:rPr lang="en-IN" dirty="0" err="1"/>
              <a:t>actionStack</a:t>
            </a:r>
            <a:r>
              <a:rPr lang="en-IN" dirty="0"/>
              <a:t>));</a:t>
            </a:r>
          </a:p>
          <a:p>
            <a:r>
              <a:rPr lang="en-IN" dirty="0"/>
              <a:t>                } else {</a:t>
            </a:r>
          </a:p>
          <a:p>
            <a:r>
              <a:rPr lang="en-IN" dirty="0"/>
              <a:t>                    </a:t>
            </a:r>
            <a:r>
              <a:rPr lang="en-IN" dirty="0" err="1"/>
              <a:t>printf</a:t>
            </a:r>
            <a:r>
              <a:rPr lang="en-IN" dirty="0"/>
              <a:t>("No actions to undo.\n");</a:t>
            </a:r>
          </a:p>
          <a:p>
            <a:r>
              <a:rPr lang="en-IN" dirty="0"/>
              <a:t>                }</a:t>
            </a:r>
          </a:p>
          <a:p>
            <a:r>
              <a:rPr lang="en-IN" dirty="0"/>
              <a:t>                break;</a:t>
            </a:r>
          </a:p>
          <a:p>
            <a:r>
              <a:rPr lang="en-IN" dirty="0"/>
              <a:t>            </a:t>
            </a:r>
          </a:p>
        </p:txBody>
      </p:sp>
    </p:spTree>
    <p:extLst>
      <p:ext uri="{BB962C8B-B14F-4D97-AF65-F5344CB8AC3E}">
        <p14:creationId xmlns:p14="http://schemas.microsoft.com/office/powerpoint/2010/main" val="105144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6" name="Google Shape;86;p14"/>
          <p:cNvSpPr txBox="1">
            <a:spLocks noGrp="1"/>
          </p:cNvSpPr>
          <p:nvPr>
            <p:ph type="body" idx="1"/>
          </p:nvPr>
        </p:nvSpPr>
        <p:spPr>
          <a:xfrm>
            <a:off x="311725" y="1291450"/>
            <a:ext cx="4130700" cy="38520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Introduction to the Project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Problem Statement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Objectives of the Project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Scope of the Project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Requirements of the System (Hardware, Software)</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ER Diagram of the Proposed System</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Data Structure &amp; Concepts Used</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Algorithm Explanation</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Time and Space Complexity</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Front End</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Implementation</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Gantt Chart</a:t>
            </a:r>
            <a:endParaRPr sz="11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dirty="0">
              <a:solidFill>
                <a:schemeClr val="dk1"/>
              </a:solidFill>
            </a:endParaRPr>
          </a:p>
          <a:p>
            <a:pPr marL="457200" lvl="0" indent="-228600" algn="l" rtl="0">
              <a:lnSpc>
                <a:spcPct val="115000"/>
              </a:lnSpc>
              <a:spcBef>
                <a:spcPts val="0"/>
              </a:spcBef>
              <a:spcAft>
                <a:spcPts val="0"/>
              </a:spcAft>
              <a:buSzPts val="1300"/>
              <a:buNone/>
            </a:pP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87" name="Google Shape;87;p14"/>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88" name="Google Shape;88;p14"/>
          <p:cNvSpPr txBox="1"/>
          <p:nvPr/>
        </p:nvSpPr>
        <p:spPr>
          <a:xfrm>
            <a:off x="4572000" y="1524000"/>
            <a:ext cx="3000000" cy="152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t>13. Test Cases</a:t>
            </a:r>
            <a:endParaRPr sz="1100" b="1"/>
          </a:p>
          <a:p>
            <a:pPr marL="0" lvl="0" indent="0" algn="l" rtl="0">
              <a:lnSpc>
                <a:spcPct val="115000"/>
              </a:lnSpc>
              <a:spcBef>
                <a:spcPts val="0"/>
              </a:spcBef>
              <a:spcAft>
                <a:spcPts val="0"/>
              </a:spcAft>
              <a:buNone/>
            </a:pPr>
            <a:r>
              <a:rPr lang="en" sz="1100" b="1"/>
              <a:t>14.Challenges and Solutions</a:t>
            </a:r>
            <a:endParaRPr sz="1100" b="1"/>
          </a:p>
          <a:p>
            <a:pPr marL="0" lvl="0" indent="0" algn="l" rtl="0">
              <a:lnSpc>
                <a:spcPct val="115000"/>
              </a:lnSpc>
              <a:spcBef>
                <a:spcPts val="0"/>
              </a:spcBef>
              <a:spcAft>
                <a:spcPts val="0"/>
              </a:spcAft>
              <a:buNone/>
            </a:pPr>
            <a:r>
              <a:rPr lang="en" sz="1100" b="1"/>
              <a:t>15. Future Scope</a:t>
            </a:r>
            <a:endParaRPr sz="1100" b="1"/>
          </a:p>
          <a:p>
            <a:pPr marL="0" lvl="0" indent="0" algn="l" rtl="0">
              <a:lnSpc>
                <a:spcPct val="115000"/>
              </a:lnSpc>
              <a:spcBef>
                <a:spcPts val="0"/>
              </a:spcBef>
              <a:spcAft>
                <a:spcPts val="0"/>
              </a:spcAft>
              <a:buNone/>
            </a:pPr>
            <a:r>
              <a:rPr lang="en" sz="1100" b="1"/>
              <a:t>16. Code</a:t>
            </a:r>
            <a:endParaRPr sz="1100" b="1"/>
          </a:p>
          <a:p>
            <a:pPr marL="0" lvl="0" indent="0" algn="l" rtl="0">
              <a:lnSpc>
                <a:spcPct val="115000"/>
              </a:lnSpc>
              <a:spcBef>
                <a:spcPts val="0"/>
              </a:spcBef>
              <a:spcAft>
                <a:spcPts val="0"/>
              </a:spcAft>
              <a:buNone/>
            </a:pPr>
            <a:r>
              <a:rPr lang="en" sz="1100" b="1"/>
              <a:t>17. Output Screenshots</a:t>
            </a:r>
            <a:endParaRPr sz="1100" b="1"/>
          </a:p>
          <a:p>
            <a:pPr marL="0" lvl="0" indent="0" algn="l" rtl="0">
              <a:lnSpc>
                <a:spcPct val="115000"/>
              </a:lnSpc>
              <a:spcBef>
                <a:spcPts val="0"/>
              </a:spcBef>
              <a:spcAft>
                <a:spcPts val="0"/>
              </a:spcAft>
              <a:buNone/>
            </a:pPr>
            <a:r>
              <a:rPr lang="en" sz="1100" b="1"/>
              <a:t>18. Conclusion</a:t>
            </a:r>
            <a:endParaRPr sz="1100" b="1"/>
          </a:p>
          <a:p>
            <a:pPr marL="0" lvl="0" indent="0" algn="l" rtl="0">
              <a:lnSpc>
                <a:spcPct val="115000"/>
              </a:lnSpc>
              <a:spcBef>
                <a:spcPts val="0"/>
              </a:spcBef>
              <a:spcAft>
                <a:spcPts val="0"/>
              </a:spcAft>
              <a:buNone/>
            </a:pPr>
            <a:r>
              <a:rPr lang="en" sz="1100" b="1"/>
              <a:t>19. References (in IEEE Format)</a:t>
            </a:r>
            <a:endParaRPr sz="1100" b="1"/>
          </a:p>
        </p:txBody>
      </p:sp>
      <p:sp>
        <p:nvSpPr>
          <p:cNvPr id="2" name="Slide Number Placeholder 1">
            <a:extLst>
              <a:ext uri="{FF2B5EF4-FFF2-40B4-BE49-F238E27FC236}">
                <a16:creationId xmlns:a16="http://schemas.microsoft.com/office/drawing/2014/main" id="{76BA6A8A-E722-CFF1-FEB4-E6CA6D23B4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CODE</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2" name="TextBox 11">
            <a:extLst>
              <a:ext uri="{FF2B5EF4-FFF2-40B4-BE49-F238E27FC236}">
                <a16:creationId xmlns:a16="http://schemas.microsoft.com/office/drawing/2014/main" id="{B938FFB9-349B-E152-D5AB-047B631F5F51}"/>
              </a:ext>
            </a:extLst>
          </p:cNvPr>
          <p:cNvSpPr txBox="1"/>
          <p:nvPr/>
        </p:nvSpPr>
        <p:spPr>
          <a:xfrm>
            <a:off x="76201" y="1325880"/>
            <a:ext cx="6301739" cy="3754874"/>
          </a:xfrm>
          <a:prstGeom prst="rect">
            <a:avLst/>
          </a:prstGeom>
          <a:noFill/>
        </p:spPr>
        <p:txBody>
          <a:bodyPr wrap="square" rtlCol="0">
            <a:spAutoFit/>
          </a:bodyPr>
          <a:lstStyle/>
          <a:p>
            <a:r>
              <a:rPr lang="en-IN" dirty="0"/>
              <a:t> case 7:</a:t>
            </a:r>
          </a:p>
          <a:p>
            <a:r>
              <a:rPr lang="en-IN" dirty="0"/>
              <a:t>                </a:t>
            </a:r>
            <a:r>
              <a:rPr lang="en-IN" dirty="0" err="1"/>
              <a:t>printf</a:t>
            </a:r>
            <a:r>
              <a:rPr lang="en-IN" dirty="0"/>
              <a:t>("Thank you for chatting! Take care of yourself.\n");</a:t>
            </a:r>
          </a:p>
          <a:p>
            <a:r>
              <a:rPr lang="en-IN" dirty="0"/>
              <a:t>                // Free the linked list</a:t>
            </a:r>
          </a:p>
          <a:p>
            <a:r>
              <a:rPr lang="en-IN" dirty="0"/>
              <a:t>                while (</a:t>
            </a:r>
            <a:r>
              <a:rPr lang="en-IN" dirty="0" err="1"/>
              <a:t>feelingsList</a:t>
            </a:r>
            <a:r>
              <a:rPr lang="en-IN" dirty="0"/>
              <a:t>) {</a:t>
            </a:r>
          </a:p>
          <a:p>
            <a:r>
              <a:rPr lang="en-IN" dirty="0"/>
              <a:t>                    Node *temp = </a:t>
            </a:r>
            <a:r>
              <a:rPr lang="en-IN" dirty="0" err="1"/>
              <a:t>feelingsList</a:t>
            </a:r>
            <a:r>
              <a:rPr lang="en-IN" dirty="0"/>
              <a:t>;</a:t>
            </a:r>
          </a:p>
          <a:p>
            <a:r>
              <a:rPr lang="en-IN" dirty="0"/>
              <a:t>                    </a:t>
            </a:r>
            <a:r>
              <a:rPr lang="en-IN" dirty="0" err="1"/>
              <a:t>feelingsList</a:t>
            </a:r>
            <a:r>
              <a:rPr lang="en-IN" dirty="0"/>
              <a:t> = </a:t>
            </a:r>
            <a:r>
              <a:rPr lang="en-IN" dirty="0" err="1"/>
              <a:t>feelingsList</a:t>
            </a:r>
            <a:r>
              <a:rPr lang="en-IN" dirty="0"/>
              <a:t>-&gt;next;</a:t>
            </a:r>
          </a:p>
          <a:p>
            <a:r>
              <a:rPr lang="en-IN" dirty="0"/>
              <a:t>                    free(temp);</a:t>
            </a:r>
          </a:p>
          <a:p>
            <a:r>
              <a:rPr lang="en-IN" dirty="0"/>
              <a:t>                }</a:t>
            </a:r>
          </a:p>
          <a:p>
            <a:r>
              <a:rPr lang="en-IN" dirty="0"/>
              <a:t>                return 0; // Exit the program</a:t>
            </a:r>
          </a:p>
          <a:p>
            <a:r>
              <a:rPr lang="en-IN" dirty="0"/>
              <a:t>            default:</a:t>
            </a:r>
          </a:p>
          <a:p>
            <a:r>
              <a:rPr lang="en-IN" dirty="0"/>
              <a:t>                </a:t>
            </a:r>
            <a:r>
              <a:rPr lang="en-IN" dirty="0" err="1"/>
              <a:t>printf</a:t>
            </a:r>
            <a:r>
              <a:rPr lang="en-IN" dirty="0"/>
              <a:t>("Invalid choice. Please try again.\n");</a:t>
            </a:r>
          </a:p>
          <a:p>
            <a:r>
              <a:rPr lang="en-IN" dirty="0"/>
              <a:t>                break;</a:t>
            </a:r>
          </a:p>
          <a:p>
            <a:r>
              <a:rPr lang="en-IN" dirty="0"/>
              <a:t>        }</a:t>
            </a:r>
          </a:p>
          <a:p>
            <a:r>
              <a:rPr lang="en-IN" dirty="0"/>
              <a:t>    }</a:t>
            </a:r>
          </a:p>
          <a:p>
            <a:endParaRPr lang="en-IN" dirty="0"/>
          </a:p>
          <a:p>
            <a:r>
              <a:rPr lang="en-IN" dirty="0"/>
              <a:t>    return 0; // Indicate successful completion of the program</a:t>
            </a:r>
          </a:p>
          <a:p>
            <a:r>
              <a:rPr lang="en-IN" dirty="0"/>
              <a:t>}</a:t>
            </a:r>
          </a:p>
        </p:txBody>
      </p:sp>
      <p:sp>
        <p:nvSpPr>
          <p:cNvPr id="2" name="TextBox 1">
            <a:extLst>
              <a:ext uri="{FF2B5EF4-FFF2-40B4-BE49-F238E27FC236}">
                <a16:creationId xmlns:a16="http://schemas.microsoft.com/office/drawing/2014/main" id="{12A60EE9-BE72-30CA-408C-92AE4E154BA1}"/>
              </a:ext>
            </a:extLst>
          </p:cNvPr>
          <p:cNvSpPr txBox="1"/>
          <p:nvPr/>
        </p:nvSpPr>
        <p:spPr>
          <a:xfrm>
            <a:off x="4122420" y="1310640"/>
            <a:ext cx="4898738" cy="307777"/>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415916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FFFF00"/>
                </a:solidFill>
              </a:rPr>
              <a:t>                                         OUTPUT</a:t>
            </a:r>
            <a:endParaRPr b="1" dirty="0">
              <a:solidFill>
                <a:srgbClr val="FFFF00"/>
              </a:solidFill>
            </a:endParaRPr>
          </a:p>
        </p:txBody>
      </p:sp>
      <p:pic>
        <p:nvPicPr>
          <p:cNvPr id="146" name="Google Shape;146;p22"/>
          <p:cNvPicPr preferRelativeResize="0"/>
          <p:nvPr/>
        </p:nvPicPr>
        <p:blipFill rotWithShape="1">
          <a:blip r:embed="rId3">
            <a:alphaModFix/>
          </a:blip>
          <a:srcRect/>
          <a:stretch/>
        </p:blipFill>
        <p:spPr>
          <a:xfrm>
            <a:off x="400885" y="118352"/>
            <a:ext cx="681075" cy="1099625"/>
          </a:xfrm>
          <a:prstGeom prst="rect">
            <a:avLst/>
          </a:prstGeom>
          <a:noFill/>
          <a:ln>
            <a:noFill/>
          </a:ln>
        </p:spPr>
      </p:pic>
      <p:sp>
        <p:nvSpPr>
          <p:cNvPr id="7" name="Slide Number Placeholder 6">
            <a:extLst>
              <a:ext uri="{FF2B5EF4-FFF2-40B4-BE49-F238E27FC236}">
                <a16:creationId xmlns:a16="http://schemas.microsoft.com/office/drawing/2014/main" id="{4BBA91C9-20D5-6C0E-F35A-D49E50EAD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4" name="Picture 3">
            <a:extLst>
              <a:ext uri="{FF2B5EF4-FFF2-40B4-BE49-F238E27FC236}">
                <a16:creationId xmlns:a16="http://schemas.microsoft.com/office/drawing/2014/main" id="{6EC4A843-C6BE-D059-591C-8ECEC9335FD8}"/>
              </a:ext>
            </a:extLst>
          </p:cNvPr>
          <p:cNvPicPr>
            <a:picLocks noChangeAspect="1"/>
          </p:cNvPicPr>
          <p:nvPr/>
        </p:nvPicPr>
        <p:blipFill>
          <a:blip r:embed="rId4"/>
          <a:stretch>
            <a:fillRect/>
          </a:stretch>
        </p:blipFill>
        <p:spPr>
          <a:xfrm>
            <a:off x="400885" y="1507197"/>
            <a:ext cx="7876857" cy="3360397"/>
          </a:xfrm>
          <a:prstGeom prst="rect">
            <a:avLst/>
          </a:prstGeom>
        </p:spPr>
      </p:pic>
    </p:spTree>
    <p:extLst>
      <p:ext uri="{BB962C8B-B14F-4D97-AF65-F5344CB8AC3E}">
        <p14:creationId xmlns:p14="http://schemas.microsoft.com/office/powerpoint/2010/main" val="7447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52" name="Google Shape;152;p23"/>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53" name="Google Shape;153;p23"/>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7" name="TextBox 6">
            <a:extLst>
              <a:ext uri="{FF2B5EF4-FFF2-40B4-BE49-F238E27FC236}">
                <a16:creationId xmlns:a16="http://schemas.microsoft.com/office/drawing/2014/main" id="{4D8DE07D-1359-AA22-FF50-3D43669A3EA4}"/>
              </a:ext>
            </a:extLst>
          </p:cNvPr>
          <p:cNvSpPr txBox="1"/>
          <p:nvPr/>
        </p:nvSpPr>
        <p:spPr>
          <a:xfrm>
            <a:off x="170986" y="1674251"/>
            <a:ext cx="8973014" cy="2800767"/>
          </a:xfrm>
          <a:prstGeom prst="rect">
            <a:avLst/>
          </a:prstGeom>
          <a:noFill/>
        </p:spPr>
        <p:txBody>
          <a:bodyPr wrap="square" rtlCol="0">
            <a:spAutoFit/>
          </a:bodyPr>
          <a:lstStyle/>
          <a:p>
            <a:endParaRPr lang="en-US" dirty="0"/>
          </a:p>
          <a:p>
            <a:r>
              <a:rPr lang="en-US" sz="1800" dirty="0" err="1"/>
              <a:t>MindMate</a:t>
            </a:r>
            <a:r>
              <a:rPr lang="en-US" sz="1800" dirty="0"/>
              <a:t>, a mental health chatbot developed in C using stacks, queues, and linked lists, offers an innovative approach to providing accessible mental health support. </a:t>
            </a:r>
          </a:p>
          <a:p>
            <a:endParaRPr lang="en-US" sz="1800" dirty="0"/>
          </a:p>
          <a:p>
            <a:r>
              <a:rPr lang="en-US" sz="1800" dirty="0"/>
              <a:t>By leveraging these data structures, the chatbot effectively manages conversations, tracks user interactions, and allows for mood logging. </a:t>
            </a:r>
          </a:p>
          <a:p>
            <a:endParaRPr lang="en-US" sz="1800" dirty="0"/>
          </a:p>
          <a:p>
            <a:r>
              <a:rPr lang="en-US" sz="1800" dirty="0"/>
              <a:t>This project highlights the potential of technology to enhance mental wellness by making support more interactive and engaging, ultimately empowering users to take control of their mental health.</a:t>
            </a:r>
            <a:endParaRPr lang="en-IN" sz="1800" dirty="0"/>
          </a:p>
        </p:txBody>
      </p:sp>
      <p:sp>
        <p:nvSpPr>
          <p:cNvPr id="8" name="Slide Number Placeholder 7">
            <a:extLst>
              <a:ext uri="{FF2B5EF4-FFF2-40B4-BE49-F238E27FC236}">
                <a16:creationId xmlns:a16="http://schemas.microsoft.com/office/drawing/2014/main" id="{07B3651F-14E8-6701-84A1-663905AF50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53FB-F9ED-6AF7-2263-82DA136CC9CE}"/>
              </a:ext>
            </a:extLst>
          </p:cNvPr>
          <p:cNvSpPr>
            <a:spLocks noGrp="1"/>
          </p:cNvSpPr>
          <p:nvPr>
            <p:ph type="title"/>
          </p:nvPr>
        </p:nvSpPr>
        <p:spPr/>
        <p:txBody>
          <a:bodyPr/>
          <a:lstStyle/>
          <a:p>
            <a:pPr algn="ctr"/>
            <a:r>
              <a:rPr lang="en-US" dirty="0">
                <a:solidFill>
                  <a:srgbClr val="FFFF00"/>
                </a:solidFill>
              </a:rPr>
              <a:t>Literature survey</a:t>
            </a:r>
            <a:endParaRPr lang="en-IN" dirty="0">
              <a:solidFill>
                <a:srgbClr val="FFFF00"/>
              </a:solidFill>
            </a:endParaRPr>
          </a:p>
        </p:txBody>
      </p:sp>
      <p:sp>
        <p:nvSpPr>
          <p:cNvPr id="3" name="Slide Number Placeholder 2">
            <a:extLst>
              <a:ext uri="{FF2B5EF4-FFF2-40B4-BE49-F238E27FC236}">
                <a16:creationId xmlns:a16="http://schemas.microsoft.com/office/drawing/2014/main" id="{A954C998-B1A6-B12B-F497-41D99108F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D519D4BC-CEA1-B0D1-DDFE-FA9F4B2DEFA3}"/>
              </a:ext>
            </a:extLst>
          </p:cNvPr>
          <p:cNvSpPr txBox="1"/>
          <p:nvPr/>
        </p:nvSpPr>
        <p:spPr>
          <a:xfrm>
            <a:off x="311725" y="1546302"/>
            <a:ext cx="8423397" cy="3600986"/>
          </a:xfrm>
          <a:prstGeom prst="rect">
            <a:avLst/>
          </a:prstGeom>
          <a:noFill/>
        </p:spPr>
        <p:txBody>
          <a:bodyPr wrap="square" rtlCol="0">
            <a:spAutoFit/>
          </a:bodyPr>
          <a:lstStyle/>
          <a:p>
            <a:r>
              <a:rPr lang="en-US" dirty="0"/>
              <a:t>1.The </a:t>
            </a:r>
            <a:r>
              <a:rPr lang="en-US" dirty="0" err="1"/>
              <a:t>Saarthi</a:t>
            </a:r>
            <a:r>
              <a:rPr lang="en-US" dirty="0"/>
              <a:t> platform employs a structured approach to deliver mental health support through its chatbot, utilizing several key </a:t>
            </a:r>
            <a:r>
              <a:rPr lang="en-US" dirty="0" err="1"/>
              <a:t>techniques.The</a:t>
            </a:r>
            <a:r>
              <a:rPr lang="en-US" dirty="0"/>
              <a:t> chatbot utilizes natural language processing (NLP) and artificial intelligence (AI) to provide Cognitive Behavioral Therapy (CBT) and monitor mental health outcomes.</a:t>
            </a:r>
          </a:p>
          <a:p>
            <a:endParaRPr lang="en-US" dirty="0"/>
          </a:p>
          <a:p>
            <a:r>
              <a:rPr lang="en-US" dirty="0"/>
              <a:t>2. The paper presents Dost, an AI-powered mental health chatbot developed using the Rasa framework and deployed on Telegram. The chatbot aims to address the growing mental health crisis, particularly in countries like India where access to mental health professionals is limited. By leveraging natural language processing (NLP) techniques, the chatbot can understand and </a:t>
            </a:r>
            <a:r>
              <a:rPr lang="en-US" sz="1800" dirty="0"/>
              <a:t>respond</a:t>
            </a:r>
            <a:r>
              <a:rPr lang="en-US" dirty="0"/>
              <a:t> to user queries related to mental health, offering support and guidance through daily conversations. </a:t>
            </a:r>
          </a:p>
          <a:p>
            <a:endParaRPr lang="en-US" dirty="0"/>
          </a:p>
          <a:p>
            <a:r>
              <a:rPr lang="en-US" dirty="0"/>
              <a:t>3. The paper "Leveraging Chatbots for Mental Health Enhancement" explores the development of an Emotional Assistant Chatbot designed to support mental health by analyzing user-generated voice journals. The system uses Google Text-to-Speech and </a:t>
            </a:r>
            <a:r>
              <a:rPr lang="en-US" dirty="0" err="1"/>
              <a:t>PyPI</a:t>
            </a:r>
            <a:r>
              <a:rPr lang="en-US" dirty="0"/>
              <a:t> Speech Recognition for voice-to-text conversion, followed by the NRC Emotion Lexicon to categorize emotions such as anger, happiness, and sadness.</a:t>
            </a:r>
          </a:p>
        </p:txBody>
      </p:sp>
    </p:spTree>
    <p:extLst>
      <p:ext uri="{BB962C8B-B14F-4D97-AF65-F5344CB8AC3E}">
        <p14:creationId xmlns:p14="http://schemas.microsoft.com/office/powerpoint/2010/main" val="178249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pic>
        <p:nvPicPr>
          <p:cNvPr id="159" name="Google Shape;159;p24"/>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2" name="Slide Number Placeholder 1">
            <a:extLst>
              <a:ext uri="{FF2B5EF4-FFF2-40B4-BE49-F238E27FC236}">
                <a16:creationId xmlns:a16="http://schemas.microsoft.com/office/drawing/2014/main" id="{97DEB664-3BE1-0E4B-E9DD-C773CE1F4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31F1F3E2-1666-5B18-C94A-7353D1E8A606}"/>
              </a:ext>
            </a:extLst>
          </p:cNvPr>
          <p:cNvSpPr txBox="1"/>
          <p:nvPr/>
        </p:nvSpPr>
        <p:spPr>
          <a:xfrm>
            <a:off x="0" y="1241503"/>
            <a:ext cx="8073483" cy="6155531"/>
          </a:xfrm>
          <a:prstGeom prst="rect">
            <a:avLst/>
          </a:prstGeom>
          <a:noFill/>
        </p:spPr>
        <p:txBody>
          <a:bodyPr wrap="square" rtlCol="0">
            <a:spAutoFit/>
          </a:bodyPr>
          <a:lstStyle/>
          <a:p>
            <a:endParaRPr lang="en-IN" dirty="0"/>
          </a:p>
          <a:p>
            <a:r>
              <a:rPr lang="en-IN" sz="1600" dirty="0"/>
              <a:t>[1] K. Rani, H. </a:t>
            </a:r>
            <a:r>
              <a:rPr lang="en-IN" sz="1600" dirty="0" err="1"/>
              <a:t>Vishnoi</a:t>
            </a:r>
            <a:r>
              <a:rPr lang="en-IN" sz="1600" dirty="0"/>
              <a:t> and M. Mishra, "A Mental Health Chatbot Delivering Cognitive </a:t>
            </a:r>
            <a:r>
              <a:rPr lang="en-IN" sz="1600" dirty="0" err="1"/>
              <a:t>Behavior</a:t>
            </a:r>
            <a:r>
              <a:rPr lang="en-IN" sz="1600" dirty="0"/>
              <a:t> Therapy and Remote Health Monitoring Using NLP And AI," 2023 International Conference on Disruptive Technologies (ICDT), Greater Noida, India, 2023, pp. 313-317, </a:t>
            </a:r>
            <a:r>
              <a:rPr lang="en-IN" sz="1600" dirty="0" err="1"/>
              <a:t>doi</a:t>
            </a:r>
            <a:r>
              <a:rPr lang="en-IN" sz="1600" dirty="0"/>
              <a:t>: 10.1109/ICDT57929.2023.10150665.</a:t>
            </a:r>
          </a:p>
          <a:p>
            <a:endParaRPr lang="en-IN" sz="1600" dirty="0"/>
          </a:p>
          <a:p>
            <a:r>
              <a:rPr lang="en-IN" sz="1600" dirty="0"/>
              <a:t>[2] A. Diaz and D. Kwak, "Leveraging Chatbots for Mental Health Enhancement," 2023 International Conference on Computational Science and Computational Intelligence (CSCI), Las Vegas, NV, USA, 2023, pp. 137-143, </a:t>
            </a:r>
            <a:r>
              <a:rPr lang="en-IN" sz="1600" dirty="0" err="1"/>
              <a:t>doi</a:t>
            </a:r>
            <a:r>
              <a:rPr lang="en-IN" sz="1600" dirty="0"/>
              <a:t>: 10.1109/CSCI62032.2023.00028. </a:t>
            </a:r>
          </a:p>
          <a:p>
            <a:endParaRPr lang="en-IN" sz="1600" dirty="0"/>
          </a:p>
          <a:p>
            <a:r>
              <a:rPr lang="en-IN" sz="1600" dirty="0"/>
              <a:t>[3] A. M. Nayar, Z. Attar, S. </a:t>
            </a:r>
            <a:r>
              <a:rPr lang="en-IN" sz="1600" dirty="0" err="1"/>
              <a:t>Kachwala</a:t>
            </a:r>
            <a:r>
              <a:rPr lang="en-IN" sz="1600" dirty="0"/>
              <a:t>, T. Biswas and S. K. </a:t>
            </a:r>
            <a:r>
              <a:rPr lang="en-IN" sz="1600" dirty="0" err="1"/>
              <a:t>Wagh</a:t>
            </a:r>
            <a:r>
              <a:rPr lang="en-IN" sz="1600" dirty="0"/>
              <a:t>, "Dost-Mental Health Assistant Chatbot," 2022 5th International Conference on Advances in Science and Technology (ICAST), Mumbai, India, 2022, pp. 252-257, </a:t>
            </a:r>
            <a:r>
              <a:rPr lang="en-IN" sz="1600" dirty="0" err="1"/>
              <a:t>doi</a:t>
            </a:r>
            <a:r>
              <a:rPr lang="en-IN" sz="1600" dirty="0"/>
              <a:t>: 10.1109/ICAST55766.2022.10039576</a:t>
            </a:r>
          </a:p>
          <a:p>
            <a:endParaRPr lang="en-IN" sz="16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Introduction to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94" name="Google Shape;94;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5" name="Google Shape;95;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6" name="Google Shape;96;p15"/>
          <p:cNvSpPr txBox="1">
            <a:spLocks noGrp="1"/>
          </p:cNvSpPr>
          <p:nvPr>
            <p:ph type="body" idx="4294967295"/>
          </p:nvPr>
        </p:nvSpPr>
        <p:spPr>
          <a:xfrm>
            <a:off x="0" y="1328400"/>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lang="en-US" sz="1600" dirty="0">
              <a:solidFill>
                <a:schemeClr val="tx1">
                  <a:lumMod val="50000"/>
                </a:schemeClr>
              </a:solidFill>
            </a:endParaRPr>
          </a:p>
          <a:p>
            <a:pPr marL="0" lvl="0" indent="0" algn="just" rtl="0">
              <a:lnSpc>
                <a:spcPct val="115000"/>
              </a:lnSpc>
              <a:spcBef>
                <a:spcPts val="0"/>
              </a:spcBef>
              <a:spcAft>
                <a:spcPts val="0"/>
              </a:spcAft>
              <a:buClr>
                <a:srgbClr val="000000"/>
              </a:buClr>
              <a:buSzPts val="1400"/>
              <a:buFont typeface="Arial"/>
              <a:buNone/>
            </a:pPr>
            <a:r>
              <a:rPr lang="en-US" sz="1800" dirty="0">
                <a:solidFill>
                  <a:schemeClr val="tx1">
                    <a:lumMod val="50000"/>
                  </a:schemeClr>
                </a:solidFill>
              </a:rPr>
              <a:t>This project aims to create </a:t>
            </a:r>
            <a:r>
              <a:rPr lang="en-US" sz="1800" dirty="0" err="1">
                <a:solidFill>
                  <a:schemeClr val="tx1">
                    <a:lumMod val="50000"/>
                  </a:schemeClr>
                </a:solidFill>
              </a:rPr>
              <a:t>MindMate</a:t>
            </a:r>
            <a:r>
              <a:rPr lang="en-US" sz="1800" dirty="0">
                <a:solidFill>
                  <a:schemeClr val="tx1">
                    <a:lumMod val="50000"/>
                  </a:schemeClr>
                </a:solidFill>
              </a:rPr>
              <a:t>, a mental health chatbot that leverages data structures like queues, stacks, and linked lists to offer accessible support for mental health challenges.</a:t>
            </a:r>
          </a:p>
          <a:p>
            <a:pPr marL="0" lvl="0" indent="0" algn="just" rtl="0">
              <a:lnSpc>
                <a:spcPct val="115000"/>
              </a:lnSpc>
              <a:spcBef>
                <a:spcPts val="0"/>
              </a:spcBef>
              <a:spcAft>
                <a:spcPts val="0"/>
              </a:spcAft>
              <a:buClr>
                <a:srgbClr val="000000"/>
              </a:buClr>
              <a:buSzPts val="1400"/>
              <a:buFont typeface="Arial"/>
              <a:buNone/>
            </a:pPr>
            <a:r>
              <a:rPr lang="en-US" sz="1800" dirty="0">
                <a:solidFill>
                  <a:schemeClr val="tx1">
                    <a:lumMod val="50000"/>
                  </a:schemeClr>
                </a:solidFill>
              </a:rPr>
              <a:t> </a:t>
            </a:r>
          </a:p>
          <a:p>
            <a:pPr marL="0" lvl="0" indent="0" algn="just" rtl="0">
              <a:lnSpc>
                <a:spcPct val="115000"/>
              </a:lnSpc>
              <a:spcBef>
                <a:spcPts val="0"/>
              </a:spcBef>
              <a:spcAft>
                <a:spcPts val="0"/>
              </a:spcAft>
              <a:buClr>
                <a:srgbClr val="000000"/>
              </a:buClr>
              <a:buSzPts val="1400"/>
              <a:buFont typeface="Arial"/>
              <a:buNone/>
            </a:pPr>
            <a:r>
              <a:rPr lang="en-US" sz="1800" dirty="0">
                <a:solidFill>
                  <a:schemeClr val="tx1">
                    <a:lumMod val="50000"/>
                  </a:schemeClr>
                </a:solidFill>
              </a:rPr>
              <a:t>The chatbot will provide a safe space for users to explore their feelings, offering tailored coping strategies and resources. </a:t>
            </a:r>
          </a:p>
          <a:p>
            <a:pPr marL="0" lvl="0" indent="0" algn="just" rtl="0">
              <a:lnSpc>
                <a:spcPct val="115000"/>
              </a:lnSpc>
              <a:spcBef>
                <a:spcPts val="0"/>
              </a:spcBef>
              <a:spcAft>
                <a:spcPts val="0"/>
              </a:spcAft>
              <a:buClr>
                <a:srgbClr val="000000"/>
              </a:buClr>
              <a:buSzPts val="1400"/>
              <a:buFont typeface="Arial"/>
              <a:buNone/>
            </a:pPr>
            <a:endParaRPr lang="en-US" sz="1800" dirty="0">
              <a:solidFill>
                <a:schemeClr val="tx1">
                  <a:lumMod val="50000"/>
                </a:schemeClr>
              </a:solidFill>
            </a:endParaRPr>
          </a:p>
          <a:p>
            <a:pPr marL="0" lvl="0" indent="0" algn="just" rtl="0">
              <a:lnSpc>
                <a:spcPct val="115000"/>
              </a:lnSpc>
              <a:spcBef>
                <a:spcPts val="0"/>
              </a:spcBef>
              <a:spcAft>
                <a:spcPts val="0"/>
              </a:spcAft>
              <a:buClr>
                <a:srgbClr val="000000"/>
              </a:buClr>
              <a:buSzPts val="1400"/>
              <a:buFont typeface="Arial"/>
              <a:buNone/>
            </a:pPr>
            <a:r>
              <a:rPr lang="en-US" sz="1800" dirty="0">
                <a:solidFill>
                  <a:schemeClr val="tx1">
                    <a:lumMod val="50000"/>
                  </a:schemeClr>
                </a:solidFill>
              </a:rPr>
              <a:t>By utilizing these data structures, </a:t>
            </a:r>
            <a:r>
              <a:rPr lang="en-US" sz="1800" dirty="0" err="1">
                <a:solidFill>
                  <a:schemeClr val="tx1">
                    <a:lumMod val="50000"/>
                  </a:schemeClr>
                </a:solidFill>
              </a:rPr>
              <a:t>MindMate</a:t>
            </a:r>
            <a:r>
              <a:rPr lang="en-US" sz="1800" dirty="0">
                <a:solidFill>
                  <a:schemeClr val="tx1">
                    <a:lumMod val="50000"/>
                  </a:schemeClr>
                </a:solidFill>
              </a:rPr>
              <a:t> can maintain coherent conversations, track moods, and facilitate goal-setting. Ultimately, this initiative seeks to merge technology with mental wellness, making mental health support more accessible and empowering for all users.</a:t>
            </a:r>
            <a:endParaRPr sz="1800" dirty="0">
              <a:solidFill>
                <a:schemeClr val="tx1">
                  <a:lumMod val="50000"/>
                </a:schemeClr>
              </a:solidFill>
            </a:endParaRPr>
          </a:p>
          <a:p>
            <a:pPr marL="0" lvl="0" indent="0" algn="just" rtl="0">
              <a:lnSpc>
                <a:spcPct val="115000"/>
              </a:lnSpc>
              <a:spcBef>
                <a:spcPts val="0"/>
              </a:spcBef>
              <a:spcAft>
                <a:spcPts val="0"/>
              </a:spcAft>
              <a:buClr>
                <a:srgbClr val="000000"/>
              </a:buClr>
              <a:buSzPts val="1400"/>
              <a:buFont typeface="Arial"/>
              <a:buNone/>
            </a:pPr>
            <a:endParaRPr sz="18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dirty="0"/>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SzPts val="1300"/>
              <a:buNone/>
            </a:pPr>
            <a:endParaRPr sz="1500" dirty="0"/>
          </a:p>
        </p:txBody>
      </p:sp>
      <p:pic>
        <p:nvPicPr>
          <p:cNvPr id="97" name="Google Shape;97;p1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704686E5-F9A8-4638-C9C2-B3594B97FC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3" name="Google Shape;103;p16"/>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4" name="Google Shape;104;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05" name="Google Shape;105;p16"/>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146050" indent="0">
              <a:buNone/>
            </a:pPr>
            <a:endParaRPr lang="en-US" sz="2000" dirty="0">
              <a:solidFill>
                <a:schemeClr val="tx1">
                  <a:lumMod val="50000"/>
                </a:schemeClr>
              </a:solidFill>
            </a:endParaRPr>
          </a:p>
          <a:p>
            <a:pPr marL="146050" indent="0">
              <a:buNone/>
            </a:pPr>
            <a:r>
              <a:rPr lang="en-US" sz="1800" dirty="0">
                <a:solidFill>
                  <a:schemeClr val="tx1">
                    <a:lumMod val="50000"/>
                  </a:schemeClr>
                </a:solidFill>
              </a:rPr>
              <a:t>Mental health issues such as anxiety and depression are on the rise, yet many individuals struggle to access timely and effective support due to barriers like cost, stigma, and availability.</a:t>
            </a:r>
          </a:p>
          <a:p>
            <a:pPr marL="146050" indent="0">
              <a:buNone/>
            </a:pPr>
            <a:endParaRPr lang="en-US" sz="1800" dirty="0">
              <a:solidFill>
                <a:schemeClr val="tx1">
                  <a:lumMod val="50000"/>
                </a:schemeClr>
              </a:solidFill>
            </a:endParaRPr>
          </a:p>
          <a:p>
            <a:pPr marL="146050" indent="0">
              <a:buNone/>
            </a:pPr>
            <a:r>
              <a:rPr lang="en-US" sz="1800" dirty="0">
                <a:solidFill>
                  <a:schemeClr val="tx1">
                    <a:lumMod val="50000"/>
                  </a:schemeClr>
                </a:solidFill>
              </a:rPr>
              <a:t>There is a pressing need for an accessible, user-friendly platform that offers immediate mental health assistance and resources.</a:t>
            </a:r>
          </a:p>
          <a:p>
            <a:pPr marL="457200" lvl="0" indent="0" algn="just" rtl="0">
              <a:lnSpc>
                <a:spcPct val="115000"/>
              </a:lnSpc>
              <a:spcBef>
                <a:spcPts val="0"/>
              </a:spcBef>
              <a:spcAft>
                <a:spcPts val="0"/>
              </a:spcAft>
              <a:buSzPts val="1300"/>
              <a:buNone/>
            </a:pPr>
            <a:endParaRPr sz="1800" dirty="0">
              <a:solidFill>
                <a:srgbClr val="000000"/>
              </a:solidFill>
            </a:endParaRPr>
          </a:p>
          <a:p>
            <a:pPr marL="0" lvl="0" indent="0" algn="l" rtl="0">
              <a:lnSpc>
                <a:spcPct val="115000"/>
              </a:lnSpc>
              <a:spcBef>
                <a:spcPts val="0"/>
              </a:spcBef>
              <a:spcAft>
                <a:spcPts val="0"/>
              </a:spcAft>
              <a:buSzPts val="1300"/>
              <a:buNone/>
            </a:pPr>
            <a:endParaRPr sz="1500" dirty="0"/>
          </a:p>
        </p:txBody>
      </p:sp>
      <p:pic>
        <p:nvPicPr>
          <p:cNvPr id="106" name="Google Shape;106;p16"/>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D61730AC-F9EC-5DA3-0915-AF8DC4F05D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Objectives of the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112" name="Google Shape;112;p17"/>
          <p:cNvSpPr txBox="1">
            <a:spLocks noGrp="1"/>
          </p:cNvSpPr>
          <p:nvPr>
            <p:ph type="body" idx="4294967295"/>
          </p:nvPr>
        </p:nvSpPr>
        <p:spPr>
          <a:xfrm>
            <a:off x="-453483" y="1529225"/>
            <a:ext cx="4742985"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1.Provide Immediate Support: Offer real-time assistance for mental health challenges.</a:t>
            </a:r>
          </a:p>
          <a:p>
            <a:pPr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2. Personalize Experience: Deliver tailored coping strategies and resources.</a:t>
            </a:r>
          </a:p>
          <a:p>
            <a:pPr marL="457200"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p:txBody>
      </p:sp>
      <p:sp>
        <p:nvSpPr>
          <p:cNvPr id="113" name="Google Shape;113;p17"/>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4" name="Google Shape;114;p17"/>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CE1FCA01-E389-53E2-6E5A-915B260F02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3DEED96E-E9CE-9140-E4D3-E53EE32D241C}"/>
              </a:ext>
            </a:extLst>
          </p:cNvPr>
          <p:cNvSpPr txBox="1"/>
          <p:nvPr/>
        </p:nvSpPr>
        <p:spPr>
          <a:xfrm>
            <a:off x="141249" y="1338146"/>
            <a:ext cx="8691051" cy="861774"/>
          </a:xfrm>
          <a:prstGeom prst="rect">
            <a:avLst/>
          </a:prstGeom>
          <a:noFill/>
        </p:spPr>
        <p:txBody>
          <a:bodyPr wrap="square" rtlCol="0">
            <a:spAutoFit/>
          </a:bodyPr>
          <a:lstStyle/>
          <a:p>
            <a:r>
              <a:rPr lang="en-US" sz="1800" dirty="0">
                <a:solidFill>
                  <a:schemeClr val="tx1">
                    <a:lumMod val="50000"/>
                  </a:schemeClr>
                </a:solidFill>
                <a:latin typeface="Merriweather"/>
                <a:ea typeface="Merriweather"/>
                <a:cs typeface="Merriweather"/>
                <a:sym typeface="Merriweather"/>
              </a:rPr>
              <a:t>The objective of this project is to develop </a:t>
            </a:r>
            <a:r>
              <a:rPr lang="en-US" sz="1800" dirty="0" err="1">
                <a:solidFill>
                  <a:schemeClr val="tx1">
                    <a:lumMod val="50000"/>
                  </a:schemeClr>
                </a:solidFill>
                <a:latin typeface="Merriweather"/>
                <a:ea typeface="Merriweather"/>
                <a:cs typeface="Merriweather"/>
                <a:sym typeface="Merriweather"/>
              </a:rPr>
              <a:t>MindMate</a:t>
            </a:r>
            <a:r>
              <a:rPr lang="en-US" sz="1800" dirty="0">
                <a:solidFill>
                  <a:schemeClr val="tx1">
                    <a:lumMod val="50000"/>
                  </a:schemeClr>
                </a:solidFill>
                <a:latin typeface="Merriweather"/>
                <a:ea typeface="Merriweather"/>
                <a:cs typeface="Merriweather"/>
                <a:sym typeface="Merriweather"/>
              </a:rPr>
              <a:t>, a mental health chatbot that:</a:t>
            </a:r>
          </a:p>
          <a:p>
            <a:endParaRPr lang="en-IN" dirty="0"/>
          </a:p>
        </p:txBody>
      </p:sp>
      <p:sp>
        <p:nvSpPr>
          <p:cNvPr id="4" name="TextBox 3">
            <a:extLst>
              <a:ext uri="{FF2B5EF4-FFF2-40B4-BE49-F238E27FC236}">
                <a16:creationId xmlns:a16="http://schemas.microsoft.com/office/drawing/2014/main" id="{D62DC584-5D08-11F7-7AAC-5E6B5F04F824}"/>
              </a:ext>
            </a:extLst>
          </p:cNvPr>
          <p:cNvSpPr txBox="1"/>
          <p:nvPr/>
        </p:nvSpPr>
        <p:spPr>
          <a:xfrm>
            <a:off x="4572000" y="1970049"/>
            <a:ext cx="4430751" cy="2523768"/>
          </a:xfrm>
          <a:prstGeom prst="rect">
            <a:avLst/>
          </a:prstGeom>
          <a:noFill/>
        </p:spPr>
        <p:txBody>
          <a:bodyPr wrap="square" rtlCol="0">
            <a:spAutoFit/>
          </a:bodyPr>
          <a:lstStyle/>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3. Encourage Self-Reflection: Enable mood logging and tracking.</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4. Reduce Barriers: Make mental health support more accessible.</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5. Promote Well-Being: Empower users to manage their mental health and build resilience.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SS J                     </a:t>
            </a:r>
            <a:r>
              <a:rPr lang="en-US" dirty="0">
                <a:solidFill>
                  <a:srgbClr val="FFFF00"/>
                </a:solidFill>
              </a:rPr>
              <a:t>Scope of the Project</a:t>
            </a:r>
            <a:endParaRPr dirty="0">
              <a:solidFill>
                <a:srgbClr val="FFFF00"/>
              </a:solidFill>
            </a:endParaRPr>
          </a:p>
        </p:txBody>
      </p:sp>
      <p:sp>
        <p:nvSpPr>
          <p:cNvPr id="112" name="Google Shape;112;p17"/>
          <p:cNvSpPr txBox="1">
            <a:spLocks noGrp="1"/>
          </p:cNvSpPr>
          <p:nvPr>
            <p:ph type="body" idx="4294967295"/>
          </p:nvPr>
        </p:nvSpPr>
        <p:spPr>
          <a:xfrm>
            <a:off x="-483220" y="1286107"/>
            <a:ext cx="4802459" cy="3689518"/>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Project Scope for Mental Health Chatbot</a:t>
            </a:r>
          </a:p>
          <a:p>
            <a:pPr marL="457200"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Conversation Tracking: Use a stack to maintain chat history.</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User Request Management: Implement a queue for handling requests.</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User </a:t>
            </a:r>
            <a:r>
              <a:rPr lang="en-US" sz="1800" dirty="0" err="1">
                <a:solidFill>
                  <a:schemeClr val="tx1">
                    <a:lumMod val="50000"/>
                  </a:schemeClr>
                </a:solidFill>
                <a:latin typeface="Merriweather"/>
                <a:ea typeface="Merriweather"/>
                <a:cs typeface="Merriweather"/>
                <a:sym typeface="Merriweather"/>
              </a:rPr>
              <a:t>Profiles:Store</a:t>
            </a:r>
            <a:r>
              <a:rPr lang="en-US" sz="1800" dirty="0">
                <a:solidFill>
                  <a:schemeClr val="tx1">
                    <a:lumMod val="50000"/>
                  </a:schemeClr>
                </a:solidFill>
                <a:latin typeface="Merriweather"/>
                <a:ea typeface="Merriweather"/>
                <a:cs typeface="Merriweather"/>
                <a:sym typeface="Merriweather"/>
              </a:rPr>
              <a:t> profiles with a linked list for personalized support.</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Empathetic </a:t>
            </a:r>
            <a:r>
              <a:rPr lang="en-US" sz="1800" dirty="0" err="1">
                <a:solidFill>
                  <a:schemeClr val="tx1">
                    <a:lumMod val="50000"/>
                  </a:schemeClr>
                </a:solidFill>
                <a:latin typeface="Merriweather"/>
                <a:ea typeface="Merriweather"/>
                <a:cs typeface="Merriweather"/>
                <a:sym typeface="Merriweather"/>
              </a:rPr>
              <a:t>Responses:Provide</a:t>
            </a:r>
            <a:r>
              <a:rPr lang="en-US" sz="1800" dirty="0">
                <a:solidFill>
                  <a:schemeClr val="tx1">
                    <a:lumMod val="50000"/>
                  </a:schemeClr>
                </a:solidFill>
                <a:latin typeface="Merriweather"/>
                <a:ea typeface="Merriweather"/>
                <a:cs typeface="Merriweather"/>
                <a:sym typeface="Merriweather"/>
              </a:rPr>
              <a:t> supportive interactions based on user inputs.</a:t>
            </a:r>
          </a:p>
          <a:p>
            <a:pPr marL="457200"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marL="457200" lvl="0" indent="0" algn="just" rtl="0">
              <a:lnSpc>
                <a:spcPct val="100000"/>
              </a:lnSpc>
              <a:spcBef>
                <a:spcPts val="0"/>
              </a:spcBef>
              <a:spcAft>
                <a:spcPts val="0"/>
              </a:spcAft>
              <a:buSzPts val="1300"/>
              <a:buNone/>
            </a:pPr>
            <a:endParaRPr lang="en-US" sz="1800" dirty="0">
              <a:solidFill>
                <a:schemeClr val="tx1">
                  <a:lumMod val="50000"/>
                </a:schemeClr>
              </a:solidFill>
              <a:latin typeface="Merriweather"/>
              <a:ea typeface="Merriweather"/>
              <a:cs typeface="Merriweather"/>
              <a:sym typeface="Merriweather"/>
            </a:endParaRP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Future Enhancements</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 Machine learning integration for better personalization.</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 Mobile application development.</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 Expanded resources and coping strategies.</a:t>
            </a:r>
            <a:endParaRPr sz="1800" dirty="0">
              <a:solidFill>
                <a:schemeClr val="tx1">
                  <a:lumMod val="50000"/>
                </a:schemeClr>
              </a:solidFill>
              <a:latin typeface="Merriweather"/>
              <a:ea typeface="Merriweather"/>
              <a:cs typeface="Merriweather"/>
              <a:sym typeface="Merriweather"/>
            </a:endParaRPr>
          </a:p>
        </p:txBody>
      </p:sp>
      <p:sp>
        <p:nvSpPr>
          <p:cNvPr id="113" name="Google Shape;113;p17"/>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4" name="Google Shape;114;p17"/>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CE1FCA01-E389-53E2-6E5A-915B260F02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269B4DEB-E15E-C0D8-E7ED-82C632655559}"/>
              </a:ext>
            </a:extLst>
          </p:cNvPr>
          <p:cNvSpPr txBox="1"/>
          <p:nvPr/>
        </p:nvSpPr>
        <p:spPr>
          <a:xfrm>
            <a:off x="4088781" y="1293541"/>
            <a:ext cx="4932378" cy="2739211"/>
          </a:xfrm>
          <a:prstGeom prst="rect">
            <a:avLst/>
          </a:prstGeom>
          <a:noFill/>
        </p:spPr>
        <p:txBody>
          <a:bodyPr wrap="square" rtlCol="0">
            <a:spAutoFit/>
          </a:bodyPr>
          <a:lstStyle/>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Target Audience</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Individuals seeking accessible mental health support.</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Limitations</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 Not a replacement for professional therapy.</a:t>
            </a:r>
          </a:p>
          <a:p>
            <a:pPr marL="457200" lvl="0" indent="0" algn="just" rtl="0">
              <a:lnSpc>
                <a:spcPct val="100000"/>
              </a:lnSpc>
              <a:spcBef>
                <a:spcPts val="0"/>
              </a:spcBef>
              <a:spcAft>
                <a:spcPts val="0"/>
              </a:spcAft>
              <a:buSzPts val="1300"/>
              <a:buNone/>
            </a:pPr>
            <a:r>
              <a:rPr lang="en-US" sz="1800" dirty="0">
                <a:solidFill>
                  <a:schemeClr val="tx1">
                    <a:lumMod val="50000"/>
                  </a:schemeClr>
                </a:solidFill>
                <a:latin typeface="Merriweather"/>
                <a:ea typeface="Merriweather"/>
                <a:cs typeface="Merriweather"/>
                <a:sym typeface="Merriweather"/>
              </a:rPr>
              <a:t>- Responses are based on predefined patterns.</a:t>
            </a:r>
          </a:p>
          <a:p>
            <a:pPr marL="457200" lvl="0" indent="0" algn="just" rtl="0">
              <a:lnSpc>
                <a:spcPct val="100000"/>
              </a:lnSpc>
              <a:spcBef>
                <a:spcPts val="0"/>
              </a:spcBef>
              <a:spcAft>
                <a:spcPts val="0"/>
              </a:spcAft>
              <a:buSzPts val="1300"/>
              <a:buNone/>
            </a:pPr>
            <a:endParaRPr lang="en-US" dirty="0">
              <a:solidFill>
                <a:schemeClr val="tx1">
                  <a:lumMod val="50000"/>
                </a:schemeClr>
              </a:solidFill>
              <a:latin typeface="Merriweather"/>
              <a:ea typeface="Merriweather"/>
              <a:cs typeface="Merriweather"/>
              <a:sym typeface="Merriweather"/>
            </a:endParaRPr>
          </a:p>
          <a:p>
            <a:pPr marL="457200" lvl="0" indent="0" algn="just" rtl="0">
              <a:lnSpc>
                <a:spcPct val="100000"/>
              </a:lnSpc>
              <a:spcBef>
                <a:spcPts val="0"/>
              </a:spcBef>
              <a:spcAft>
                <a:spcPts val="0"/>
              </a:spcAft>
              <a:buSzPts val="1300"/>
              <a:buNone/>
            </a:pPr>
            <a:endParaRPr lang="en-US" dirty="0">
              <a:solidFill>
                <a:schemeClr val="tx1">
                  <a:lumMod val="50000"/>
                </a:schemeClr>
              </a:solidFill>
              <a:latin typeface="Merriweather"/>
              <a:ea typeface="Merriweather"/>
              <a:cs typeface="Merriweather"/>
              <a:sym typeface="Merriweather"/>
            </a:endParaRPr>
          </a:p>
        </p:txBody>
      </p:sp>
    </p:spTree>
    <p:extLst>
      <p:ext uri="{BB962C8B-B14F-4D97-AF65-F5344CB8AC3E}">
        <p14:creationId xmlns:p14="http://schemas.microsoft.com/office/powerpoint/2010/main" val="373134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    Requirements of the system (Hardware, software)</a:t>
            </a:r>
            <a:endParaRPr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20" name="Google Shape;120;p18"/>
          <p:cNvSpPr txBox="1"/>
          <p:nvPr/>
        </p:nvSpPr>
        <p:spPr>
          <a:xfrm>
            <a:off x="-404" y="1304825"/>
            <a:ext cx="8397600" cy="3524700"/>
          </a:xfrm>
          <a:prstGeom prst="rect">
            <a:avLst/>
          </a:prstGeom>
          <a:noFill/>
          <a:ln>
            <a:noFill/>
          </a:ln>
        </p:spPr>
        <p:txBody>
          <a:bodyPr spcFirstLastPara="1" wrap="square" lIns="91425" tIns="91425" rIns="91425" bIns="91425" anchor="t" anchorCtr="0">
            <a:noAutofit/>
          </a:bodyPr>
          <a:lstStyle/>
          <a:p>
            <a:endParaRPr lang="en-IN" sz="1800" b="1" dirty="0"/>
          </a:p>
          <a:p>
            <a:r>
              <a:rPr lang="en-IN" sz="1800" b="1" dirty="0"/>
              <a:t>Hardware Requirements</a:t>
            </a:r>
          </a:p>
          <a:p>
            <a:r>
              <a:rPr lang="en-IN" sz="1800" b="1" dirty="0"/>
              <a:t>1.Server</a:t>
            </a:r>
            <a:r>
              <a:rPr lang="en-IN" sz="1800" dirty="0"/>
              <a:t>: Dual-core CPU, 4 GB RAM, 50 GB SSD storage.</a:t>
            </a:r>
          </a:p>
          <a:p>
            <a:r>
              <a:rPr lang="en-IN" sz="1800" b="1" dirty="0"/>
              <a:t>2.User Devices</a:t>
            </a:r>
            <a:r>
              <a:rPr lang="en-IN" sz="1800" dirty="0"/>
              <a:t>: PC/Laptop (Windows, Linux).</a:t>
            </a:r>
          </a:p>
          <a:p>
            <a:endParaRPr lang="en-IN" sz="1800" dirty="0"/>
          </a:p>
          <a:p>
            <a:endParaRPr lang="en-IN" sz="1800" dirty="0"/>
          </a:p>
          <a:p>
            <a:r>
              <a:rPr lang="en-IN" sz="1800" b="1" dirty="0"/>
              <a:t>Software Requirements</a:t>
            </a:r>
          </a:p>
          <a:p>
            <a:r>
              <a:rPr lang="en-IN" sz="1800" b="1" dirty="0"/>
              <a:t>1.Programming Language</a:t>
            </a:r>
            <a:r>
              <a:rPr lang="en-IN" sz="1800" dirty="0"/>
              <a:t>: C</a:t>
            </a:r>
          </a:p>
          <a:p>
            <a:r>
              <a:rPr lang="en-IN" sz="1800" b="1" dirty="0"/>
              <a:t>2.Development Tools</a:t>
            </a:r>
            <a:r>
              <a:rPr lang="en-IN" sz="1800" dirty="0"/>
              <a:t>:</a:t>
            </a:r>
          </a:p>
          <a:p>
            <a:pPr marL="457200" lvl="1"/>
            <a:r>
              <a:rPr lang="en-IN" sz="1800" dirty="0"/>
              <a:t>a. Compiler: GCC</a:t>
            </a:r>
          </a:p>
          <a:p>
            <a:pPr marL="457200" lvl="1"/>
            <a:r>
              <a:rPr lang="en-IN" sz="1800" dirty="0"/>
              <a:t>b. IDE: Code::Blocks or Visual Studio Code</a:t>
            </a:r>
          </a:p>
          <a:p>
            <a:pPr marL="0" marR="0" lvl="0" indent="0" algn="l" rtl="0">
              <a:lnSpc>
                <a:spcPct val="100000"/>
              </a:lnSpc>
              <a:spcBef>
                <a:spcPts val="0"/>
              </a:spcBef>
              <a:spcAft>
                <a:spcPts val="0"/>
              </a:spcAft>
              <a:buClr>
                <a:srgbClr val="000000"/>
              </a:buClr>
              <a:buSzPts val="1400"/>
              <a:buFont typeface="Arial"/>
              <a:buNone/>
            </a:pPr>
            <a:endParaRPr sz="1300" b="0" i="0" u="none" strike="noStrike" cap="none" dirty="0">
              <a:solidFill>
                <a:srgbClr val="000000"/>
              </a:solidFill>
              <a:latin typeface="Roboto"/>
              <a:ea typeface="Roboto"/>
              <a:cs typeface="Roboto"/>
              <a:sym typeface="Roboto"/>
            </a:endParaRPr>
          </a:p>
        </p:txBody>
      </p:sp>
      <p:pic>
        <p:nvPicPr>
          <p:cNvPr id="121" name="Google Shape;121;p18"/>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1A6026DB-7185-AF5C-35FE-E75CFF3CB1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dirty="0">
                <a:solidFill>
                  <a:srgbClr val="FFFF00"/>
                </a:solidFill>
              </a:rPr>
              <a:t>Data Structure and Concepts Used</a:t>
            </a:r>
            <a:endParaRPr dirty="0">
              <a:solidFill>
                <a:srgbClr val="FFFF00"/>
              </a:solidFill>
            </a:endParaRPr>
          </a:p>
        </p:txBody>
      </p:sp>
      <p:sp>
        <p:nvSpPr>
          <p:cNvPr id="127" name="Google Shape;127;p19"/>
          <p:cNvSpPr txBox="1"/>
          <p:nvPr/>
        </p:nvSpPr>
        <p:spPr>
          <a:xfrm>
            <a:off x="122843" y="1256372"/>
            <a:ext cx="4337645" cy="36312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Roboto"/>
                <a:ea typeface="Roboto"/>
                <a:cs typeface="Roboto"/>
                <a:sym typeface="Roboto"/>
              </a:rPr>
              <a:t>1. Stack- To track conversation history, allowing the chatbot to recall previous messages for context-aware responses. Push user messages onto the stack and pop them when needed.</a:t>
            </a: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Roboto"/>
                <a:ea typeface="Roboto"/>
                <a:cs typeface="Roboto"/>
                <a:sym typeface="Roboto"/>
              </a:rPr>
              <a:t>2. Queue   - To manage user requests efficiently, ensuring that interactions are processed in the order they are received. Enqueue incoming requests and dequeue them for handling.</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Roboto"/>
              <a:ea typeface="Roboto"/>
              <a:cs typeface="Roboto"/>
              <a:sym typeface="Roboto"/>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3CA9A5D0-BD6F-D14F-C6FF-718E236F9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7ACA71DA-992A-34E7-0A31-3368DDF181FD}"/>
              </a:ext>
            </a:extLst>
          </p:cNvPr>
          <p:cNvSpPr txBox="1"/>
          <p:nvPr/>
        </p:nvSpPr>
        <p:spPr>
          <a:xfrm>
            <a:off x="4653776" y="1397620"/>
            <a:ext cx="4296936" cy="36933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Roboto"/>
                <a:ea typeface="Roboto"/>
                <a:cs typeface="Roboto"/>
                <a:sym typeface="Roboto"/>
              </a:rPr>
              <a:t>3. Linked List   - To store user profiles, enabling dynamic addition and retrieval of user information for personalized </a:t>
            </a:r>
            <a:r>
              <a:rPr lang="en-US" sz="1800" b="0" i="0" u="none" strike="noStrike" cap="none" dirty="0" err="1">
                <a:solidFill>
                  <a:srgbClr val="000000"/>
                </a:solidFill>
                <a:latin typeface="Roboto"/>
                <a:ea typeface="Roboto"/>
                <a:cs typeface="Roboto"/>
                <a:sym typeface="Roboto"/>
              </a:rPr>
              <a:t>support.Each</a:t>
            </a:r>
            <a:r>
              <a:rPr lang="en-US" sz="1800" b="0" i="0" u="none" strike="noStrike" cap="none" dirty="0">
                <a:solidFill>
                  <a:srgbClr val="000000"/>
                </a:solidFill>
                <a:latin typeface="Roboto"/>
                <a:ea typeface="Roboto"/>
                <a:cs typeface="Roboto"/>
                <a:sym typeface="Roboto"/>
              </a:rPr>
              <a:t> node contains user data and a pointer to the next profile.</a:t>
            </a: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Roboto"/>
                <a:ea typeface="Roboto"/>
                <a:cs typeface="Roboto"/>
                <a:sym typeface="Roboto"/>
              </a:rPr>
              <a:t>4. Dynamic Memory Management   - To allocate and deallocate memory for user messages, profiles, and data structures during runtime, ensuring efficient use of resources.</a:t>
            </a: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Roboto"/>
                <a:ea typeface="Roboto"/>
                <a:cs typeface="Roboto"/>
                <a:sym typeface="Roboto"/>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dirty="0">
                <a:solidFill>
                  <a:srgbClr val="FFFF00"/>
                </a:solidFill>
              </a:rPr>
              <a:t>Algorithm Explanation</a:t>
            </a:r>
            <a:endParaRPr dirty="0">
              <a:solidFill>
                <a:srgbClr val="FFFF00"/>
              </a:solidFill>
            </a:endParaRPr>
          </a:p>
        </p:txBody>
      </p:sp>
      <p:sp>
        <p:nvSpPr>
          <p:cNvPr id="127" name="Google Shape;127;p19"/>
          <p:cNvSpPr txBox="1"/>
          <p:nvPr/>
        </p:nvSpPr>
        <p:spPr>
          <a:xfrm>
            <a:off x="122842" y="1308409"/>
            <a:ext cx="8709533" cy="4453053"/>
          </a:xfrm>
          <a:prstGeom prst="rect">
            <a:avLst/>
          </a:prstGeom>
          <a:noFill/>
          <a:ln>
            <a:noFill/>
          </a:ln>
        </p:spPr>
        <p:txBody>
          <a:bodyPr spcFirstLastPara="1" wrap="square" lIns="91425" tIns="91425" rIns="91425" bIns="91425" anchor="t" anchorCtr="0">
            <a:noAutofit/>
          </a:bodyPr>
          <a:lstStyle/>
          <a:p>
            <a:r>
              <a:rPr lang="en-US" sz="1800" dirty="0"/>
              <a:t>1.User Interaction Algorithm  </a:t>
            </a:r>
          </a:p>
          <a:p>
            <a:r>
              <a:rPr lang="en-US" sz="1800" dirty="0"/>
              <a:t>   - Input: User message</a:t>
            </a:r>
          </a:p>
          <a:p>
            <a:r>
              <a:rPr lang="en-US" sz="1800" dirty="0"/>
              <a:t>   - Process:     - Display welcome message and prompt for input.</a:t>
            </a:r>
          </a:p>
          <a:p>
            <a:r>
              <a:rPr lang="en-US" sz="1800" dirty="0"/>
              <a:t>                        - Read user input; if "exit," terminate interaction.</a:t>
            </a:r>
          </a:p>
          <a:p>
            <a:r>
              <a:rPr lang="en-US" sz="1800" dirty="0"/>
              <a:t>                        - Push input onto the conversation history stack.</a:t>
            </a:r>
          </a:p>
          <a:p>
            <a:r>
              <a:rPr lang="en-US" sz="1800" dirty="0"/>
              <a:t>                        - Generate and display a response.</a:t>
            </a:r>
          </a:p>
          <a:p>
            <a:r>
              <a:rPr lang="en-US" sz="1800" dirty="0"/>
              <a:t>                        - Enqueue request for future processing.</a:t>
            </a:r>
          </a:p>
          <a:p>
            <a:r>
              <a:rPr lang="en-US" sz="1800" dirty="0"/>
              <a:t>                        - Output: Chatbot response</a:t>
            </a:r>
          </a:p>
          <a:p>
            <a:endParaRPr lang="en-US" sz="1800" dirty="0"/>
          </a:p>
          <a:p>
            <a:r>
              <a:rPr lang="en-US" sz="1800" dirty="0"/>
              <a:t>2. Stack Operations Algorithm  </a:t>
            </a:r>
          </a:p>
          <a:p>
            <a:r>
              <a:rPr lang="en-US" sz="1800" dirty="0"/>
              <a:t> - </a:t>
            </a:r>
            <a:r>
              <a:rPr lang="en-US" sz="1800" dirty="0" err="1"/>
              <a:t>Push:Create</a:t>
            </a:r>
            <a:r>
              <a:rPr lang="en-US" sz="1800" dirty="0"/>
              <a:t> a node with the user message, link it to the top, and update the stack.</a:t>
            </a:r>
          </a:p>
          <a:p>
            <a:r>
              <a:rPr lang="en-US" sz="1800" dirty="0"/>
              <a:t>  - </a:t>
            </a:r>
            <a:r>
              <a:rPr lang="en-US" sz="1800" dirty="0" err="1"/>
              <a:t>Pop:Retrieve</a:t>
            </a:r>
            <a:r>
              <a:rPr lang="en-US" sz="1800" dirty="0"/>
              <a:t> and remove the top node, updating the stack pointer.</a:t>
            </a:r>
          </a:p>
          <a:p>
            <a:endParaRPr lang="en-US" dirty="0"/>
          </a:p>
          <a:p>
            <a:endParaRPr lang="en-US" dirty="0"/>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Slide Number Placeholder 1">
            <a:extLst>
              <a:ext uri="{FF2B5EF4-FFF2-40B4-BE49-F238E27FC236}">
                <a16:creationId xmlns:a16="http://schemas.microsoft.com/office/drawing/2014/main" id="{3CA9A5D0-BD6F-D14F-C6FF-718E236F9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611615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2348</Words>
  <Application>Microsoft Office PowerPoint</Application>
  <PresentationFormat>On-screen Show (16:9)</PresentationFormat>
  <Paragraphs>359</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Merriweather</vt:lpstr>
      <vt:lpstr>Arial</vt:lpstr>
      <vt:lpstr>Roboto</vt:lpstr>
      <vt:lpstr>Paradigm</vt:lpstr>
      <vt:lpstr>PowerPoint Presentation</vt:lpstr>
      <vt:lpstr>Content</vt:lpstr>
      <vt:lpstr>Introduction to Project  </vt:lpstr>
      <vt:lpstr>Problem Statement  </vt:lpstr>
      <vt:lpstr>Objectives of the project  </vt:lpstr>
      <vt:lpstr>SS J                     Scope of the Project</vt:lpstr>
      <vt:lpstr>    Requirements of the system (Hardware, software) </vt:lpstr>
      <vt:lpstr>Data Structure and Concepts Used</vt:lpstr>
      <vt:lpstr>Algorithm Explanation</vt:lpstr>
      <vt:lpstr>Algorithm Explanation</vt:lpstr>
      <vt:lpstr>Time and Space Complexity</vt:lpstr>
      <vt:lpstr>Time and Space Complexity</vt:lpstr>
      <vt:lpstr>Implementation</vt:lpstr>
      <vt:lpstr>Gantt Chart </vt:lpstr>
      <vt:lpstr>Test Cases </vt:lpstr>
      <vt:lpstr>                       Challenges and Solutions</vt:lpstr>
      <vt:lpstr>                                    Future Scope</vt:lpstr>
      <vt:lpstr>                                         CODE</vt:lpstr>
      <vt:lpstr>                                         CODE</vt:lpstr>
      <vt:lpstr>                                         CODE</vt:lpstr>
      <vt:lpstr>                                         OUTPUT</vt:lpstr>
      <vt:lpstr>Conclusion</vt:lpstr>
      <vt:lpstr>Literature survey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khushisingh2822005@gmail.com</cp:lastModifiedBy>
  <cp:revision>8</cp:revision>
  <dcterms:modified xsi:type="dcterms:W3CDTF">2024-10-11T08:56:01Z</dcterms:modified>
</cp:coreProperties>
</file>