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8" r:id="rId12"/>
  </p:sldIdLst>
  <p:sldSz cx="12192000" cy="6858000"/>
  <p:notesSz cx="6858000" cy="9144000"/>
  <p:custShowLst>
    <p:custShow name="Custom Show 1" id="0">
      <p:sldLst>
        <p:sld r:id="rId2"/>
        <p:sld r:id="rId3"/>
        <p:sld r:id="rId4"/>
        <p:sld r:id="rId5"/>
        <p:sld r:id="rId6"/>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4E9CC34A-1718-4553-84EB-6F048C425DA8}">
          <p14:sldIdLst>
            <p14:sldId id="256"/>
            <p14:sldId id="257"/>
            <p14:sldId id="258"/>
            <p14:sldId id="259"/>
            <p14:sldId id="260"/>
            <p14:sldId id="261"/>
            <p14:sldId id="262"/>
            <p14:sldId id="264"/>
            <p14:sldId id="265"/>
            <p14:sldId id="266"/>
            <p14:sldId id="268"/>
          </p14:sldIdLst>
        </p14:section>
        <p14:section name="Untitled Section" id="{1CB9E31C-8A77-463F-A70B-88AC858A9F1B}">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ad abbas" initials="ma" lastIdx="1" clrIdx="0">
    <p:extLst>
      <p:ext uri="{19B8F6BF-5375-455C-9EA6-DF929625EA0E}">
        <p15:presenceInfo xmlns:p15="http://schemas.microsoft.com/office/powerpoint/2012/main" xmlns="" userId="5a9bf4d230eac9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1" d="100"/>
          <a:sy n="71" d="100"/>
        </p:scale>
        <p:origin x="-21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A2474F-D395-4B71-8086-3A6085A02898}"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173471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A2474F-D395-4B71-8086-3A6085A02898}"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28602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A2474F-D395-4B71-8086-3A6085A02898}"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1371789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A2474F-D395-4B71-8086-3A6085A02898}"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BC59A-A9AF-4ACD-A7AE-7C13681DEFB8}"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3587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A2474F-D395-4B71-8086-3A6085A02898}"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2317398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A2474F-D395-4B71-8086-3A6085A02898}" type="datetimeFigureOut">
              <a:rPr lang="en-US" smtClean="0"/>
              <a:pPr/>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703594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A2474F-D395-4B71-8086-3A6085A02898}" type="datetimeFigureOut">
              <a:rPr lang="en-US" smtClean="0"/>
              <a:pPr/>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128713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A2474F-D395-4B71-8086-3A6085A02898}"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772141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A2474F-D395-4B71-8086-3A6085A02898}"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36050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A2474F-D395-4B71-8086-3A6085A02898}"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2092858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A2474F-D395-4B71-8086-3A6085A02898}"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152382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A2474F-D395-4B71-8086-3A6085A02898}"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223488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A2474F-D395-4B71-8086-3A6085A02898}" type="datetimeFigureOut">
              <a:rPr lang="en-US" smtClean="0"/>
              <a:pPr/>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2406232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A2474F-D395-4B71-8086-3A6085A02898}" type="datetimeFigureOut">
              <a:rPr lang="en-US" smtClean="0"/>
              <a:pPr/>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173868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2474F-D395-4B71-8086-3A6085A02898}" type="datetimeFigureOut">
              <a:rPr lang="en-US" smtClean="0"/>
              <a:pPr/>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420175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2474F-D395-4B71-8086-3A6085A02898}"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2109274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2474F-D395-4B71-8086-3A6085A02898}"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235775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6A2474F-D395-4B71-8086-3A6085A02898}" type="datetimeFigureOut">
              <a:rPr lang="en-US" smtClean="0"/>
              <a:pPr/>
              <a:t>7/8/2024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5ABC59A-A9AF-4ACD-A7AE-7C13681DEFB8}" type="slidenum">
              <a:rPr lang="en-US" smtClean="0"/>
              <a:pPr/>
              <a:t>‹#›</a:t>
            </a:fld>
            <a:endParaRPr lang="en-US"/>
          </a:p>
        </p:txBody>
      </p:sp>
    </p:spTree>
    <p:extLst>
      <p:ext uri="{BB962C8B-B14F-4D97-AF65-F5344CB8AC3E}">
        <p14:creationId xmlns:p14="http://schemas.microsoft.com/office/powerpoint/2010/main" xmlns="" val="28426000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76E1A1-8BCC-2720-5338-E09D1ECDECD9}"/>
              </a:ext>
            </a:extLst>
          </p:cNvPr>
          <p:cNvSpPr>
            <a:spLocks noGrp="1"/>
          </p:cNvSpPr>
          <p:nvPr>
            <p:ph type="ctrTitle"/>
          </p:nvPr>
        </p:nvSpPr>
        <p:spPr>
          <a:xfrm>
            <a:off x="1370693" y="691106"/>
            <a:ext cx="9440034" cy="2907236"/>
          </a:xfrm>
        </p:spPr>
        <p:txBody>
          <a:bodyPr/>
          <a:lstStyle/>
          <a:p>
            <a:r>
              <a:rPr lang="en-US" dirty="0">
                <a:latin typeface="Algerian" panose="04020705040A02060702" pitchFamily="82" charset="0"/>
              </a:rPr>
              <a:t>‘Fedora’ The Voice Assistant</a:t>
            </a:r>
          </a:p>
        </p:txBody>
      </p:sp>
      <p:sp>
        <p:nvSpPr>
          <p:cNvPr id="3" name="Subtitle 2">
            <a:extLst>
              <a:ext uri="{FF2B5EF4-FFF2-40B4-BE49-F238E27FC236}">
                <a16:creationId xmlns:a16="http://schemas.microsoft.com/office/drawing/2014/main" xmlns="" id="{7044F6DC-DF35-7521-F0A7-69EEE497431E}"/>
              </a:ext>
            </a:extLst>
          </p:cNvPr>
          <p:cNvSpPr>
            <a:spLocks noGrp="1"/>
          </p:cNvSpPr>
          <p:nvPr>
            <p:ph type="subTitle" idx="1"/>
          </p:nvPr>
        </p:nvSpPr>
        <p:spPr>
          <a:xfrm>
            <a:off x="1370693" y="3598339"/>
            <a:ext cx="9440034" cy="2907236"/>
          </a:xfrm>
        </p:spPr>
        <p:txBody>
          <a:bodyPr>
            <a:normAutofit/>
          </a:bodyPr>
          <a:lstStyle/>
          <a:p>
            <a:r>
              <a:rPr lang="en-US" sz="1600" dirty="0">
                <a:latin typeface="Arial Black" panose="020B0A04020102020204" pitchFamily="34" charset="0"/>
              </a:rPr>
              <a:t>The one who is there to help you when you are alone or need some help.</a:t>
            </a:r>
          </a:p>
          <a:p>
            <a:pPr algn="l"/>
            <a:endParaRPr lang="en-US" sz="1600" dirty="0">
              <a:latin typeface="Arial Black" panose="020B0A04020102020204" pitchFamily="34" charset="0"/>
            </a:endParaRPr>
          </a:p>
          <a:p>
            <a:pPr algn="l"/>
            <a:endParaRPr lang="en-US" sz="1600" dirty="0" smtClean="0">
              <a:latin typeface="Arial Black" panose="020B0A04020102020204" pitchFamily="34" charset="0"/>
            </a:endParaRPr>
          </a:p>
          <a:p>
            <a:pPr algn="l"/>
            <a:r>
              <a:rPr lang="en-US" sz="1600" smtClean="0">
                <a:latin typeface="Arial Black" panose="020B0A04020102020204" pitchFamily="34" charset="0"/>
              </a:rPr>
              <a:t>Presented by </a:t>
            </a:r>
            <a:r>
              <a:rPr lang="en-US" sz="1600" smtClean="0">
                <a:latin typeface="Arial Black" panose="020B0A04020102020204" pitchFamily="34" charset="0"/>
              </a:rPr>
              <a:t>:-</a:t>
            </a:r>
            <a:r>
              <a:rPr lang="en-US" sz="1600" smtClean="0">
                <a:latin typeface="Arial Black" panose="020B0A04020102020204" pitchFamily="34" charset="0"/>
              </a:rPr>
              <a:t>                                                                                                                                   </a:t>
            </a:r>
            <a:endParaRPr lang="en-US" sz="1600" dirty="0">
              <a:latin typeface="Arial Black" panose="020B0A04020102020204" pitchFamily="34" charset="0"/>
            </a:endParaRPr>
          </a:p>
          <a:p>
            <a:pPr marL="342900" indent="-342900" algn="l">
              <a:buFont typeface="Wingdings" panose="05000000000000000000" pitchFamily="2" charset="2"/>
              <a:buChar char="§"/>
            </a:pPr>
            <a:r>
              <a:rPr lang="en-US" sz="1600" dirty="0">
                <a:latin typeface="Arial Black" panose="020B0A04020102020204" pitchFamily="34" charset="0"/>
              </a:rPr>
              <a:t>Khushi Shukla</a:t>
            </a:r>
          </a:p>
          <a:p>
            <a:pPr marL="342900" indent="-342900" algn="l"/>
            <a:endParaRPr lang="en-US" sz="2900" dirty="0">
              <a:latin typeface="Arial Black" panose="020B0A04020102020204" pitchFamily="34" charset="0"/>
            </a:endParaRPr>
          </a:p>
          <a:p>
            <a:pPr algn="l"/>
            <a:endParaRPr lang="en-US" dirty="0">
              <a:latin typeface="Berlin Sans FB" panose="020E0602020502020306" pitchFamily="34" charset="0"/>
            </a:endParaRPr>
          </a:p>
        </p:txBody>
      </p:sp>
    </p:spTree>
    <p:extLst>
      <p:ext uri="{BB962C8B-B14F-4D97-AF65-F5344CB8AC3E}">
        <p14:creationId xmlns:p14="http://schemas.microsoft.com/office/powerpoint/2010/main" xmlns="" val="313583749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647741-908E-A527-B21C-929BF0ABBED2}"/>
              </a:ext>
            </a:extLst>
          </p:cNvPr>
          <p:cNvSpPr>
            <a:spLocks noGrp="1"/>
          </p:cNvSpPr>
          <p:nvPr>
            <p:ph type="title"/>
          </p:nvPr>
        </p:nvSpPr>
        <p:spPr>
          <a:xfrm>
            <a:off x="913795" y="609923"/>
            <a:ext cx="5934949" cy="1492254"/>
          </a:xfrm>
        </p:spPr>
        <p:txBody>
          <a:bodyPr>
            <a:noAutofit/>
          </a:bodyPr>
          <a:lstStyle/>
          <a:p>
            <a:r>
              <a:rPr lang="en-US" dirty="0">
                <a:latin typeface="Algerian" panose="04020705040A02060702" pitchFamily="82" charset="0"/>
              </a:rPr>
              <a:t>Present Market of Voice Assistant.</a:t>
            </a:r>
          </a:p>
        </p:txBody>
      </p:sp>
      <p:pic>
        <p:nvPicPr>
          <p:cNvPr id="6" name="Picture Placeholder 5">
            <a:extLst>
              <a:ext uri="{FF2B5EF4-FFF2-40B4-BE49-F238E27FC236}">
                <a16:creationId xmlns:a16="http://schemas.microsoft.com/office/drawing/2014/main" xmlns="" id="{B313662A-E519-C8B9-F45E-A10C03C1B0E6}"/>
              </a:ext>
            </a:extLst>
          </p:cNvPr>
          <p:cNvPicPr>
            <a:picLocks noGrp="1" noChangeAspect="1"/>
          </p:cNvPicPr>
          <p:nvPr>
            <p:ph type="pic" idx="1"/>
          </p:nvPr>
        </p:nvPicPr>
        <p:blipFill>
          <a:blip r:embed="rId2">
            <a:extLst>
              <a:ext uri="{28A0092B-C50C-407E-A947-70E740481C1C}">
                <a14:useLocalDpi xmlns:a14="http://schemas.microsoft.com/office/drawing/2010/main" xmlns="" val="0"/>
              </a:ext>
            </a:extLst>
          </a:blip>
          <a:srcRect l="1923" r="1923"/>
          <a:stretch>
            <a:fillRect/>
          </a:stretch>
        </p:blipFill>
        <p:spPr>
          <a:xfrm>
            <a:off x="7381188" y="716438"/>
            <a:ext cx="3421930" cy="5098957"/>
          </a:xfrm>
        </p:spPr>
      </p:pic>
      <p:sp>
        <p:nvSpPr>
          <p:cNvPr id="4" name="Text Placeholder 3">
            <a:extLst>
              <a:ext uri="{FF2B5EF4-FFF2-40B4-BE49-F238E27FC236}">
                <a16:creationId xmlns:a16="http://schemas.microsoft.com/office/drawing/2014/main" xmlns="" id="{55216F21-DBF5-FE54-C2E8-65A28D5F074B}"/>
              </a:ext>
            </a:extLst>
          </p:cNvPr>
          <p:cNvSpPr>
            <a:spLocks noGrp="1"/>
          </p:cNvSpPr>
          <p:nvPr>
            <p:ph type="body" sz="half" idx="2"/>
          </p:nvPr>
        </p:nvSpPr>
        <p:spPr/>
        <p:txBody>
          <a:bodyPr>
            <a:normAutofit fontScale="92500" lnSpcReduction="10000"/>
          </a:bodyPr>
          <a:lstStyle/>
          <a:p>
            <a:r>
              <a:rPr lang="en-US" sz="2400" dirty="0">
                <a:latin typeface="Arial Black" panose="020B0A04020102020204" pitchFamily="34" charset="0"/>
              </a:rPr>
              <a:t>The global voice recognition market is set to touch </a:t>
            </a:r>
            <a:r>
              <a:rPr lang="en-IN" sz="2400" dirty="0">
                <a:latin typeface="Arial Black" panose="020B0A04020102020204" pitchFamily="34" charset="0"/>
              </a:rPr>
              <a:t>$27.16 billion by 2025 from $10.7 billion in 2020. A report by google also show that almost 27% of the online global population uses voice search on their phones. With the growing popularity of Alexa and </a:t>
            </a:r>
            <a:r>
              <a:rPr lang="en-IN" sz="2400" dirty="0" err="1">
                <a:latin typeface="Arial Black" panose="020B0A04020102020204" pitchFamily="34" charset="0"/>
              </a:rPr>
              <a:t>siri</a:t>
            </a:r>
            <a:r>
              <a:rPr lang="en-IN" sz="2400" dirty="0">
                <a:latin typeface="Arial Black" panose="020B0A04020102020204" pitchFamily="34" charset="0"/>
              </a:rPr>
              <a:t>, voice assistants have revamped how people use technology and connect with brands conveniently.</a:t>
            </a:r>
            <a:endParaRPr lang="en-US" sz="2400" dirty="0">
              <a:latin typeface="Arial Black" panose="020B0A04020102020204" pitchFamily="34" charset="0"/>
            </a:endParaRPr>
          </a:p>
          <a:p>
            <a:endParaRPr lang="en-US" dirty="0"/>
          </a:p>
        </p:txBody>
      </p:sp>
    </p:spTree>
    <p:extLst>
      <p:ext uri="{BB962C8B-B14F-4D97-AF65-F5344CB8AC3E}">
        <p14:creationId xmlns:p14="http://schemas.microsoft.com/office/powerpoint/2010/main" xmlns="" val="218415853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FA9F84-2945-22B5-27BC-41D8BF8F45D8}"/>
              </a:ext>
            </a:extLst>
          </p:cNvPr>
          <p:cNvSpPr>
            <a:spLocks noGrp="1"/>
          </p:cNvSpPr>
          <p:nvPr>
            <p:ph type="title"/>
          </p:nvPr>
        </p:nvSpPr>
        <p:spPr>
          <a:xfrm>
            <a:off x="913795" y="477948"/>
            <a:ext cx="5934949" cy="1829338"/>
          </a:xfrm>
        </p:spPr>
        <p:txBody>
          <a:bodyPr/>
          <a:lstStyle/>
          <a:p>
            <a:r>
              <a:rPr lang="en-US" sz="4400" dirty="0">
                <a:latin typeface="Algerian" panose="04020705040A02060702" pitchFamily="82" charset="0"/>
              </a:rPr>
              <a:t>Python Modules.</a:t>
            </a:r>
          </a:p>
        </p:txBody>
      </p:sp>
      <p:pic>
        <p:nvPicPr>
          <p:cNvPr id="6" name="Picture Placeholder 5">
            <a:extLst>
              <a:ext uri="{FF2B5EF4-FFF2-40B4-BE49-F238E27FC236}">
                <a16:creationId xmlns:a16="http://schemas.microsoft.com/office/drawing/2014/main" xmlns="" id="{D1C2E6BC-389F-93F1-6D16-ED3D93B630B4}"/>
              </a:ext>
            </a:extLst>
          </p:cNvPr>
          <p:cNvPicPr>
            <a:picLocks noGrp="1" noChangeAspect="1"/>
          </p:cNvPicPr>
          <p:nvPr>
            <p:ph type="pic" idx="1"/>
          </p:nvPr>
        </p:nvPicPr>
        <p:blipFill>
          <a:blip r:embed="rId2">
            <a:extLst>
              <a:ext uri="{28A0092B-C50C-407E-A947-70E740481C1C}">
                <a14:useLocalDpi xmlns:a14="http://schemas.microsoft.com/office/drawing/2010/main" xmlns="" val="0"/>
              </a:ext>
            </a:extLst>
          </a:blip>
          <a:srcRect l="10072" r="10072"/>
          <a:stretch>
            <a:fillRect/>
          </a:stretch>
        </p:blipFill>
        <p:spPr>
          <a:xfrm>
            <a:off x="7400040" y="609924"/>
            <a:ext cx="3393651" cy="5074440"/>
          </a:xfrm>
        </p:spPr>
      </p:pic>
      <p:sp>
        <p:nvSpPr>
          <p:cNvPr id="4" name="Text Placeholder 3">
            <a:extLst>
              <a:ext uri="{FF2B5EF4-FFF2-40B4-BE49-F238E27FC236}">
                <a16:creationId xmlns:a16="http://schemas.microsoft.com/office/drawing/2014/main" xmlns="" id="{EB655E0F-E9C7-417B-E6D9-E77D7F545349}"/>
              </a:ext>
            </a:extLst>
          </p:cNvPr>
          <p:cNvSpPr>
            <a:spLocks noGrp="1"/>
          </p:cNvSpPr>
          <p:nvPr>
            <p:ph type="body" sz="half" idx="2"/>
          </p:nvPr>
        </p:nvSpPr>
        <p:spPr/>
        <p:txBody>
          <a:bodyPr>
            <a:normAutofit lnSpcReduction="10000"/>
          </a:bodyPr>
          <a:lstStyle/>
          <a:p>
            <a:pPr marL="285750" indent="-285750" algn="l">
              <a:buFont typeface="Arial" panose="020B0604020202020204" pitchFamily="34" charset="0"/>
              <a:buChar char="•"/>
            </a:pPr>
            <a:r>
              <a:rPr lang="en-US" sz="2400" dirty="0" err="1">
                <a:latin typeface="Berlin Sans FB" panose="020E0602020502020306" pitchFamily="34" charset="0"/>
              </a:rPr>
              <a:t>SpeechRecognition</a:t>
            </a:r>
            <a:endParaRPr lang="en-US" sz="2400" dirty="0">
              <a:latin typeface="Berlin Sans FB" panose="020E0602020502020306" pitchFamily="34" charset="0"/>
            </a:endParaRPr>
          </a:p>
          <a:p>
            <a:pPr marL="285750" indent="-285750" algn="l">
              <a:buFont typeface="Arial" panose="020B0604020202020204" pitchFamily="34" charset="0"/>
              <a:buChar char="•"/>
            </a:pPr>
            <a:r>
              <a:rPr lang="en-US" sz="2400" dirty="0">
                <a:latin typeface="Berlin Sans FB" panose="020E0602020502020306" pitchFamily="34" charset="0"/>
              </a:rPr>
              <a:t>pyttsx3</a:t>
            </a:r>
          </a:p>
          <a:p>
            <a:pPr marL="285750" indent="-285750" algn="l">
              <a:buFont typeface="Arial" panose="020B0604020202020204" pitchFamily="34" charset="0"/>
              <a:buChar char="•"/>
            </a:pPr>
            <a:r>
              <a:rPr lang="en-US" sz="2400" dirty="0">
                <a:latin typeface="Berlin Sans FB" panose="020E0602020502020306" pitchFamily="34" charset="0"/>
              </a:rPr>
              <a:t>datetime</a:t>
            </a:r>
          </a:p>
          <a:p>
            <a:pPr marL="285750" indent="-285750" algn="l">
              <a:buFont typeface="Arial" panose="020B0604020202020204" pitchFamily="34" charset="0"/>
              <a:buChar char="•"/>
            </a:pPr>
            <a:r>
              <a:rPr lang="en-US" sz="2400" dirty="0" err="1">
                <a:latin typeface="Berlin Sans FB" panose="020E0602020502020306" pitchFamily="34" charset="0"/>
              </a:rPr>
              <a:t>wikipedia</a:t>
            </a:r>
            <a:endParaRPr lang="en-US" sz="2400" dirty="0">
              <a:latin typeface="Berlin Sans FB" panose="020E0602020502020306" pitchFamily="34" charset="0"/>
            </a:endParaRPr>
          </a:p>
          <a:p>
            <a:pPr marL="285750" indent="-285750" algn="l">
              <a:buFont typeface="Arial" panose="020B0604020202020204" pitchFamily="34" charset="0"/>
              <a:buChar char="•"/>
            </a:pPr>
            <a:r>
              <a:rPr lang="en-US" sz="2400" dirty="0" err="1">
                <a:latin typeface="Berlin Sans FB" panose="020E0602020502020306" pitchFamily="34" charset="0"/>
              </a:rPr>
              <a:t>pyjokes</a:t>
            </a:r>
            <a:endParaRPr lang="en-US" sz="2400" dirty="0">
              <a:latin typeface="Berlin Sans FB" panose="020E0602020502020306" pitchFamily="34" charset="0"/>
            </a:endParaRPr>
          </a:p>
          <a:p>
            <a:pPr marL="285750" indent="-285750" algn="l">
              <a:buFont typeface="Arial" panose="020B0604020202020204" pitchFamily="34" charset="0"/>
              <a:buChar char="•"/>
            </a:pPr>
            <a:r>
              <a:rPr lang="en-US" sz="2400" dirty="0" err="1">
                <a:latin typeface="Berlin Sans FB" panose="020E0602020502020306" pitchFamily="34" charset="0"/>
              </a:rPr>
              <a:t>os</a:t>
            </a:r>
            <a:endParaRPr lang="en-US" sz="2400" dirty="0">
              <a:latin typeface="Berlin Sans FB" panose="020E0602020502020306" pitchFamily="34" charset="0"/>
            </a:endParaRPr>
          </a:p>
          <a:p>
            <a:pPr marL="285750" indent="-285750" algn="l">
              <a:buFont typeface="Arial" panose="020B0604020202020204" pitchFamily="34" charset="0"/>
              <a:buChar char="•"/>
            </a:pPr>
            <a:r>
              <a:rPr lang="en-US" sz="2400" dirty="0" err="1">
                <a:latin typeface="Berlin Sans FB" panose="020E0602020502020306" pitchFamily="34" charset="0"/>
              </a:rPr>
              <a:t>webbrowser</a:t>
            </a:r>
            <a:endParaRPr lang="en-US" sz="2400" dirty="0">
              <a:latin typeface="Berlin Sans FB" panose="020E0602020502020306" pitchFamily="34" charset="0"/>
            </a:endParaRPr>
          </a:p>
          <a:p>
            <a:endParaRPr lang="en-US" dirty="0"/>
          </a:p>
        </p:txBody>
      </p:sp>
    </p:spTree>
    <p:extLst>
      <p:ext uri="{BB962C8B-B14F-4D97-AF65-F5344CB8AC3E}">
        <p14:creationId xmlns:p14="http://schemas.microsoft.com/office/powerpoint/2010/main" xmlns="" val="220369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0668F6-09B6-8024-7A87-A188B2AF5EDE}"/>
              </a:ext>
            </a:extLst>
          </p:cNvPr>
          <p:cNvSpPr>
            <a:spLocks noGrp="1"/>
          </p:cNvSpPr>
          <p:nvPr>
            <p:ph type="title"/>
          </p:nvPr>
        </p:nvSpPr>
        <p:spPr/>
        <p:txBody>
          <a:bodyPr>
            <a:noAutofit/>
          </a:bodyPr>
          <a:lstStyle/>
          <a:p>
            <a:pPr algn="ctr"/>
            <a:r>
              <a:rPr lang="en-US" sz="9600" i="1" dirty="0">
                <a:latin typeface="Algerian" panose="04020705040A02060702" pitchFamily="82" charset="0"/>
              </a:rPr>
              <a:t>Index</a:t>
            </a:r>
          </a:p>
        </p:txBody>
      </p:sp>
      <p:sp>
        <p:nvSpPr>
          <p:cNvPr id="3" name="Content Placeholder 2">
            <a:extLst>
              <a:ext uri="{FF2B5EF4-FFF2-40B4-BE49-F238E27FC236}">
                <a16:creationId xmlns:a16="http://schemas.microsoft.com/office/drawing/2014/main" xmlns="" id="{4648AB23-4F17-A30E-02A5-72558311F7D7}"/>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Berlin Sans FB" panose="020E0602020502020306" pitchFamily="34" charset="0"/>
              </a:rPr>
              <a:t>Introduction</a:t>
            </a:r>
          </a:p>
          <a:p>
            <a:pPr>
              <a:buFont typeface="Wingdings" panose="05000000000000000000" pitchFamily="2" charset="2"/>
              <a:buChar char="Ø"/>
            </a:pPr>
            <a:r>
              <a:rPr lang="en-US" sz="2400" dirty="0">
                <a:latin typeface="Berlin Sans FB" panose="020E0602020502020306" pitchFamily="34" charset="0"/>
              </a:rPr>
              <a:t>Objective</a:t>
            </a:r>
          </a:p>
          <a:p>
            <a:pPr>
              <a:buFont typeface="Wingdings" panose="05000000000000000000" pitchFamily="2" charset="2"/>
              <a:buChar char="Ø"/>
            </a:pPr>
            <a:r>
              <a:rPr lang="en-US" sz="2400" dirty="0">
                <a:latin typeface="Berlin Sans FB" panose="020E0602020502020306" pitchFamily="34" charset="0"/>
              </a:rPr>
              <a:t>Technology</a:t>
            </a:r>
          </a:p>
          <a:p>
            <a:pPr>
              <a:buFont typeface="Wingdings" panose="05000000000000000000" pitchFamily="2" charset="2"/>
              <a:buChar char="Ø"/>
            </a:pPr>
            <a:r>
              <a:rPr lang="en-US" sz="2400" dirty="0">
                <a:latin typeface="Berlin Sans FB" panose="020E0602020502020306" pitchFamily="34" charset="0"/>
              </a:rPr>
              <a:t>Modules</a:t>
            </a:r>
          </a:p>
          <a:p>
            <a:pPr>
              <a:buFont typeface="Wingdings" panose="05000000000000000000" pitchFamily="2" charset="2"/>
              <a:buChar char="Ø"/>
            </a:pPr>
            <a:r>
              <a:rPr lang="en-US" sz="2400" dirty="0">
                <a:latin typeface="Berlin Sans FB" panose="020E0602020502020306" pitchFamily="34" charset="0"/>
              </a:rPr>
              <a:t>Code</a:t>
            </a:r>
          </a:p>
          <a:p>
            <a:pPr>
              <a:buFont typeface="Wingdings" panose="05000000000000000000" pitchFamily="2" charset="2"/>
              <a:buChar char="Ø"/>
            </a:pPr>
            <a:r>
              <a:rPr lang="en-US" sz="2400" dirty="0">
                <a:latin typeface="Berlin Sans FB" panose="020E0602020502020306" pitchFamily="34" charset="0"/>
              </a:rPr>
              <a:t>Credit</a:t>
            </a:r>
          </a:p>
        </p:txBody>
      </p:sp>
    </p:spTree>
    <p:extLst>
      <p:ext uri="{BB962C8B-B14F-4D97-AF65-F5344CB8AC3E}">
        <p14:creationId xmlns:p14="http://schemas.microsoft.com/office/powerpoint/2010/main" xmlns="" val="197973424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E11025-7CBB-9677-567B-1F49891FB823}"/>
              </a:ext>
            </a:extLst>
          </p:cNvPr>
          <p:cNvSpPr>
            <a:spLocks noGrp="1"/>
          </p:cNvSpPr>
          <p:nvPr>
            <p:ph type="title"/>
          </p:nvPr>
        </p:nvSpPr>
        <p:spPr>
          <a:xfrm>
            <a:off x="913795" y="609923"/>
            <a:ext cx="5934949" cy="1379133"/>
          </a:xfrm>
        </p:spPr>
        <p:txBody>
          <a:bodyPr>
            <a:normAutofit/>
          </a:bodyPr>
          <a:lstStyle/>
          <a:p>
            <a:pPr algn="ctr"/>
            <a:r>
              <a:rPr lang="en-US" sz="5400" u="sng" dirty="0">
                <a:latin typeface="Algerian" panose="04020705040A02060702" pitchFamily="82" charset="0"/>
              </a:rPr>
              <a:t>Voice Assistant</a:t>
            </a:r>
          </a:p>
        </p:txBody>
      </p:sp>
      <p:pic>
        <p:nvPicPr>
          <p:cNvPr id="6" name="Picture Placeholder 5">
            <a:extLst>
              <a:ext uri="{FF2B5EF4-FFF2-40B4-BE49-F238E27FC236}">
                <a16:creationId xmlns:a16="http://schemas.microsoft.com/office/drawing/2014/main" xmlns="" id="{BA6A0B14-8FF5-BE99-BDB8-A515BD691C60}"/>
              </a:ext>
            </a:extLst>
          </p:cNvPr>
          <p:cNvPicPr>
            <a:picLocks noGrp="1" noChangeAspect="1"/>
          </p:cNvPicPr>
          <p:nvPr>
            <p:ph type="pic" idx="1"/>
          </p:nvPr>
        </p:nvPicPr>
        <p:blipFill>
          <a:blip r:embed="rId2">
            <a:extLst>
              <a:ext uri="{28A0092B-C50C-407E-A947-70E740481C1C}">
                <a14:useLocalDpi xmlns:a14="http://schemas.microsoft.com/office/drawing/2010/main" xmlns="" val="0"/>
              </a:ext>
            </a:extLst>
          </a:blip>
          <a:srcRect l="27764" r="27764"/>
          <a:stretch>
            <a:fillRect/>
          </a:stretch>
        </p:blipFill>
        <p:spPr/>
      </p:pic>
      <p:sp>
        <p:nvSpPr>
          <p:cNvPr id="4" name="Text Placeholder 3">
            <a:extLst>
              <a:ext uri="{FF2B5EF4-FFF2-40B4-BE49-F238E27FC236}">
                <a16:creationId xmlns:a16="http://schemas.microsoft.com/office/drawing/2014/main" xmlns="" id="{0608D602-19F3-9412-E8D3-3BEBBFB04B73}"/>
              </a:ext>
            </a:extLst>
          </p:cNvPr>
          <p:cNvSpPr>
            <a:spLocks noGrp="1"/>
          </p:cNvSpPr>
          <p:nvPr>
            <p:ph type="body" sz="half" idx="2"/>
          </p:nvPr>
        </p:nvSpPr>
        <p:spPr>
          <a:xfrm>
            <a:off x="779929" y="2138083"/>
            <a:ext cx="6177052" cy="3811588"/>
          </a:xfrm>
        </p:spPr>
        <p:txBody>
          <a:bodyPr>
            <a:normAutofit/>
          </a:bodyPr>
          <a:lstStyle/>
          <a:p>
            <a:pPr marL="342900" indent="-342900" algn="just">
              <a:buFont typeface="Arial" panose="020B0604020202020204" pitchFamily="34" charset="0"/>
              <a:buChar char="•"/>
            </a:pPr>
            <a:r>
              <a:rPr lang="en-US" sz="2400" dirty="0">
                <a:latin typeface="Berlin Sans FB Demi" panose="020E0802020502020306" pitchFamily="34" charset="0"/>
              </a:rPr>
              <a:t>A voice assistant allow user ,using it by a single voice commands.</a:t>
            </a:r>
          </a:p>
          <a:p>
            <a:pPr marL="342900" indent="-342900" algn="just">
              <a:buFont typeface="Arial" panose="020B0604020202020204" pitchFamily="34" charset="0"/>
              <a:buChar char="•"/>
            </a:pPr>
            <a:r>
              <a:rPr lang="en-US" sz="2400" dirty="0">
                <a:latin typeface="Berlin Sans FB Demi" panose="020E0802020502020306" pitchFamily="34" charset="0"/>
              </a:rPr>
              <a:t>A voice assistant use the power of Natural language processing(NLP), voice recognition technology and speech synthesis. </a:t>
            </a:r>
          </a:p>
          <a:p>
            <a:pPr marL="342900" indent="-342900" algn="just">
              <a:buFont typeface="Arial" panose="020B0604020202020204" pitchFamily="34" charset="0"/>
              <a:buChar char="•"/>
            </a:pPr>
            <a:r>
              <a:rPr lang="en-US" sz="2400" dirty="0">
                <a:latin typeface="Berlin Sans FB Demi" panose="020E0802020502020306" pitchFamily="34" charset="0"/>
              </a:rPr>
              <a:t>A voice assistant is a automated software Application or platform.</a:t>
            </a:r>
          </a:p>
        </p:txBody>
      </p:sp>
    </p:spTree>
    <p:extLst>
      <p:ext uri="{BB962C8B-B14F-4D97-AF65-F5344CB8AC3E}">
        <p14:creationId xmlns:p14="http://schemas.microsoft.com/office/powerpoint/2010/main" xmlns="" val="428487004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E4AF47-39D4-90E4-9E42-425336847227}"/>
              </a:ext>
            </a:extLst>
          </p:cNvPr>
          <p:cNvSpPr>
            <a:spLocks noGrp="1"/>
          </p:cNvSpPr>
          <p:nvPr>
            <p:ph type="title"/>
          </p:nvPr>
        </p:nvSpPr>
        <p:spPr>
          <a:xfrm>
            <a:off x="839788" y="428919"/>
            <a:ext cx="3932237" cy="1032235"/>
          </a:xfrm>
        </p:spPr>
        <p:txBody>
          <a:bodyPr>
            <a:normAutofit fontScale="90000"/>
          </a:bodyPr>
          <a:lstStyle/>
          <a:p>
            <a:r>
              <a:rPr lang="en-US" b="1" u="sng" dirty="0">
                <a:latin typeface="Algerian" panose="04020705040A02060702" pitchFamily="82" charset="0"/>
              </a:rPr>
              <a:t>Common uses Voice Assistant</a:t>
            </a:r>
          </a:p>
        </p:txBody>
      </p:sp>
      <p:pic>
        <p:nvPicPr>
          <p:cNvPr id="10" name="Picture Placeholder 9">
            <a:extLst>
              <a:ext uri="{FF2B5EF4-FFF2-40B4-BE49-F238E27FC236}">
                <a16:creationId xmlns:a16="http://schemas.microsoft.com/office/drawing/2014/main" xmlns="" id="{CA4C37E6-63D0-B724-52AB-2E0BEC68154F}"/>
              </a:ext>
            </a:extLst>
          </p:cNvPr>
          <p:cNvPicPr>
            <a:picLocks noGrp="1" noChangeAspect="1"/>
          </p:cNvPicPr>
          <p:nvPr>
            <p:ph type="pic" idx="1"/>
          </p:nvPr>
        </p:nvPicPr>
        <p:blipFill>
          <a:blip r:embed="rId2">
            <a:extLst>
              <a:ext uri="{28A0092B-C50C-407E-A947-70E740481C1C}">
                <a14:useLocalDpi xmlns:a14="http://schemas.microsoft.com/office/drawing/2010/main" xmlns="" val="0"/>
              </a:ext>
            </a:extLst>
          </a:blip>
          <a:srcRect l="27771" r="27771"/>
          <a:stretch>
            <a:fillRect/>
          </a:stretch>
        </p:blipFill>
        <p:spPr/>
      </p:pic>
      <p:sp>
        <p:nvSpPr>
          <p:cNvPr id="4" name="Text Placeholder 3">
            <a:extLst>
              <a:ext uri="{FF2B5EF4-FFF2-40B4-BE49-F238E27FC236}">
                <a16:creationId xmlns:a16="http://schemas.microsoft.com/office/drawing/2014/main" xmlns="" id="{D4830A87-0C63-A36D-A5A4-62FF0BA80C32}"/>
              </a:ext>
            </a:extLst>
          </p:cNvPr>
          <p:cNvSpPr>
            <a:spLocks noGrp="1"/>
          </p:cNvSpPr>
          <p:nvPr>
            <p:ph type="body" sz="half" idx="2"/>
          </p:nvPr>
        </p:nvSpPr>
        <p:spPr>
          <a:xfrm>
            <a:off x="490194" y="1489435"/>
            <a:ext cx="5448692" cy="4977353"/>
          </a:xfrm>
        </p:spPr>
        <p:txBody>
          <a:bodyPr>
            <a:normAutofit/>
          </a:bodyPr>
          <a:lstStyle/>
          <a:p>
            <a:pPr marL="342900" indent="-342900" algn="l">
              <a:buFont typeface="Arial" panose="020B0604020202020204" pitchFamily="34" charset="0"/>
              <a:buChar char="•"/>
            </a:pPr>
            <a:r>
              <a:rPr lang="en-US" sz="2400" b="1" dirty="0">
                <a:latin typeface="Berlin Sans FB Demi" panose="020E0802020502020306" pitchFamily="34" charset="0"/>
              </a:rPr>
              <a:t>Create a smart home or office.</a:t>
            </a:r>
          </a:p>
          <a:p>
            <a:pPr marL="342900" indent="-342900" algn="l">
              <a:buFont typeface="Arial" panose="020B0604020202020204" pitchFamily="34" charset="0"/>
              <a:buChar char="•"/>
            </a:pPr>
            <a:r>
              <a:rPr lang="en-US" sz="2400" b="1" dirty="0">
                <a:latin typeface="Berlin Sans FB Demi" panose="020E0802020502020306" pitchFamily="34" charset="0"/>
              </a:rPr>
              <a:t>Manage times and productivity.</a:t>
            </a:r>
          </a:p>
          <a:p>
            <a:pPr marL="342900" indent="-342900" algn="l">
              <a:buFont typeface="Arial" panose="020B0604020202020204" pitchFamily="34" charset="0"/>
              <a:buChar char="•"/>
            </a:pPr>
            <a:r>
              <a:rPr lang="en-US" sz="2400" b="1" dirty="0">
                <a:latin typeface="Berlin Sans FB Demi" panose="020E0802020502020306" pitchFamily="34" charset="0"/>
              </a:rPr>
              <a:t>Run a TV or smart appliances.</a:t>
            </a:r>
          </a:p>
          <a:p>
            <a:pPr marL="342900" indent="-342900" algn="l">
              <a:buFont typeface="Arial" panose="020B0604020202020204" pitchFamily="34" charset="0"/>
              <a:buChar char="•"/>
            </a:pPr>
            <a:r>
              <a:rPr lang="en-US" sz="2400" b="1" dirty="0">
                <a:latin typeface="Berlin Sans FB Demi" panose="020E0802020502020306" pitchFamily="34" charset="0"/>
              </a:rPr>
              <a:t>Make life easier with “skills”.</a:t>
            </a:r>
          </a:p>
          <a:p>
            <a:pPr marL="342900" indent="-342900" algn="l">
              <a:buFont typeface="Arial" panose="020B0604020202020204" pitchFamily="34" charset="0"/>
              <a:buChar char="•"/>
            </a:pPr>
            <a:r>
              <a:rPr lang="en-US" sz="2400" b="1" dirty="0">
                <a:latin typeface="Berlin Sans FB Demi" panose="020E0802020502020306" pitchFamily="34" charset="0"/>
              </a:rPr>
              <a:t>Drive hand-free.</a:t>
            </a:r>
          </a:p>
          <a:p>
            <a:pPr marL="342900" indent="-342900" algn="l">
              <a:buFont typeface="Arial" panose="020B0604020202020204" pitchFamily="34" charset="0"/>
              <a:buChar char="•"/>
            </a:pPr>
            <a:r>
              <a:rPr lang="en-US" sz="2400" b="1" dirty="0">
                <a:latin typeface="Berlin Sans FB Demi" panose="020E0802020502020306" pitchFamily="34" charset="0"/>
              </a:rPr>
              <a:t>Get  information about daily news, weather and traffic.</a:t>
            </a:r>
          </a:p>
          <a:p>
            <a:pPr marL="342900" indent="-342900" algn="l">
              <a:buFont typeface="Arial" panose="020B0604020202020204" pitchFamily="34" charset="0"/>
              <a:buChar char="•"/>
            </a:pPr>
            <a:r>
              <a:rPr lang="en-US" sz="2400" b="1" dirty="0">
                <a:latin typeface="Berlin Sans FB Demi" panose="020E0802020502020306" pitchFamily="34" charset="0"/>
              </a:rPr>
              <a:t>Have random fun.</a:t>
            </a:r>
          </a:p>
        </p:txBody>
      </p:sp>
    </p:spTree>
    <p:extLst>
      <p:ext uri="{BB962C8B-B14F-4D97-AF65-F5344CB8AC3E}">
        <p14:creationId xmlns:p14="http://schemas.microsoft.com/office/powerpoint/2010/main" xmlns="" val="177675791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15E44-3405-7AE7-38D9-84EE04D64C33}"/>
              </a:ext>
            </a:extLst>
          </p:cNvPr>
          <p:cNvSpPr>
            <a:spLocks noGrp="1"/>
          </p:cNvSpPr>
          <p:nvPr>
            <p:ph type="title"/>
          </p:nvPr>
        </p:nvSpPr>
        <p:spPr>
          <a:xfrm>
            <a:off x="839786" y="254524"/>
            <a:ext cx="5598719" cy="1649690"/>
          </a:xfrm>
        </p:spPr>
        <p:txBody>
          <a:bodyPr>
            <a:noAutofit/>
          </a:bodyPr>
          <a:lstStyle/>
          <a:p>
            <a:pPr algn="l"/>
            <a:r>
              <a:rPr lang="en-US" sz="4000" dirty="0">
                <a:latin typeface="Algerian" panose="04020705040A02060702" pitchFamily="82" charset="0"/>
              </a:rPr>
              <a:t>First Voice Assistant. </a:t>
            </a:r>
            <a:r>
              <a:rPr lang="en-US" dirty="0">
                <a:latin typeface="Algerian" panose="04020705040A02060702" pitchFamily="82" charset="0"/>
              </a:rPr>
              <a:t>(IBM Simon)</a:t>
            </a:r>
          </a:p>
        </p:txBody>
      </p:sp>
      <p:pic>
        <p:nvPicPr>
          <p:cNvPr id="6" name="Content Placeholder 5">
            <a:extLst>
              <a:ext uri="{FF2B5EF4-FFF2-40B4-BE49-F238E27FC236}">
                <a16:creationId xmlns:a16="http://schemas.microsoft.com/office/drawing/2014/main" xmlns="" id="{4E4DB93F-1559-F51A-75D3-6D66CF99D72B}"/>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796725" y="989203"/>
            <a:ext cx="5272628" cy="4648636"/>
          </a:xfrm>
        </p:spPr>
      </p:pic>
      <p:sp>
        <p:nvSpPr>
          <p:cNvPr id="4" name="Text Placeholder 3">
            <a:extLst>
              <a:ext uri="{FF2B5EF4-FFF2-40B4-BE49-F238E27FC236}">
                <a16:creationId xmlns:a16="http://schemas.microsoft.com/office/drawing/2014/main" xmlns="" id="{4B7D75AC-9FC4-E760-A6A7-C939F72840E9}"/>
              </a:ext>
            </a:extLst>
          </p:cNvPr>
          <p:cNvSpPr>
            <a:spLocks noGrp="1"/>
          </p:cNvSpPr>
          <p:nvPr>
            <p:ph type="body" sz="half" idx="2"/>
          </p:nvPr>
        </p:nvSpPr>
        <p:spPr>
          <a:xfrm>
            <a:off x="839787" y="2177592"/>
            <a:ext cx="5598719" cy="3691396"/>
          </a:xfrm>
        </p:spPr>
        <p:txBody>
          <a:bodyPr>
            <a:noAutofit/>
          </a:bodyPr>
          <a:lstStyle/>
          <a:p>
            <a:pPr marL="342900" indent="-342900" algn="l">
              <a:buFont typeface="Arial" panose="020B0604020202020204" pitchFamily="34" charset="0"/>
              <a:buChar char="•"/>
            </a:pPr>
            <a:r>
              <a:rPr lang="en-US" sz="2400" dirty="0">
                <a:latin typeface="Berlin Sans FB" panose="020E0602020502020306" pitchFamily="34" charset="0"/>
              </a:rPr>
              <a:t>IBM Simon was created in 1994 by IBM.</a:t>
            </a:r>
          </a:p>
          <a:p>
            <a:pPr marL="342900" indent="-342900" algn="l">
              <a:buFont typeface="Arial" panose="020B0604020202020204" pitchFamily="34" charset="0"/>
              <a:buChar char="•"/>
            </a:pPr>
            <a:r>
              <a:rPr lang="en-US" sz="2400" dirty="0">
                <a:latin typeface="Berlin Sans FB" panose="020E0602020502020306" pitchFamily="34" charset="0"/>
              </a:rPr>
              <a:t>It was the first smartphone in the history.</a:t>
            </a:r>
          </a:p>
          <a:p>
            <a:pPr marL="342900" indent="-342900" algn="l">
              <a:buFont typeface="Arial" panose="020B0604020202020204" pitchFamily="34" charset="0"/>
              <a:buChar char="•"/>
            </a:pPr>
            <a:r>
              <a:rPr lang="en-US" sz="2400" dirty="0">
                <a:latin typeface="Berlin Sans FB" panose="020E0602020502020306" pitchFamily="34" charset="0"/>
              </a:rPr>
              <a:t>It laid the foundation for smart virtual assistant as we know them today.</a:t>
            </a:r>
          </a:p>
          <a:p>
            <a:pPr marL="342900" indent="-342900" algn="l">
              <a:buFont typeface="Arial" panose="020B0604020202020204" pitchFamily="34" charset="0"/>
              <a:buChar char="•"/>
            </a:pPr>
            <a:r>
              <a:rPr lang="en-US" sz="2400" dirty="0">
                <a:latin typeface="Berlin Sans FB" panose="020E0602020502020306" pitchFamily="34" charset="0"/>
              </a:rPr>
              <a:t>Simon was the first touchscreen and handheld PDA.</a:t>
            </a:r>
          </a:p>
        </p:txBody>
      </p:sp>
    </p:spTree>
    <p:extLst>
      <p:ext uri="{BB962C8B-B14F-4D97-AF65-F5344CB8AC3E}">
        <p14:creationId xmlns:p14="http://schemas.microsoft.com/office/powerpoint/2010/main" xmlns="" val="69934235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E9D715-6DE0-4984-B0BB-778B1CAF16F8}"/>
              </a:ext>
            </a:extLst>
          </p:cNvPr>
          <p:cNvSpPr>
            <a:spLocks noGrp="1"/>
          </p:cNvSpPr>
          <p:nvPr>
            <p:ph type="title"/>
          </p:nvPr>
        </p:nvSpPr>
        <p:spPr>
          <a:xfrm>
            <a:off x="839788" y="428919"/>
            <a:ext cx="5934949" cy="1324467"/>
          </a:xfrm>
        </p:spPr>
        <p:txBody>
          <a:bodyPr/>
          <a:lstStyle/>
          <a:p>
            <a:pPr algn="l"/>
            <a:r>
              <a:rPr lang="en-US" dirty="0">
                <a:latin typeface="Algerian" panose="04020705040A02060702" pitchFamily="82" charset="0"/>
              </a:rPr>
              <a:t>Benefits of Voice Assistant.</a:t>
            </a:r>
          </a:p>
        </p:txBody>
      </p:sp>
      <p:pic>
        <p:nvPicPr>
          <p:cNvPr id="6" name="Picture Placeholder 5">
            <a:extLst>
              <a:ext uri="{FF2B5EF4-FFF2-40B4-BE49-F238E27FC236}">
                <a16:creationId xmlns:a16="http://schemas.microsoft.com/office/drawing/2014/main" xmlns="" id="{34E2479D-6752-9E94-3476-7FA21AC13D08}"/>
              </a:ext>
            </a:extLst>
          </p:cNvPr>
          <p:cNvPicPr>
            <a:picLocks noGrp="1" noChangeAspect="1"/>
          </p:cNvPicPr>
          <p:nvPr>
            <p:ph type="pic" idx="1"/>
          </p:nvPr>
        </p:nvPicPr>
        <p:blipFill>
          <a:blip r:embed="rId2">
            <a:extLst>
              <a:ext uri="{28A0092B-C50C-407E-A947-70E740481C1C}">
                <a14:useLocalDpi xmlns:a14="http://schemas.microsoft.com/office/drawing/2010/main" xmlns="" val="0"/>
              </a:ext>
            </a:extLst>
          </a:blip>
          <a:srcRect l="16656" r="16656"/>
          <a:stretch>
            <a:fillRect/>
          </a:stretch>
        </p:blipFill>
        <p:spPr/>
      </p:pic>
      <p:sp>
        <p:nvSpPr>
          <p:cNvPr id="4" name="Text Placeholder 3">
            <a:extLst>
              <a:ext uri="{FF2B5EF4-FFF2-40B4-BE49-F238E27FC236}">
                <a16:creationId xmlns:a16="http://schemas.microsoft.com/office/drawing/2014/main" xmlns="" id="{36F0DD76-3901-0786-3A00-E6C7C82AD255}"/>
              </a:ext>
            </a:extLst>
          </p:cNvPr>
          <p:cNvSpPr>
            <a:spLocks noGrp="1"/>
          </p:cNvSpPr>
          <p:nvPr>
            <p:ph type="body" sz="half" idx="2"/>
          </p:nvPr>
        </p:nvSpPr>
        <p:spPr>
          <a:xfrm>
            <a:off x="913795" y="2029119"/>
            <a:ext cx="5934949" cy="4399962"/>
          </a:xfrm>
        </p:spPr>
        <p:txBody>
          <a:bodyPr>
            <a:normAutofit fontScale="85000" lnSpcReduction="20000"/>
          </a:bodyPr>
          <a:lstStyle/>
          <a:p>
            <a:r>
              <a:rPr lang="en-US" sz="2400" dirty="0">
                <a:latin typeface="Berlin Sans FB" panose="020E0602020502020306" pitchFamily="34" charset="0"/>
              </a:rPr>
              <a:t>Some examples of what a Voice Assistant can do include:</a:t>
            </a:r>
          </a:p>
          <a:p>
            <a:pPr algn="l"/>
            <a:r>
              <a:rPr lang="en-US" sz="2400" dirty="0">
                <a:latin typeface="Berlin Sans FB" panose="020E0602020502020306" pitchFamily="34" charset="0"/>
              </a:rPr>
              <a:t>•Check the time, date</a:t>
            </a:r>
          </a:p>
          <a:p>
            <a:pPr algn="l"/>
            <a:r>
              <a:rPr lang="en-US" sz="2400" dirty="0">
                <a:latin typeface="Berlin Sans FB" panose="020E0602020502020306" pitchFamily="34" charset="0"/>
              </a:rPr>
              <a:t>•Plays the song</a:t>
            </a:r>
          </a:p>
          <a:p>
            <a:pPr algn="l"/>
            <a:r>
              <a:rPr lang="en-US" sz="2400" dirty="0">
                <a:latin typeface="Berlin Sans FB" panose="020E0602020502020306" pitchFamily="34" charset="0"/>
              </a:rPr>
              <a:t>•Tells Joke</a:t>
            </a:r>
          </a:p>
          <a:p>
            <a:pPr algn="l"/>
            <a:r>
              <a:rPr lang="en-US" sz="2400" dirty="0">
                <a:latin typeface="Berlin Sans FB" panose="020E0602020502020306" pitchFamily="34" charset="0"/>
              </a:rPr>
              <a:t>•Can access Wikipedia</a:t>
            </a:r>
          </a:p>
          <a:p>
            <a:pPr algn="l"/>
            <a:r>
              <a:rPr lang="en-US" sz="2400" dirty="0">
                <a:latin typeface="Berlin Sans FB" panose="020E0602020502020306" pitchFamily="34" charset="0"/>
              </a:rPr>
              <a:t>•Resolve some of the common Queries</a:t>
            </a:r>
          </a:p>
          <a:p>
            <a:pPr algn="l"/>
            <a:r>
              <a:rPr lang="en-US" sz="2400" dirty="0">
                <a:latin typeface="Berlin Sans FB" panose="020E0602020502020306" pitchFamily="34" charset="0"/>
              </a:rPr>
              <a:t>•Can access all the types of Web-Browser</a:t>
            </a:r>
          </a:p>
          <a:p>
            <a:pPr algn="l"/>
            <a:r>
              <a:rPr lang="en-US" sz="2400" dirty="0">
                <a:latin typeface="Berlin Sans FB" panose="020E0602020502020306" pitchFamily="34" charset="0"/>
              </a:rPr>
              <a:t>•It Entertains</a:t>
            </a:r>
          </a:p>
          <a:p>
            <a:pPr algn="l"/>
            <a:r>
              <a:rPr lang="en-US" sz="2400" dirty="0">
                <a:latin typeface="Berlin Sans FB" panose="020E0602020502020306" pitchFamily="34" charset="0"/>
              </a:rPr>
              <a:t>•Time Efficient</a:t>
            </a:r>
          </a:p>
          <a:p>
            <a:pPr algn="l"/>
            <a:r>
              <a:rPr lang="en-US" sz="2400" dirty="0">
                <a:latin typeface="Berlin Sans FB" panose="020E0602020502020306" pitchFamily="34" charset="0"/>
              </a:rPr>
              <a:t>•Cost Efficient</a:t>
            </a:r>
          </a:p>
          <a:p>
            <a:pPr algn="l"/>
            <a:r>
              <a:rPr lang="en-US" sz="2400" dirty="0">
                <a:latin typeface="Berlin Sans FB" panose="020E0602020502020306" pitchFamily="34" charset="0"/>
              </a:rPr>
              <a:t>•Quick Learning Curve</a:t>
            </a:r>
          </a:p>
        </p:txBody>
      </p:sp>
    </p:spTree>
    <p:extLst>
      <p:ext uri="{BB962C8B-B14F-4D97-AF65-F5344CB8AC3E}">
        <p14:creationId xmlns:p14="http://schemas.microsoft.com/office/powerpoint/2010/main" xmlns="" val="31895168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D68085-5ACB-C651-5A7A-9081A141A8C1}"/>
              </a:ext>
            </a:extLst>
          </p:cNvPr>
          <p:cNvSpPr>
            <a:spLocks noGrp="1"/>
          </p:cNvSpPr>
          <p:nvPr>
            <p:ph type="title"/>
          </p:nvPr>
        </p:nvSpPr>
        <p:spPr>
          <a:xfrm>
            <a:off x="913795" y="609600"/>
            <a:ext cx="3706889" cy="1058944"/>
          </a:xfrm>
        </p:spPr>
        <p:txBody>
          <a:bodyPr/>
          <a:lstStyle/>
          <a:p>
            <a:r>
              <a:rPr lang="en-US" dirty="0">
                <a:latin typeface="Algerian" panose="04020705040A02060702" pitchFamily="82" charset="0"/>
              </a:rPr>
              <a:t>When and Why to use Fedora.</a:t>
            </a:r>
          </a:p>
        </p:txBody>
      </p:sp>
      <p:pic>
        <p:nvPicPr>
          <p:cNvPr id="6" name="Content Placeholder 5">
            <a:extLst>
              <a:ext uri="{FF2B5EF4-FFF2-40B4-BE49-F238E27FC236}">
                <a16:creationId xmlns:a16="http://schemas.microsoft.com/office/drawing/2014/main" xmlns="" id="{A2482AFB-DF1F-540D-03F5-5126C3FA90E4}"/>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096000" y="1361625"/>
            <a:ext cx="5259388" cy="3936685"/>
          </a:xfrm>
        </p:spPr>
      </p:pic>
      <p:sp>
        <p:nvSpPr>
          <p:cNvPr id="4" name="Text Placeholder 3">
            <a:extLst>
              <a:ext uri="{FF2B5EF4-FFF2-40B4-BE49-F238E27FC236}">
                <a16:creationId xmlns:a16="http://schemas.microsoft.com/office/drawing/2014/main" xmlns="" id="{414EB9D6-4F6F-694E-D101-E28AFCA779AB}"/>
              </a:ext>
            </a:extLst>
          </p:cNvPr>
          <p:cNvSpPr>
            <a:spLocks noGrp="1"/>
          </p:cNvSpPr>
          <p:nvPr>
            <p:ph type="body" sz="half" idx="2"/>
          </p:nvPr>
        </p:nvSpPr>
        <p:spPr>
          <a:xfrm>
            <a:off x="584462" y="1668544"/>
            <a:ext cx="5326143" cy="4122655"/>
          </a:xfrm>
        </p:spPr>
        <p:txBody>
          <a:bodyPr>
            <a:noAutofit/>
          </a:bodyPr>
          <a:lstStyle/>
          <a:p>
            <a:pPr algn="just"/>
            <a:r>
              <a:rPr lang="en-US" sz="2400" dirty="0">
                <a:latin typeface="Berlin Sans FB" panose="020E0602020502020306" pitchFamily="34" charset="0"/>
              </a:rPr>
              <a:t>There are many use cases for using a voice assistant in todays’ world.</a:t>
            </a:r>
          </a:p>
          <a:p>
            <a:pPr algn="just"/>
            <a:r>
              <a:rPr lang="en-US" sz="2400" dirty="0">
                <a:latin typeface="Berlin Sans FB" panose="020E0602020502020306" pitchFamily="34" charset="0"/>
              </a:rPr>
              <a:t>For example, when your hands are full and you are unable to use a touch screen or keyboard, or when you are driving. Let’s say you are driving and you need to change your music, you could just ask a voice assistant, “play my driving playlist”. This leads to a safer driving experience, and helps avoid the risk of distracted driving.</a:t>
            </a:r>
          </a:p>
        </p:txBody>
      </p:sp>
    </p:spTree>
    <p:extLst>
      <p:ext uri="{BB962C8B-B14F-4D97-AF65-F5344CB8AC3E}">
        <p14:creationId xmlns:p14="http://schemas.microsoft.com/office/powerpoint/2010/main" xmlns="" val="159117543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A1082F-72A4-D853-B3DF-03964834A924}"/>
              </a:ext>
            </a:extLst>
          </p:cNvPr>
          <p:cNvSpPr>
            <a:spLocks noGrp="1"/>
          </p:cNvSpPr>
          <p:nvPr>
            <p:ph type="title"/>
          </p:nvPr>
        </p:nvSpPr>
        <p:spPr>
          <a:xfrm>
            <a:off x="839788" y="457200"/>
            <a:ext cx="6220888" cy="796565"/>
          </a:xfrm>
        </p:spPr>
        <p:txBody>
          <a:bodyPr>
            <a:normAutofit/>
          </a:bodyPr>
          <a:lstStyle/>
          <a:p>
            <a:r>
              <a:rPr lang="en-US" dirty="0">
                <a:latin typeface="Algerian" panose="04020705040A02060702" pitchFamily="82" charset="0"/>
              </a:rPr>
              <a:t>Artificial Intelligence</a:t>
            </a:r>
            <a:r>
              <a:rPr lang="en-US" dirty="0"/>
              <a:t>.</a:t>
            </a:r>
          </a:p>
        </p:txBody>
      </p:sp>
      <p:pic>
        <p:nvPicPr>
          <p:cNvPr id="6" name="Picture Placeholder 5">
            <a:extLst>
              <a:ext uri="{FF2B5EF4-FFF2-40B4-BE49-F238E27FC236}">
                <a16:creationId xmlns:a16="http://schemas.microsoft.com/office/drawing/2014/main" xmlns="" id="{50867EF7-5402-B872-49C3-41ADEBC057B1}"/>
              </a:ext>
            </a:extLst>
          </p:cNvPr>
          <p:cNvPicPr>
            <a:picLocks noGrp="1" noChangeAspect="1"/>
          </p:cNvPicPr>
          <p:nvPr>
            <p:ph type="pic" idx="1"/>
          </p:nvPr>
        </p:nvPicPr>
        <p:blipFill>
          <a:blip r:embed="rId2">
            <a:extLst>
              <a:ext uri="{28A0092B-C50C-407E-A947-70E740481C1C}">
                <a14:useLocalDpi xmlns:a14="http://schemas.microsoft.com/office/drawing/2010/main" xmlns="" val="0"/>
              </a:ext>
            </a:extLst>
          </a:blip>
          <a:srcRect l="12897" r="12897"/>
          <a:stretch>
            <a:fillRect/>
          </a:stretch>
        </p:blipFill>
        <p:spPr>
          <a:xfrm>
            <a:off x="7305773" y="669303"/>
            <a:ext cx="3681968" cy="5062194"/>
          </a:xfrm>
        </p:spPr>
      </p:pic>
      <p:sp>
        <p:nvSpPr>
          <p:cNvPr id="4" name="Text Placeholder 3">
            <a:extLst>
              <a:ext uri="{FF2B5EF4-FFF2-40B4-BE49-F238E27FC236}">
                <a16:creationId xmlns:a16="http://schemas.microsoft.com/office/drawing/2014/main" xmlns="" id="{21D71E6F-A71A-3E5B-5D8A-0419C66A9261}"/>
              </a:ext>
            </a:extLst>
          </p:cNvPr>
          <p:cNvSpPr>
            <a:spLocks noGrp="1"/>
          </p:cNvSpPr>
          <p:nvPr>
            <p:ph type="body" sz="half" idx="2"/>
          </p:nvPr>
        </p:nvSpPr>
        <p:spPr>
          <a:xfrm>
            <a:off x="839788" y="1715678"/>
            <a:ext cx="6051206" cy="4619134"/>
          </a:xfrm>
        </p:spPr>
        <p:txBody>
          <a:bodyPr>
            <a:normAutofit fontScale="55000" lnSpcReduction="20000"/>
          </a:bodyPr>
          <a:lstStyle/>
          <a:p>
            <a:pPr algn="just"/>
            <a:r>
              <a:rPr lang="en-US" sz="3200" dirty="0">
                <a:solidFill>
                  <a:schemeClr val="tx1"/>
                </a:solidFill>
                <a:latin typeface="Arial Black" panose="020B0A04020102020204" pitchFamily="34" charset="0"/>
              </a:rPr>
              <a:t>In 1950, Alan Turing (The namesake of our company) published his paper “Computing Machinery and Intelligence” that first asked the question, can machines think? Alan Turing then went on to develop the Turing Test, a method of evaluating a computer to test its capability of thinking like a human. There were four approaches later developed that defined AI, Thinking humanly/rationally, and acting humanly/rationally. While the first two deal with reasoning, the second two deal with actual behavior. Modern AI is typically seen as a computer system designed to accomplish tasks that typically require human interaction. These systems can improve upon themselves using a process known as machine learning.</a:t>
            </a:r>
            <a:br>
              <a:rPr lang="en-US" sz="3200" dirty="0">
                <a:solidFill>
                  <a:schemeClr val="tx1"/>
                </a:solidFill>
                <a:latin typeface="Arial Black" panose="020B0A04020102020204" pitchFamily="34" charset="0"/>
              </a:rPr>
            </a:br>
            <a:endParaRPr lang="en-US" sz="3200" dirty="0">
              <a:solidFill>
                <a:schemeClr val="tx1"/>
              </a:solidFill>
              <a:latin typeface="Arial Black" panose="020B0A04020102020204" pitchFamily="34" charset="0"/>
            </a:endParaRPr>
          </a:p>
          <a:p>
            <a:pPr algn="l"/>
            <a:endParaRPr lang="en-US" sz="24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xmlns="" val="297961232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E68216-0146-B6A8-2720-4AEADB855B96}"/>
              </a:ext>
            </a:extLst>
          </p:cNvPr>
          <p:cNvSpPr>
            <a:spLocks noGrp="1"/>
          </p:cNvSpPr>
          <p:nvPr>
            <p:ph type="title"/>
          </p:nvPr>
        </p:nvSpPr>
        <p:spPr>
          <a:xfrm>
            <a:off x="839788" y="457200"/>
            <a:ext cx="5603604" cy="1315039"/>
          </a:xfrm>
        </p:spPr>
        <p:txBody>
          <a:bodyPr>
            <a:normAutofit/>
          </a:bodyPr>
          <a:lstStyle/>
          <a:p>
            <a:r>
              <a:rPr lang="en-US" sz="4000" dirty="0">
                <a:latin typeface="Algerian" panose="04020705040A02060702" pitchFamily="82" charset="0"/>
              </a:rPr>
              <a:t>Machine Learning</a:t>
            </a:r>
          </a:p>
        </p:txBody>
      </p:sp>
      <p:pic>
        <p:nvPicPr>
          <p:cNvPr id="6" name="Picture Placeholder 5">
            <a:extLst>
              <a:ext uri="{FF2B5EF4-FFF2-40B4-BE49-F238E27FC236}">
                <a16:creationId xmlns:a16="http://schemas.microsoft.com/office/drawing/2014/main" xmlns="" id="{00B6EAF0-9999-3E70-98D2-06E7F354F8C6}"/>
              </a:ext>
            </a:extLst>
          </p:cNvPr>
          <p:cNvPicPr>
            <a:picLocks noGrp="1" noChangeAspect="1"/>
          </p:cNvPicPr>
          <p:nvPr>
            <p:ph type="pic" idx="1"/>
          </p:nvPr>
        </p:nvPicPr>
        <p:blipFill>
          <a:blip r:embed="rId2">
            <a:extLst>
              <a:ext uri="{28A0092B-C50C-407E-A947-70E740481C1C}">
                <a14:useLocalDpi xmlns:a14="http://schemas.microsoft.com/office/drawing/2010/main" xmlns="" val="0"/>
              </a:ext>
            </a:extLst>
          </a:blip>
          <a:srcRect l="18339" r="18339"/>
          <a:stretch>
            <a:fillRect/>
          </a:stretch>
        </p:blipFill>
        <p:spPr>
          <a:xfrm>
            <a:off x="7343480" y="685762"/>
            <a:ext cx="3525625" cy="5083442"/>
          </a:xfrm>
        </p:spPr>
      </p:pic>
      <p:sp>
        <p:nvSpPr>
          <p:cNvPr id="4" name="Text Placeholder 3">
            <a:extLst>
              <a:ext uri="{FF2B5EF4-FFF2-40B4-BE49-F238E27FC236}">
                <a16:creationId xmlns:a16="http://schemas.microsoft.com/office/drawing/2014/main" xmlns="" id="{D5296463-02E7-E8C0-7CD2-CCC47BCBF4D2}"/>
              </a:ext>
            </a:extLst>
          </p:cNvPr>
          <p:cNvSpPr>
            <a:spLocks noGrp="1"/>
          </p:cNvSpPr>
          <p:nvPr>
            <p:ph type="body" sz="half" idx="2"/>
          </p:nvPr>
        </p:nvSpPr>
        <p:spPr>
          <a:xfrm>
            <a:off x="508443" y="2005628"/>
            <a:ext cx="5934949" cy="3999246"/>
          </a:xfrm>
        </p:spPr>
        <p:txBody>
          <a:bodyPr>
            <a:normAutofit lnSpcReduction="10000"/>
          </a:bodyPr>
          <a:lstStyle/>
          <a:p>
            <a:r>
              <a:rPr lang="en-US" sz="1800" dirty="0">
                <a:latin typeface="Arial Black" panose="020B0A04020102020204" pitchFamily="34" charset="0"/>
              </a:rPr>
              <a:t>Machine learning refers to the subset of Artificial Intelligence where programs are created without the use of human coders manually creating the program. Instead of writing out the complete program on their own, programmers gives the AI “patterns” to recognize and learn from and then gives the AI large amounts of data to sift through and study. So instead of having specific rules to abide by, the AI searches for patterns within this data and uses it to improve its already existing functions. One way machine learning can be helpful for Voice AI, is by feeding the algorithm hours of speech from various accents and dialects.</a:t>
            </a:r>
          </a:p>
          <a:p>
            <a:endParaRPr lang="en-US" dirty="0"/>
          </a:p>
        </p:txBody>
      </p:sp>
    </p:spTree>
    <p:extLst>
      <p:ext uri="{BB962C8B-B14F-4D97-AF65-F5344CB8AC3E}">
        <p14:creationId xmlns:p14="http://schemas.microsoft.com/office/powerpoint/2010/main" xmlns="" val="341993119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485</TotalTime>
  <Words>655</Words>
  <Application>Microsoft Office PowerPoint</Application>
  <PresentationFormat>Custom</PresentationFormat>
  <Paragraphs>59</Paragraphs>
  <Slides>11</Slides>
  <Notes>0</Notes>
  <HiddenSlides>0</HiddenSlides>
  <MMClips>0</MMClips>
  <ScaleCrop>false</ScaleCrop>
  <HeadingPairs>
    <vt:vector size="6" baseType="variant">
      <vt:variant>
        <vt:lpstr>Theme</vt:lpstr>
      </vt:variant>
      <vt:variant>
        <vt:i4>1</vt:i4>
      </vt:variant>
      <vt:variant>
        <vt:lpstr>Slide Titles</vt:lpstr>
      </vt:variant>
      <vt:variant>
        <vt:i4>11</vt:i4>
      </vt:variant>
      <vt:variant>
        <vt:lpstr>Custom Shows</vt:lpstr>
      </vt:variant>
      <vt:variant>
        <vt:i4>1</vt:i4>
      </vt:variant>
    </vt:vector>
  </HeadingPairs>
  <TitlesOfParts>
    <vt:vector size="13" baseType="lpstr">
      <vt:lpstr>Slate</vt:lpstr>
      <vt:lpstr>‘Fedora’ The Voice Assistant</vt:lpstr>
      <vt:lpstr>Index</vt:lpstr>
      <vt:lpstr>Voice Assistant</vt:lpstr>
      <vt:lpstr>Common uses Voice Assistant</vt:lpstr>
      <vt:lpstr>First Voice Assistant. (IBM Simon)</vt:lpstr>
      <vt:lpstr>Benefits of Voice Assistant.</vt:lpstr>
      <vt:lpstr>When and Why to use Fedora.</vt:lpstr>
      <vt:lpstr>Artificial Intelligence.</vt:lpstr>
      <vt:lpstr>Machine Learning</vt:lpstr>
      <vt:lpstr>Present Market of Voice Assistant.</vt:lpstr>
      <vt:lpstr>Python Modules.</vt:lpstr>
      <vt:lpstr>Custom Show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abbas</dc:creator>
  <cp:lastModifiedBy>Lenovo</cp:lastModifiedBy>
  <cp:revision>7</cp:revision>
  <dcterms:created xsi:type="dcterms:W3CDTF">2022-09-03T06:04:32Z</dcterms:created>
  <dcterms:modified xsi:type="dcterms:W3CDTF">2024-07-08T06:21:56Z</dcterms:modified>
</cp:coreProperties>
</file>