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67" r:id="rId2"/>
    <p:sldId id="268" r:id="rId3"/>
    <p:sldId id="261" r:id="rId4"/>
    <p:sldId id="262" r:id="rId5"/>
    <p:sldId id="259" r:id="rId6"/>
    <p:sldId id="258" r:id="rId7"/>
    <p:sldId id="25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it upadhyay" userId="4addd6da4a3b80b2" providerId="LiveId" clId="{1491C9F5-26BB-43BD-BE66-76EEDF3E018B}"/>
    <pc:docChg chg="addSld">
      <pc:chgData name="sumit upadhyay" userId="4addd6da4a3b80b2" providerId="LiveId" clId="{1491C9F5-26BB-43BD-BE66-76EEDF3E018B}" dt="2025-10-24T04:23:45.047" v="0" actId="680"/>
      <pc:docMkLst>
        <pc:docMk/>
      </pc:docMkLst>
      <pc:sldChg chg="new">
        <pc:chgData name="sumit upadhyay" userId="4addd6da4a3b80b2" providerId="LiveId" clId="{1491C9F5-26BB-43BD-BE66-76EEDF3E018B}" dt="2025-10-24T04:23:45.047" v="0" actId="680"/>
        <pc:sldMkLst>
          <pc:docMk/>
          <pc:sldMk cId="573327032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94FB-28E4-45C7-93C2-3CBCFF6FE77B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1327789-D506-48E1-94BC-61493E70BA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88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94FB-28E4-45C7-93C2-3CBCFF6FE77B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789-D506-48E1-94BC-61493E70BA9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12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94FB-28E4-45C7-93C2-3CBCFF6FE77B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789-D506-48E1-94BC-61493E70BA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74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94FB-28E4-45C7-93C2-3CBCFF6FE77B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789-D506-48E1-94BC-61493E70BA9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21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94FB-28E4-45C7-93C2-3CBCFF6FE77B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789-D506-48E1-94BC-61493E70BA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44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94FB-28E4-45C7-93C2-3CBCFF6FE77B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789-D506-48E1-94BC-61493E70BA9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0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94FB-28E4-45C7-93C2-3CBCFF6FE77B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789-D506-48E1-94BC-61493E70BA9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14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94FB-28E4-45C7-93C2-3CBCFF6FE77B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789-D506-48E1-94BC-61493E70BA9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31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94FB-28E4-45C7-93C2-3CBCFF6FE77B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789-D506-48E1-94BC-61493E70B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16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94FB-28E4-45C7-93C2-3CBCFF6FE77B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789-D506-48E1-94BC-61493E70BA9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7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05794FB-28E4-45C7-93C2-3CBCFF6FE77B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7789-D506-48E1-94BC-61493E70BA9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794FB-28E4-45C7-93C2-3CBCFF6FE77B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1327789-D506-48E1-94BC-61493E70BA9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66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21370718-abstract-simple-shape-with-white-and-brown-color-background-with-papercut-style-for-wallpaper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3CC9DC-B6E3-9D4E-0C3A-9BC5DE69B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04526"/>
            <a:ext cx="12192000" cy="6648948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5CAE8969-A06E-E69F-94E1-3010CFA03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421" y="620447"/>
            <a:ext cx="9986212" cy="561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0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0EC320-F7DB-5E78-BFA6-C43B3417B461}"/>
              </a:ext>
            </a:extLst>
          </p:cNvPr>
          <p:cNvSpPr txBox="1"/>
          <p:nvPr/>
        </p:nvSpPr>
        <p:spPr>
          <a:xfrm>
            <a:off x="162046" y="0"/>
            <a:ext cx="11725154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  <a:br>
              <a:rPr lang="en-US" dirty="0"/>
            </a:br>
            <a:r>
              <a:rPr lang="en-US" sz="4400" dirty="0"/>
              <a:t>The “London Whale” case shows that </a:t>
            </a:r>
            <a:r>
              <a:rPr lang="en-US" sz="4400" b="1" dirty="0"/>
              <a:t>risk management in large firms is complex and multifaceted</a:t>
            </a:r>
            <a:r>
              <a:rPr lang="en-US" sz="4400" dirty="0"/>
              <a:t>. Even well-capitalized, global firms can face massive losses if risks are underestimated, controls are weak, or culture ignores caution. Effective risk management involves </a:t>
            </a:r>
            <a:r>
              <a:rPr lang="en-US" sz="4400" b="1" dirty="0"/>
              <a:t>people, processes, and technology working together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41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3,100+ Thank You Stock Videos and ...">
            <a:extLst>
              <a:ext uri="{FF2B5EF4-FFF2-40B4-BE49-F238E27FC236}">
                <a16:creationId xmlns:a16="http://schemas.microsoft.com/office/drawing/2014/main" id="{986CCD37-EE50-0789-F108-D1ACCABB2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7" y="67094"/>
            <a:ext cx="12126617" cy="679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30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32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1E09F-70DE-8BA6-6C84-37ED474C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063" y="331315"/>
            <a:ext cx="10802478" cy="1325563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C00000"/>
                </a:solidFill>
              </a:rPr>
              <a:t>Introduction </a:t>
            </a:r>
            <a:endParaRPr lang="en-IN" sz="8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49F0C-3CD9-B77B-94CE-E4A3FFC65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b="1" dirty="0"/>
              <a:t>- Large firms face challenges due to their size, complex structures, and global operations.</a:t>
            </a:r>
          </a:p>
          <a:p>
            <a:r>
              <a:rPr lang="en-US" sz="3600" b="1" dirty="0"/>
              <a:t>- Managing multiple departments, ensuring clear communication, controlling finances, and keeping employees motivated can be difficult.</a:t>
            </a:r>
          </a:p>
          <a:p>
            <a:r>
              <a:rPr lang="en-US" sz="3600" b="1" dirty="0"/>
              <a:t>- Risk management helps identify potential problems early, reduce losses, and improve overall efficiency.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86763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25EF-E86B-E967-A17B-38BAB46B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947" y="260953"/>
            <a:ext cx="11087582" cy="1452100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endParaRPr lang="en-IN" sz="8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1DBE0-259A-76C8-B3BC-8FDAFFC8D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6750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/>
              <a:t>- Identify the main problems faced by large firms.</a:t>
            </a:r>
          </a:p>
          <a:p>
            <a:r>
              <a:rPr lang="en-US" sz="3600" b="1" dirty="0"/>
              <a:t>- Suggest practical solutions through risk management.</a:t>
            </a:r>
          </a:p>
          <a:p>
            <a:r>
              <a:rPr lang="en-US" sz="3600" b="1" dirty="0"/>
              <a:t>- Show how technology, communication, and teamwork can improve efficiency.</a:t>
            </a:r>
          </a:p>
          <a:p>
            <a:r>
              <a:rPr lang="en-US" sz="3600" b="1" dirty="0"/>
              <a:t>- Highlight the importance of compliance, employee motivation, and social responsibility.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84491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C875-52D9-5C43-F2F7-C7A60FE6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929" y="105187"/>
            <a:ext cx="10513671" cy="1526842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 Faced By Large Firms</a:t>
            </a:r>
            <a:endParaRPr lang="en-IN" sz="5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2114D-F252-CBAD-1DBE-9B6A5E6F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9" y="2060294"/>
            <a:ext cx="11205411" cy="39469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1. Complex Organizational Structure</a:t>
            </a:r>
          </a:p>
          <a:p>
            <a:pPr marL="0" indent="0">
              <a:buNone/>
            </a:pPr>
            <a:r>
              <a:rPr lang="en-US" sz="3200" b="1" dirty="0"/>
              <a:t>2. Communication Gaps</a:t>
            </a:r>
          </a:p>
          <a:p>
            <a:pPr marL="0" indent="0">
              <a:buNone/>
            </a:pPr>
            <a:r>
              <a:rPr lang="en-US" sz="3200" b="1" dirty="0"/>
              <a:t>3. Financial and Operational Challenges</a:t>
            </a:r>
          </a:p>
          <a:p>
            <a:pPr marL="0" indent="0">
              <a:buNone/>
            </a:pPr>
            <a:r>
              <a:rPr lang="en-US" sz="3200" b="1" dirty="0"/>
              <a:t>4.Reaucracy and Red Tape</a:t>
            </a:r>
          </a:p>
          <a:p>
            <a:pPr marL="0" indent="0">
              <a:buNone/>
            </a:pPr>
            <a:r>
              <a:rPr lang="en-US" sz="3200" b="1" dirty="0"/>
              <a:t>5. Employee Management Issues</a:t>
            </a:r>
          </a:p>
        </p:txBody>
      </p:sp>
    </p:spTree>
    <p:extLst>
      <p:ext uri="{BB962C8B-B14F-4D97-AF65-F5344CB8AC3E}">
        <p14:creationId xmlns:p14="http://schemas.microsoft.com/office/powerpoint/2010/main" val="180900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6864-32CC-B6F5-5720-14889117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92" y="1"/>
            <a:ext cx="11076008" cy="192139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Solutions For Problems Faced By The Large Firms</a:t>
            </a:r>
            <a:endParaRPr lang="en-IN" sz="5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F25CE-13CA-450C-FF83-435E903DC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06591"/>
            <a:ext cx="11353800" cy="4132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200" b="1" dirty="0"/>
              <a:t>1.Smplify the Structure </a:t>
            </a:r>
          </a:p>
          <a:p>
            <a:pPr marL="0" indent="0">
              <a:buNone/>
            </a:pPr>
            <a:r>
              <a:rPr lang="en-US" sz="4200" b="1" dirty="0"/>
              <a:t>2. Improve Communication </a:t>
            </a:r>
          </a:p>
          <a:p>
            <a:pPr marL="0" indent="0">
              <a:buNone/>
            </a:pPr>
            <a:r>
              <a:rPr lang="en-US" sz="4200" b="1" dirty="0"/>
              <a:t>3. Control Finances.</a:t>
            </a:r>
          </a:p>
          <a:p>
            <a:pPr marL="0" indent="0">
              <a:buNone/>
            </a:pPr>
            <a:r>
              <a:rPr lang="en-US" sz="4200" b="1" dirty="0"/>
              <a:t>4. Reduce Bureaucracy </a:t>
            </a:r>
          </a:p>
          <a:p>
            <a:pPr marL="0" indent="0">
              <a:buNone/>
            </a:pPr>
            <a:r>
              <a:rPr lang="en-US" sz="4200" b="1" dirty="0"/>
              <a:t>5. Motivate Employees </a:t>
            </a:r>
          </a:p>
          <a:p>
            <a:pPr marL="0" indent="0">
              <a:buNone/>
            </a:pPr>
            <a:r>
              <a:rPr lang="en-US" sz="4200" b="1" dirty="0"/>
              <a:t>6. Use New Technology</a:t>
            </a:r>
          </a:p>
          <a:p>
            <a:pPr marL="0" indent="0">
              <a:buNone/>
            </a:pPr>
            <a:r>
              <a:rPr lang="en-US" sz="4200" b="1" dirty="0"/>
              <a:t>7. Work as One Team </a:t>
            </a:r>
          </a:p>
          <a:p>
            <a:pPr marL="0" indent="0">
              <a:buNone/>
            </a:pPr>
            <a:r>
              <a:rPr lang="en-US" sz="4200" b="1" dirty="0"/>
              <a:t>8. Stay Ahead in Competition</a:t>
            </a:r>
            <a:endParaRPr lang="en-IN" sz="4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2DB040-EE64-7757-89C6-1B87A7409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8" t="29005" r="13714" b="28018"/>
          <a:stretch>
            <a:fillRect/>
          </a:stretch>
        </p:blipFill>
        <p:spPr>
          <a:xfrm>
            <a:off x="7066547" y="2253915"/>
            <a:ext cx="2382253" cy="29473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9617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B4DF-282D-0845-85A9-62604657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39" y="266219"/>
            <a:ext cx="10960261" cy="123849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Study: JPMorgan Chase – The “London Whale” Trading Loss (2012)</a:t>
            </a:r>
            <a:b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E3F60-8ACE-8E09-1DAA-52D6683AB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93" y="1770927"/>
            <a:ext cx="12012526" cy="4375229"/>
          </a:xfrm>
        </p:spPr>
        <p:txBody>
          <a:bodyPr>
            <a:normAutofit fontScale="70000" lnSpcReduction="20000"/>
          </a:bodyPr>
          <a:lstStyle/>
          <a:p>
            <a:r>
              <a:rPr lang="en-US" sz="4600" b="1" dirty="0"/>
              <a:t>Background</a:t>
            </a:r>
          </a:p>
          <a:p>
            <a:r>
              <a:rPr lang="en-US" dirty="0"/>
              <a:t>for </a:t>
            </a:r>
            <a:r>
              <a:rPr lang="en-US" b="1" dirty="0"/>
              <a:t>risk management analysis</a:t>
            </a:r>
            <a:r>
              <a:rPr lang="en-US" dirty="0"/>
              <a:t> in large financial firms. JPMorgan Chase, one of the largest banks in the world, faced a massive trading loss in 2012, famously called the </a:t>
            </a:r>
            <a:r>
              <a:rPr lang="en-US" b="1" dirty="0"/>
              <a:t>“London Whale” incident</a:t>
            </a:r>
            <a:r>
              <a:rPr lang="en-US" dirty="0"/>
              <a:t>. A trader in their Chief Investment Office (CIO) in London made complex derivatives trades that resulted in a loss of </a:t>
            </a:r>
            <a:r>
              <a:rPr lang="en-US" b="1" dirty="0"/>
              <a:t>$6.2 billion</a:t>
            </a:r>
            <a:r>
              <a:rPr lang="en-US" dirty="0"/>
              <a:t>.</a:t>
            </a:r>
          </a:p>
          <a:p>
            <a:r>
              <a:rPr lang="en-US" dirty="0"/>
              <a:t>The case is significant </a:t>
            </a:r>
            <a:br>
              <a:rPr lang="en-US" dirty="0"/>
            </a:br>
            <a:endParaRPr lang="en-US" dirty="0"/>
          </a:p>
          <a:p>
            <a:r>
              <a:rPr lang="en-US" sz="4600" b="1" dirty="0"/>
              <a:t>Risks Identified</a:t>
            </a:r>
          </a:p>
          <a:p>
            <a:r>
              <a:rPr lang="en-US" b="1" dirty="0"/>
              <a:t>Market Risk:</a:t>
            </a:r>
            <a:r>
              <a:rPr lang="en-US" dirty="0"/>
              <a:t> Exposure to large and complex credit derivatives with high volatility.</a:t>
            </a:r>
          </a:p>
          <a:p>
            <a:r>
              <a:rPr lang="en-US" b="1" dirty="0"/>
              <a:t>Operational Risk:</a:t>
            </a:r>
            <a:r>
              <a:rPr lang="en-US" dirty="0"/>
              <a:t> Lack of sufficient oversight and internal controls on trading activities.</a:t>
            </a:r>
          </a:p>
          <a:p>
            <a:r>
              <a:rPr lang="en-US" b="1" dirty="0"/>
              <a:t>Reputational Risk:</a:t>
            </a:r>
            <a:r>
              <a:rPr lang="en-US" dirty="0"/>
              <a:t> Loss of public trust and media scrutiny.</a:t>
            </a:r>
          </a:p>
          <a:p>
            <a:r>
              <a:rPr lang="en-US" b="1" dirty="0"/>
              <a:t>Regulatory Risk:</a:t>
            </a:r>
            <a:r>
              <a:rPr lang="en-US" dirty="0"/>
              <a:t> Potential violations of financial regulations, leading to fines.</a:t>
            </a:r>
          </a:p>
          <a:p>
            <a:r>
              <a:rPr lang="en-US" b="1" dirty="0"/>
              <a:t>Financial Risk:</a:t>
            </a:r>
            <a:r>
              <a:rPr lang="en-US" dirty="0"/>
              <a:t> Unexpected losses impacting the firm’s balance sheet.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63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6414D7-6E31-0E3C-F607-5D468124211B}"/>
              </a:ext>
            </a:extLst>
          </p:cNvPr>
          <p:cNvSpPr txBox="1"/>
          <p:nvPr/>
        </p:nvSpPr>
        <p:spPr>
          <a:xfrm>
            <a:off x="196972" y="368969"/>
            <a:ext cx="11550315" cy="603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ln w="0"/>
                <a:solidFill>
                  <a:srgbClr val="C00000"/>
                </a:solidFill>
              </a:rPr>
              <a:t>Risk Management Failures</a:t>
            </a:r>
          </a:p>
          <a:p>
            <a:r>
              <a:rPr lang="en-US" sz="3600" b="1" dirty="0"/>
              <a:t>Underestimation of Risk Exposure:</a:t>
            </a:r>
            <a:r>
              <a:rPr lang="en-US" sz="3600" dirty="0"/>
              <a:t> The bank underestimated potential losses from complex trades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Inadequate Internal Controls:</a:t>
            </a:r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 Risk management systems did not flag unusual trading positions in real time.</a:t>
            </a:r>
          </a:p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Overconfidence in Hedging:</a:t>
            </a:r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 The CIO assumed trades were hedged, but the hedges were ineffective.</a:t>
            </a:r>
          </a:p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Delayed Escalation:</a:t>
            </a:r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 Alerts raised by risk officers were not acted upon promptly.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16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007DE8-35FB-EE22-BDE6-0D5198DFC5D5}"/>
              </a:ext>
            </a:extLst>
          </p:cNvPr>
          <p:cNvSpPr txBox="1"/>
          <p:nvPr/>
        </p:nvSpPr>
        <p:spPr>
          <a:xfrm>
            <a:off x="0" y="277792"/>
            <a:ext cx="11285316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sz="6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OUTCOMES:</a:t>
            </a:r>
          </a:p>
          <a:p>
            <a:pPr marL="457200" lvl="1" indent="0">
              <a:buNone/>
            </a:pPr>
            <a:r>
              <a:rPr lang="en-US" sz="4000" dirty="0"/>
              <a:t>Financial loss: </a:t>
            </a:r>
            <a:r>
              <a:rPr lang="en-US" sz="4000" b="1" dirty="0"/>
              <a:t>$6.2 billion</a:t>
            </a:r>
            <a:r>
              <a:rPr lang="en-US" sz="4000" dirty="0"/>
              <a:t>; JPMorgan paid </a:t>
            </a:r>
            <a:r>
              <a:rPr lang="en-US" sz="4000" b="1" dirty="0"/>
              <a:t>$920 million</a:t>
            </a:r>
            <a:r>
              <a:rPr lang="en-US" sz="4000" dirty="0"/>
              <a:t> in fines and settlements.</a:t>
            </a:r>
          </a:p>
          <a:p>
            <a:r>
              <a:rPr lang="en-US" sz="4000" dirty="0"/>
              <a:t>Reputation: Highlighted weaknesses in risk management of even the largest banks.</a:t>
            </a:r>
          </a:p>
          <a:p>
            <a:r>
              <a:rPr lang="en-US" sz="4000" dirty="0"/>
              <a:t>Operational Change: JPMorgan strengthened its risk systems and governance structures, becoming a case study in proactive vs. reactive risk management.</a:t>
            </a:r>
          </a:p>
        </p:txBody>
      </p:sp>
    </p:spTree>
    <p:extLst>
      <p:ext uri="{BB962C8B-B14F-4D97-AF65-F5344CB8AC3E}">
        <p14:creationId xmlns:p14="http://schemas.microsoft.com/office/powerpoint/2010/main" val="8050733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70</TotalTime>
  <Words>509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PowerPoint Presentation</vt:lpstr>
      <vt:lpstr>PowerPoint Presentation</vt:lpstr>
      <vt:lpstr>Introduction </vt:lpstr>
      <vt:lpstr>Objective</vt:lpstr>
      <vt:lpstr>Problems Faced By Large Firms</vt:lpstr>
      <vt:lpstr>Solutions For Problems Faced By The Large Firms</vt:lpstr>
      <vt:lpstr>Case Study: JPMorgan Chase – The “London Whale” Trading Loss (2012)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sumit upadhyay</dc:creator>
  <cp:lastModifiedBy>sumit upadhyay</cp:lastModifiedBy>
  <cp:revision>4</cp:revision>
  <dcterms:created xsi:type="dcterms:W3CDTF">2025-10-23T05:57:48Z</dcterms:created>
  <dcterms:modified xsi:type="dcterms:W3CDTF">2025-10-24T04:23:55Z</dcterms:modified>
</cp:coreProperties>
</file>