
<file path=[Content_Types].xml><?xml version="1.0" encoding="utf-8"?>
<Types xmlns="http://schemas.openxmlformats.org/package/2006/content-types">
  <Default Extension="rels" ContentType="application/vnd.openxmlformats-package.relationships+xml"/>
  <Default Extension="xml" ContentType="application/xml"/>
  <Default Extension="svg" ContentType="image/svg+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presProps" Target="presProps.xml"/>
  <Relationship Id="rId15" Type="http://schemas.openxmlformats.org/officeDocument/2006/relationships/viewProps" Target="viewProps.xml"/>
  <Relationship Id="rId16"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7589766672ea2b145c87b8a44bfe787c1.png"/>
</Relationships>

</file>

<file path=ppt/slideLayouts/_rels/slideLayout2.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62b3923b7357098fb781eaa0d3a0f8212.png"/>
</Relationships>

</file>

<file path=ppt/slideLayouts/_rels/slideLayout3.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b64b25ff86143d1b4d4c521c89c612c53.png"/>
</Relationships>

</file>

<file path=ppt/slideLayouts/_rels/slideLayout4.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806e7417048516bb19d50a5afe54005a4.png"/>
</Relationships>

</file>

<file path=ppt/slideLayouts/_rels/slideLayout5.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504cf0987ea90379c1cbcda977c3b7be5.png"/>
</Relationships>

</file>

<file path=ppt/slideLayouts/_rels/slideLayout6.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2ad03358829e3cc64099c7c5457a4b146.png"/>
</Relationships>

</file>

<file path=ppt/slideLayouts/_rels/slideLayout7.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e4f31dcebfca53099db0174ba57576037.png"/>
</Relationships>

</file>

<file path=ppt/slideLayouts/_rels/slideLayout8.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image" Target="../media/e07d2fd336f3f36dddaec8312eaeb4fa8.png"/>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descr=""/>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434604314" r:id="rId1"/>
    <p:sldLayoutId id="2434604315" r:id="rId2"/>
    <p:sldLayoutId id="2434604316" r:id="rId3"/>
    <p:sldLayoutId id="2434604317" r:id="rId4"/>
    <p:sldLayoutId id="2434604318" r:id="rId5"/>
    <p:sldLayoutId id="2434604319" r:id="rId6"/>
    <p:sldLayoutId id="2434604320" r:id="rId7"/>
    <p:sldLayoutId id="2434604321" r:id="rId8"/>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4400550"/>
          <a:chOff x="914400" y="1543050"/>
          <a:chExt cx="8229600" cy="4400550"/>
        </a:xfrm>
      </p:grpSpPr>
      <p:sp>
        <p:nvSpPr>
          <p:cNvPr id="2" name=""/>
          <p:cNvSpPr txBox="1"/>
          <p:nvPr/>
        </p:nvSpPr>
        <p:spPr>
          <a:xfrm>
            <a:off x="1828800" y="1543050"/>
            <a:ext cx="5486400" cy="2857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121212">
                    <a:alpha val="100000"/>
                  </a:srgbClr>
                </a:solidFill>
                <a:latin typeface="Times New Roman"/>
              </a:rPr>
              <a:t><![CDATA[Real-Time Object Detection and Feature Extraction
from High-Resolution Videos using YOLOv5
]]></a:t>
            </a:r>
          </a:p>
        </p:txBody>
      </p:sp>
      <p:sp>
        <p:nvSpPr>
          <p:cNvPr id="3" name=""/>
          <p:cNvSpPr txBox="1"/>
          <p:nvPr/>
        </p:nvSpPr>
        <p:spPr>
          <a:xfrm>
            <a:off x="914400" y="2571750"/>
            <a:ext cx="7315200" cy="28575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2000" spc="0" u="none" cap="none">
                <a:solidFill>
                  <a:srgbClr val="424242">
                    <a:alpha val="100000"/>
                  </a:srgbClr>
                </a:solidFill>
                <a:latin typeface="Times New Roman"/>
              </a:rP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95750"/>
          <a:chOff x="914400" y="1028700"/>
          <a:chExt cx="8229600" cy="4095750"/>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121212">
                    <a:alpha val="100000"/>
                  </a:srgbClr>
                </a:solidFill>
                <a:latin typeface="Times New Roman"/>
              </a:rPr>
              <a:t><![CDATA[References]]></a:t>
            </a:r>
          </a:p>
        </p:txBody>
      </p:sp>
      <p:sp>
        <p:nvSpPr>
          <p:cNvPr id="3" name=""/>
          <p:cNvSpPr txBox="1"/>
          <p:nvPr/>
        </p:nvSpPr>
        <p:spPr>
          <a:xfrm>
            <a:off x="914400" y="1543050"/>
            <a:ext cx="7315200" cy="2552700"/>
          </a:xfrm>
          <a:prstGeom prst="rect">
            <a:avLst/>
          </a:prstGeom>
          <a:noFill/>
        </p:spPr>
        <p:txBody>
          <a:bodyPr anchorCtr="0" rtlCol="0" vert="horz" bIns="45720" lIns="91440" rIns="91440" tIns="45720">
            <a:spAutoFit/>
          </a:bodyPr>
          <a:lstStyle/>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1400" spc="0" u="none" cap="none">
                <a:solidFill>
                  <a:srgbClr val="424242">
                    <a:alpha val="100000"/>
                  </a:srgbClr>
                </a:solidFill>
                <a:latin typeface="Times New Roman"/>
              </a:rPr>
              <a:t><![CDATA[ Redmon, J., Farhadi, A. (2018). Yolov3: Incremental improvement. arxiv preprint arxiv: 1804.02767.]]></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1400" spc="0" u="none" cap="none">
                <a:solidFill>
                  <a:srgbClr val="424242">
                    <a:alpha val="100000"/>
                  </a:srgbClr>
                </a:solidFill>
                <a:latin typeface="Times New Roman"/>
              </a:rPr>
              <a:t><![CDATA[ Bochkovskiy, A., Wang, C. Y., & Liao, H. Y. M. (2020). Yolov4: Optimal speed and accuracy of object recognition. arxiv preprint arxiv: 2004.10934.]]></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1400" spc="0" u="none" cap="none">
                <a:solidFill>
                  <a:srgbClr val="424242">
                    <a:alpha val="100000"/>
                  </a:srgbClr>
                </a:solidFill>
                <a:latin typeface="Times New Roman"/>
              </a:rPr>
              <a:t><![CDATA[ Super advanced. (2023). Ultra low flow beyond Yolo v5. https://github.com/ultralytics/yolov5]]></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1400" spc="0" u="none" cap="none">
                <a:solidFill>
                  <a:srgbClr val="424242">
                    <a:alpha val="100000"/>
                  </a:srgbClr>
                </a:solidFill>
                <a:latin typeface="Times New Roman"/>
              </a:rPr>
              <a:t><![CDATA[ OPENCV library. https://opencv.org/]]></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1400" spc="0" u="none" cap="none">
                <a:solidFill>
                  <a:srgbClr val="424242">
                    <a:alpha val="100000"/>
                  </a:srgbClr>
                </a:solidFill>
                <a:latin typeface="Times New Roman"/>
              </a:rPr>
              <a:t><![CDATA[ Wang, C.Y., Liao, H.Y.M., Wu, Y.H., et al. (2021). CSPNet: A New Backbone that can Enhance Learning Capability of CNN. In Proceedings of the IEEE/CVF Conference on Computer Vision and Pattern Recognition (CVP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
          <p:cNvSpPr txBox="1"/>
          <p:nvPr/>
        </p:nvSpPr>
        <p:spPr>
          <a:xfrm>
            <a:off x="1828800" y="1028700"/>
            <a:ext cx="5486400" cy="85725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6000" spc="0" u="none" cap="none">
                <a:solidFill>
                  <a:srgbClr val="424242">
                    <a:alpha val="100000"/>
                  </a:srgbClr>
                </a:solidFill>
                <a:latin typeface="Times New Roman"/>
              </a:rPr>
              <a:t><![CDATA[Thank you!]]></a:t>
            </a:r>
          </a:p>
        </p:txBody>
      </p:sp>
      <p:sp>
        <p:nvSpPr>
          <p:cNvPr id="3" name=""/>
          <p:cNvSpPr txBox="1"/>
          <p:nvPr/>
        </p:nvSpPr>
        <p:spPr>
          <a:xfrm>
            <a:off x="1828800" y="2057400"/>
            <a:ext cx="5486400" cy="15240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2000" spc="0" u="none" cap="none">
                <a:solidFill>
                  <a:srgbClr val="121212">
                    <a:alpha val="100000"/>
                  </a:srgbClr>
                </a:solidFill>
                <a:latin typeface="Times New Roman"/>
              </a:rPr>
              <a:t><![CDATA[Do you have any questions?]]></a:t>
            </a:r>
          </a:p>
          <a:p>
            <a:pPr algn="ctr" rtl="0" fontAlgn="t" marL="0" marR="0" indent="0" lvl="0">
              <a:lnSpc>
                <a:spcPct val="100000"/>
              </a:lnSpc>
              <a:spcBef>
                <a:spcPts val="0"/>
              </a:spcBef>
              <a:spcAft>
                <a:spcPts val="0"/>
              </a:spcAft>
            </a:pPr>
            <a:r>
              <a:rPr lang="en-US" strike="noStrike" sz="2000" spc="0" u="none" cap="none">
                <a:solidFill>
                  <a:srgbClr val="121212">
                    <a:alpha val="100000"/>
                  </a:srgbClr>
                </a:solidFill>
                <a:latin typeface="Times New Roman"/>
              </a:rPr>
              <a:t><![CDATA[youremail@email.com
+91 620 421 838
www.yourwebsite.com
@youruser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
          <p:cNvSpPr txBox="1"/>
          <p:nvPr/>
        </p:nvSpPr>
        <p:spPr>
          <a:xfrm>
            <a:off x="1828800" y="1028700"/>
            <a:ext cx="5486400" cy="571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424242">
                    <a:alpha val="100000"/>
                  </a:srgbClr>
                </a:solidFill>
                <a:latin typeface="Times New Roman"/>
              </a:rPr>
              <a:t><![CDATA[Introduction]]></a:t>
            </a:r>
          </a:p>
        </p:txBody>
      </p:sp>
      <p:sp>
        <p:nvSpPr>
          <p:cNvPr id="3" name=""/>
          <p:cNvSpPr txBox="1"/>
          <p:nvPr/>
        </p:nvSpPr>
        <p:spPr>
          <a:xfrm>
            <a:off x="914400" y="1800225"/>
            <a:ext cx="7315200" cy="4314825"/>
          </a:xfrm>
          <a:prstGeom prst="rect">
            <a:avLst/>
          </a:prstGeom>
          <a:noFill/>
        </p:spPr>
        <p:txBody>
          <a:bodyPr anchor="t" anchorCtr="0" rtlCol="0" vert="horz" bIns="45720" lIns="91440" rIns="91440" tIns="45720">
            <a:spAutoFit/>
          </a:bodyPr>
          <a:lstStyle/>
          <a:p>
            <a:pPr algn="ctr" rtl="0" fontAlgn="t" marL="0" marR="0" indent="0" lvl="0">
              <a:lnSpc>
                <a:spcPct val="120000"/>
              </a:lnSpc>
              <a:spcBef>
                <a:spcPts val="0"/>
              </a:spcBef>
              <a:spcAft>
                <a:spcPts val="0"/>
              </a:spcAft>
            </a:pPr>
            <a:r>
              <a:rPr lang="en-US" b="1" strike="noStrike" sz="2800" spc="0" u="none" cap="none">
                <a:solidFill>
                  <a:srgbClr val="424242">
                    <a:alpha val="100000"/>
                  </a:srgbClr>
                </a:solidFill>
                <a:latin typeface="Times New Roman"/>
              </a:rPr>
              <a:t><![CDATA[This study introduces a novel framework that integrates computer vision with geospatial analytics for real-time obstacle detection in high-resolution videos. The research highlights the challenges and advancements in utilizing YOLOv5 for processing complex visual data from UAVs and aims to improve emergency response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71850"/>
          <a:chOff x="914400" y="1028700"/>
          <a:chExt cx="8229600" cy="3371850"/>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121212">
                    <a:alpha val="100000"/>
                  </a:srgbClr>
                </a:solidFill>
                <a:latin typeface="Times New Roman"/>
              </a:rPr>
              <a:t><![CDATA[Table of contents]]></a:t>
            </a:r>
          </a:p>
        </p:txBody>
      </p:sp>
      <p:sp>
        <p:nvSpPr>
          <p:cNvPr id="3" name=""/>
          <p:cNvSpPr txBox="1"/>
          <p:nvPr/>
        </p:nvSpPr>
        <p:spPr>
          <a:xfrm>
            <a:off x="914400" y="1543050"/>
            <a:ext cx="7315200" cy="1828800"/>
          </a:xfrm>
          <a:prstGeom prst="rect">
            <a:avLst/>
          </a:prstGeom>
          <a:noFill/>
        </p:spPr>
        <p:txBody>
          <a:bodyPr anchorCtr="0" rtlCol="0" vert="horz" bIns="45720" lIns="91440" rIns="91440" tIns="45720">
            <a:spAutoFit/>
          </a:bodyPr>
          <a:lstStyle/>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2000" spc="0" u="none" cap="none">
                <a:solidFill>
                  <a:srgbClr val="424242">
                    <a:alpha val="100000"/>
                  </a:srgbClr>
                </a:solidFill>
                <a:latin typeface="Times New Roman"/>
              </a:rPr>
              <a:t><![CDATA[ Challenges of High-Resolution Video Analysis]]></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2000" spc="0" u="none" cap="none">
                <a:solidFill>
                  <a:srgbClr val="424242">
                    <a:alpha val="100000"/>
                  </a:srgbClr>
                </a:solidFill>
                <a:latin typeface="Times New Roman"/>
              </a:rPr>
              <a:t><![CDATA[ Methodology Overview]]></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2000" spc="0" u="none" cap="none">
                <a:solidFill>
                  <a:srgbClr val="424242">
                    <a:alpha val="100000"/>
                  </a:srgbClr>
                </a:solidFill>
                <a:latin typeface="Times New Roman"/>
              </a:rPr>
              <a:t><![CDATA[ System Architecture]]></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2000" spc="0" u="none" cap="none">
                <a:solidFill>
                  <a:srgbClr val="424242">
                    <a:alpha val="100000"/>
                  </a:srgbClr>
                </a:solidFill>
                <a:latin typeface="Times New Roman"/>
              </a:rPr>
              <a:t><![CDATA[ Results and Findings]]></a:t>
            </a:r>
          </a:p>
          <a:p>
            <a:pPr algn="l" rtl="0" fontAlgn="base" marL="0" marR="0" indent="0" lvl="0">
              <a:lnSpc>
                <a:spcPct val="120000"/>
              </a:lnSpc>
              <a:spcBef>
                <a:spcPts val="0"/>
              </a:spcBef>
              <a:spcAft>
                <a:spcPts val="0"/>
              </a:spcAft>
              <a:buClr>
                <a:srgbClr val="424242">
                  <a:alpha val="100000"/>
                </a:srgbClr>
              </a:buClr>
              <a:buFont typeface="Calibri"/>
              <a:buChar char="-"/>
            </a:pPr>
            <a:r>
              <a:rPr lang="en-US" b="1" strike="noStrike" sz="2000" spc="0" u="none" cap="none">
                <a:solidFill>
                  <a:srgbClr val="424242">
                    <a:alpha val="100000"/>
                  </a:srgbClr>
                </a:solidFill>
                <a:latin typeface="Times New Roman"/>
              </a:rPr>
              <a:t><![CDATA[ Discussion on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
          <p:cNvSpPr txBox="1"/>
          <p:nvPr/>
        </p:nvSpPr>
        <p:spPr>
          <a:xfrm>
            <a:off x="914400" y="1028700"/>
            <a:ext cx="7315200" cy="80010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121212">
                    <a:alpha val="100000"/>
                  </a:srgbClr>
                </a:solidFill>
                <a:latin typeface="Times New Roman"/>
              </a:rPr>
              <a:t><![CDATA[Challenges of High-Resolution Video Analysis]]></a:t>
            </a:r>
          </a:p>
        </p:txBody>
      </p:sp>
      <p:sp>
        <p:nvSpPr>
          <p:cNvPr id="3" name=""/>
          <p:cNvSpPr txBox="1"/>
          <p:nvPr/>
        </p:nvSpPr>
        <p:spPr>
          <a:xfrm>
            <a:off x="914400" y="1800225"/>
            <a:ext cx="7315200" cy="1524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424242">
                    <a:alpha val="100000"/>
                  </a:srgbClr>
                </a:solidFill>
                <a:latin typeface="Times New Roman"/>
              </a:rPr>
              <a:t><![CDATA[Need for efficient processing of high-resolution video data
Real-time decision-making requirements
Object identification and visualization for various appl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848225"/>
          <a:chOff x="914400" y="1028700"/>
          <a:chExt cx="8229600" cy="48482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121212">
                    <a:alpha val="100000"/>
                  </a:srgbClr>
                </a:solidFill>
                <a:latin typeface="Times New Roman"/>
              </a:rPr>
              <a:t><![CDATA[Methodology Overview]]></a:t>
            </a:r>
          </a:p>
        </p:txBody>
      </p:sp>
      <p:sp>
        <p:nvSpPr>
          <p:cNvPr id="3" name=""/>
          <p:cNvSpPr txBox="1"/>
          <p:nvPr/>
        </p:nvSpPr>
        <p:spPr>
          <a:xfrm>
            <a:off x="914400" y="1800225"/>
            <a:ext cx="7315200" cy="30480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424242">
                    <a:alpha val="100000"/>
                  </a:srgbClr>
                </a:solidFill>
                <a:latin typeface="Times New Roman"/>
              </a:rPr>
              <a:t><![CDATA[Video Input: Utilizing UAV surveillance datasets stored in cloud environments
Frame Extraction: Extracting frames at a rate of 1 FPS for computational efficiency
Object Detection: Implementing YOLOv5 to classify and detect objects across frames
Post-Processing: Creating heatmaps for visual analysis and understanding activity distributions
Error Handling: Managing detection failures and corrupted video fra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121212">
                    <a:alpha val="100000"/>
                  </a:srgbClr>
                </a:solidFill>
                <a:latin typeface="Times New Roman"/>
              </a:rPr>
              <a:t><![CDATA[System Architecture]]></a:t>
            </a:r>
          </a:p>
        </p:txBody>
      </p:sp>
      <p:sp>
        <p:nvSpPr>
          <p:cNvPr id="3" name=""/>
          <p:cNvSpPr txBox="1"/>
          <p:nvPr/>
        </p:nvSpPr>
        <p:spPr>
          <a:xfrm>
            <a:off x="914400" y="1800225"/>
            <a:ext cx="7315200" cy="18288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424242">
                    <a:alpha val="100000"/>
                  </a:srgbClr>
                </a:solidFill>
                <a:latin typeface="Times New Roman"/>
              </a:rPr>
              <a:t><![CDATA[Backend Framework: Built with Python, OpenCV, and YOLOv5
Visualization Tools: Using Matplotlib, Seaborn, and Folium for data presentation
Infrastructure: Running on Google Colab with GPU support for enhanced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121212">
                    <a:alpha val="100000"/>
                  </a:srgbClr>
                </a:solidFill>
                <a:latin typeface="Times New Roman"/>
              </a:rPr>
              <a:t><![CDATA[Results and Findings]]></a:t>
            </a:r>
          </a:p>
        </p:txBody>
      </p:sp>
      <p:sp>
        <p:nvSpPr>
          <p:cNvPr id="3" name=""/>
          <p:cNvSpPr txBox="1"/>
          <p:nvPr/>
        </p:nvSpPr>
        <p:spPr>
          <a:xfrm>
            <a:off x="914400" y="1800225"/>
            <a:ext cx="7315200" cy="18288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424242">
                    <a:alpha val="100000"/>
                  </a:srgbClr>
                </a:solidFill>
                <a:latin typeface="Times New Roman"/>
              </a:rPr>
              <a:t><![CDATA[Average processing time per frame is approximately 0.35 seconds
Successful recognition of object classes including people, cars, trucks, and bicycles
Heatmap visualization effectively highlights areas of frequent 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
          <p:cNvSpPr txBox="1"/>
          <p:nvPr/>
        </p:nvSpPr>
        <p:spPr>
          <a:xfrm>
            <a:off x="914400" y="1028700"/>
            <a:ext cx="7315200" cy="400050"/>
          </a:xfrm>
          <a:prstGeom prst="rect">
            <a:avLst/>
          </a:prstGeom>
          <a:noFill/>
        </p:spPr>
        <p:txBody>
          <a:bodyPr anchor="t" anchorCtr="0" rtlCol="0" vert="horz" bIns="45720" lIns="91440" rIns="91440" tIns="45720">
            <a:spAutoFit/>
          </a:bodyPr>
          <a:lstStyle/>
          <a:p>
            <a:pPr algn="l" rtl="0" fontAlgn="t" marL="0" marR="0" indent="0" lvl="0">
              <a:lnSpc>
                <a:spcPct val="100000"/>
              </a:lnSpc>
              <a:spcBef>
                <a:spcPts val="0"/>
              </a:spcBef>
              <a:spcAft>
                <a:spcPts val="0"/>
              </a:spcAft>
            </a:pPr>
            <a:r>
              <a:rPr lang="en-US" b="1" strike="noStrike" sz="2800" spc="0" u="none" cap="none">
                <a:solidFill>
                  <a:srgbClr val="121212">
                    <a:alpha val="100000"/>
                  </a:srgbClr>
                </a:solidFill>
                <a:latin typeface="Times New Roman"/>
              </a:rPr>
              <a:t><![CDATA[Discussion on Performance]]></a:t>
            </a:r>
          </a:p>
        </p:txBody>
      </p:sp>
      <p:sp>
        <p:nvSpPr>
          <p:cNvPr id="3" name=""/>
          <p:cNvSpPr txBox="1"/>
          <p:nvPr/>
        </p:nvSpPr>
        <p:spPr>
          <a:xfrm>
            <a:off x="914400" y="1800225"/>
            <a:ext cx="7315200" cy="1828800"/>
          </a:xfrm>
          <a:prstGeom prst="rect">
            <a:avLst/>
          </a:prstGeom>
          <a:noFill/>
        </p:spPr>
        <p:txBody>
          <a:bodyPr anchorCtr="0" rtlCol="0" vert="horz" bIns="45720" lIns="91440" rIns="91440" tIns="45720">
            <a:spAutoFit/>
          </a:bodyPr>
          <a:lstStyle/>
          <a:p>
            <a:pPr algn="l" rtl="0" fontAlgn="base" marL="0" marR="0" indent="0" lvl="0">
              <a:lnSpc>
                <a:spcPct val="100000"/>
              </a:lnSpc>
              <a:spcBef>
                <a:spcPts val="0"/>
              </a:spcBef>
              <a:spcAft>
                <a:spcPts val="0"/>
              </a:spcAft>
            </a:pPr>
            <a:r>
              <a:rPr lang="en-US" strike="noStrike" sz="2000" spc="0" u="none" cap="none">
                <a:solidFill>
                  <a:srgbClr val="424242">
                    <a:alpha val="100000"/>
                  </a:srgbClr>
                </a:solidFill>
                <a:latin typeface="Times New Roman"/>
              </a:rPr>
              <a:t><![CDATA[YOLOv5 demonstrates effective handling of 4K video resolutions while maintaining accuracy
Challenges in detecting small objects in distant frames observed
Future integration with geospatial data and forecasting could enhance performance fur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638800"/>
          <a:chOff x="914400" y="1028700"/>
          <a:chExt cx="8229600" cy="5638800"/>
        </a:xfrm>
      </p:grpSpPr>
      <p:sp>
        <p:nvSpPr>
          <p:cNvPr id="2" name=""/>
          <p:cNvSpPr txBox="1"/>
          <p:nvPr/>
        </p:nvSpPr>
        <p:spPr>
          <a:xfrm>
            <a:off x="1828800" y="1028700"/>
            <a:ext cx="5486400" cy="571500"/>
          </a:xfrm>
          <a:prstGeom prst="rect">
            <a:avLst/>
          </a:prstGeom>
          <a:noFill/>
        </p:spPr>
        <p:txBody>
          <a:bodyPr anchor="t" anchorCtr="0" rtlCol="0" vert="horz" bIns="45720" lIns="91440" rIns="91440" tIns="45720">
            <a:spAutoFit/>
          </a:bodyPr>
          <a:lstStyle/>
          <a:p>
            <a:pPr algn="ctr" rtl="0" fontAlgn="t" marL="0" marR="0" indent="0" lvl="0">
              <a:lnSpc>
                <a:spcPct val="100000"/>
              </a:lnSpc>
              <a:spcBef>
                <a:spcPts val="0"/>
              </a:spcBef>
              <a:spcAft>
                <a:spcPts val="0"/>
              </a:spcAft>
            </a:pPr>
            <a:r>
              <a:rPr lang="en-US" b="1" strike="noStrike" sz="4000" spc="0" u="none" cap="none">
                <a:solidFill>
                  <a:srgbClr val="424242">
                    <a:alpha val="100000"/>
                  </a:srgbClr>
                </a:solidFill>
                <a:latin typeface="Times New Roman"/>
              </a:rPr>
              <a:t><![CDATA[Conclusion]]></a:t>
            </a:r>
          </a:p>
        </p:txBody>
      </p:sp>
      <p:sp>
        <p:nvSpPr>
          <p:cNvPr id="3" name=""/>
          <p:cNvSpPr txBox="1"/>
          <p:nvPr/>
        </p:nvSpPr>
        <p:spPr>
          <a:xfrm>
            <a:off x="914400" y="1800225"/>
            <a:ext cx="7315200" cy="3838575"/>
          </a:xfrm>
          <a:prstGeom prst="rect">
            <a:avLst/>
          </a:prstGeom>
          <a:noFill/>
        </p:spPr>
        <p:txBody>
          <a:bodyPr anchor="t" anchorCtr="0" rtlCol="0" vert="horz" bIns="45720" lIns="91440" rIns="91440" tIns="45720">
            <a:spAutoFit/>
          </a:bodyPr>
          <a:lstStyle/>
          <a:p>
            <a:pPr algn="ctr" rtl="0" fontAlgn="t" marL="0" marR="0" indent="0" lvl="0">
              <a:lnSpc>
                <a:spcPct val="120000"/>
              </a:lnSpc>
              <a:spcBef>
                <a:spcPts val="0"/>
              </a:spcBef>
              <a:spcAft>
                <a:spcPts val="0"/>
              </a:spcAft>
            </a:pPr>
            <a:r>
              <a:rPr lang="en-US" b="1" strike="noStrike" sz="2800" spc="0" u="none" cap="none">
                <a:solidFill>
                  <a:srgbClr val="424242">
                    <a:alpha val="100000"/>
                  </a:srgbClr>
                </a:solidFill>
                <a:latin typeface="Times New Roman"/>
              </a:rPr>
              <a:t><![CDATA[This study establishes the viability of using YOLOv5 for real-time object recognition in high-resolution video settings. It presents significant potential for applications in surveillance, disaster response, and autonomous navigation, achieving an effective balance between speed and accuracy.]]></a:t>
            </a:r>
          </a:p>
        </p:txBody>
      </p:sp>
    </p:spTree>
  </p:cSld>
  <p:clrMapOvr>
    <a:masterClrMapping/>
  </p:clrMapOvr>
</p:sld>
</file>

<file path=ppt/theme/theme1.xml><?xml version="1.0" encoding="utf-8"?>
<a:theme xmlns:a="http://schemas.openxmlformats.org/drawingml/2006/main" name="Theme36">
  <a:themeElements>
    <a:clrScheme name="Theme36">
      <a:dk1>
        <a:sysClr val="windowText" lastClr="000000"/>
      </a:dk1>
      <a:lt1>
        <a:sysClr val="window" lastClr="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36">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36">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11</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2025-04-25T13:34:01Z</dcterms:created>
  <dcterms:modified xsi:type="dcterms:W3CDTF">2025-04-25T13:34:01Z</dcterms:modified>
  <dc:title>Untitled Presentation</dc:title>
  <dc:description/>
  <dc:subject/>
  <cp:keywords/>
  <cp:category/>
  <cp:revision/>
  <cp:contentStatus/>
</cp:coreProperties>
</file>

<file path=docProps/custom.xml><?xml version="1.0" encoding="utf-8"?>
<Properties xmlns="http://schemas.openxmlformats.org/officeDocument/2006/custom-properties" xmlns:vt="http://schemas.openxmlformats.org/officeDocument/2006/docPropsVTypes"/>
</file>