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4" r:id="rId43"/>
    <p:sldId id="305" r:id="rId44"/>
    <p:sldId id="306" r:id="rId45"/>
    <p:sldId id="307" r:id="rId46"/>
    <p:sldId id="308" r:id="rId47"/>
    <p:sldId id="309" r:id="rId48"/>
    <p:sldId id="310" r:id="rId49"/>
    <p:sldId id="311" r:id="rId50"/>
    <p:sldId id="312" r:id="rId51"/>
    <p:sldId id="313" r:id="rId52"/>
    <p:sldId id="314" r:id="rId53"/>
    <p:sldId id="317" r:id="rId54"/>
    <p:sldId id="318" r:id="rId55"/>
    <p:sldId id="319" r:id="rId56"/>
    <p:sldId id="320" r:id="rId57"/>
    <p:sldId id="321" r:id="rId58"/>
    <p:sldId id="322" r:id="rId59"/>
    <p:sldId id="323" r:id="rId60"/>
    <p:sldId id="324" r:id="rId61"/>
    <p:sldId id="315" r:id="rId62"/>
    <p:sldId id="316" r:id="rId63"/>
    <p:sldId id="298" r:id="rId64"/>
    <p:sldId id="299" r:id="rId65"/>
    <p:sldId id="30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569B-EACA-72E7-8777-02ABA03C3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E6F85B-6759-FE8B-2BD1-41B47053E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C9C6F3-48D6-0DDB-15F4-16A9D616D8A2}"/>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5" name="Footer Placeholder 4">
            <a:extLst>
              <a:ext uri="{FF2B5EF4-FFF2-40B4-BE49-F238E27FC236}">
                <a16:creationId xmlns:a16="http://schemas.microsoft.com/office/drawing/2014/main" id="{65C40A62-D118-99C9-D684-B79AB96D5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4BD2E-D3DD-A272-80CF-E6E24F08AEE7}"/>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294272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3C41-76EC-50B4-876B-B14AFD0576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767FCE-3DAF-2E3D-AF69-272FE3F6A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387DD-3FDC-53F1-22C0-F432121AC35B}"/>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5" name="Footer Placeholder 4">
            <a:extLst>
              <a:ext uri="{FF2B5EF4-FFF2-40B4-BE49-F238E27FC236}">
                <a16:creationId xmlns:a16="http://schemas.microsoft.com/office/drawing/2014/main" id="{823D6169-4111-48F8-5821-3163DF0D6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840312-B208-170F-9D62-4CC63E1A3AF9}"/>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238394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B1AAC-C187-B572-0D9F-63849BF2E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8D7894-B78A-58CD-7840-06E0471C7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E7DC-A7C0-3965-85D7-B36EDBE727A4}"/>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5" name="Footer Placeholder 4">
            <a:extLst>
              <a:ext uri="{FF2B5EF4-FFF2-40B4-BE49-F238E27FC236}">
                <a16:creationId xmlns:a16="http://schemas.microsoft.com/office/drawing/2014/main" id="{ECC9F09A-46DD-EC53-B9DF-9E699E37C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394EA-A55F-D0DF-2F19-E6ABD2A57238}"/>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221871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C1A6-761E-9ED8-A303-07888F1984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6049FB-64A9-EFEE-8421-3E433AD8C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1F141-2B86-B4CC-793B-E882435A5E06}"/>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5" name="Footer Placeholder 4">
            <a:extLst>
              <a:ext uri="{FF2B5EF4-FFF2-40B4-BE49-F238E27FC236}">
                <a16:creationId xmlns:a16="http://schemas.microsoft.com/office/drawing/2014/main" id="{3A1F5D1C-8B04-DF9E-58C9-ECD703914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BA116-7E00-9C65-799A-79A7DD04BFD4}"/>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1815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663F-3978-B152-116B-1D580DBE6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9ADD60-BD18-6951-6000-D7FF5167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2AC457-30FF-2CF1-C732-D9FC6A777A3B}"/>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5" name="Footer Placeholder 4">
            <a:extLst>
              <a:ext uri="{FF2B5EF4-FFF2-40B4-BE49-F238E27FC236}">
                <a16:creationId xmlns:a16="http://schemas.microsoft.com/office/drawing/2014/main" id="{15BF63BA-FDAA-05D4-DB96-A6C95DF49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941FC-64F2-C094-ED14-B0777F8BF18A}"/>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99821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C0E7-D325-820D-DC9F-F034CCA12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51D500-D186-9315-811E-7C6F61C47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21490C-6613-518D-2456-005D82028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052B6D-50BA-9A31-EDBE-F68ED84F0C54}"/>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6" name="Footer Placeholder 5">
            <a:extLst>
              <a:ext uri="{FF2B5EF4-FFF2-40B4-BE49-F238E27FC236}">
                <a16:creationId xmlns:a16="http://schemas.microsoft.com/office/drawing/2014/main" id="{42B11710-F1A1-9599-DB5C-6F1EC8C855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47C995-9D5E-5678-E0E5-CAAD75EF701A}"/>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425482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16DA-8302-EC54-AD9D-7F054FB13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ABB475-47F1-EBED-B59B-F46509026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CE34EF-93D1-6770-F4C7-E62531AEF8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C74B75-531D-24F1-187D-B5EDD4D37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A2704F-5351-92FF-1664-880FD9756E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B34B05-8DB8-522E-15E2-2FF7C9E2CF90}"/>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8" name="Footer Placeholder 7">
            <a:extLst>
              <a:ext uri="{FF2B5EF4-FFF2-40B4-BE49-F238E27FC236}">
                <a16:creationId xmlns:a16="http://schemas.microsoft.com/office/drawing/2014/main" id="{97CBA4DA-8FC1-6853-0AC5-FC668BC204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F65DB0-1E17-AA5B-454A-18374FF7A7E4}"/>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343871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19B1-90E8-CDA8-0CAE-FCBF90DC33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360481-DC56-8891-4C38-B43CCFB7D86B}"/>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4" name="Footer Placeholder 3">
            <a:extLst>
              <a:ext uri="{FF2B5EF4-FFF2-40B4-BE49-F238E27FC236}">
                <a16:creationId xmlns:a16="http://schemas.microsoft.com/office/drawing/2014/main" id="{F07A2C66-F086-602B-119B-CE28265566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341D9D-B21A-D00F-8A64-FB869C830535}"/>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162741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2684D1-09E4-F5B6-8CBC-F90D4F1B808F}"/>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3" name="Footer Placeholder 2">
            <a:extLst>
              <a:ext uri="{FF2B5EF4-FFF2-40B4-BE49-F238E27FC236}">
                <a16:creationId xmlns:a16="http://schemas.microsoft.com/office/drawing/2014/main" id="{E37B0ACF-0685-2CF1-E122-8DD65FE68C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B3E4CB-67AB-02A7-AAC1-FE95422505DF}"/>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3885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4B6E-EA30-929B-A712-27F242617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620AF2-82F1-3032-B408-B392B9A8C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5994CD-D982-2404-9F4C-54D184A0C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EC5D09-6265-505B-791D-CF76B5384F93}"/>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6" name="Footer Placeholder 5">
            <a:extLst>
              <a:ext uri="{FF2B5EF4-FFF2-40B4-BE49-F238E27FC236}">
                <a16:creationId xmlns:a16="http://schemas.microsoft.com/office/drawing/2014/main" id="{D308D6E7-D0FF-19D0-9C8D-A6E80AE0A2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97270E-4B4C-9A45-ADBD-D1CDA0707579}"/>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327684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153A-6131-2073-BEB2-3E3AC1684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5B64AC-7DB1-B3AD-8795-595CECA7A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DAC9AC-F721-BD80-84AB-4A3F27525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8C004-6852-5AE1-DD6D-B1190964E122}"/>
              </a:ext>
            </a:extLst>
          </p:cNvPr>
          <p:cNvSpPr>
            <a:spLocks noGrp="1"/>
          </p:cNvSpPr>
          <p:nvPr>
            <p:ph type="dt" sz="half" idx="10"/>
          </p:nvPr>
        </p:nvSpPr>
        <p:spPr/>
        <p:txBody>
          <a:bodyPr/>
          <a:lstStyle/>
          <a:p>
            <a:fld id="{ADCDFBEB-406F-429B-85D7-7E2B216B3978}" type="datetimeFigureOut">
              <a:rPr lang="en-IN" smtClean="0"/>
              <a:t>30-11-2024</a:t>
            </a:fld>
            <a:endParaRPr lang="en-IN"/>
          </a:p>
        </p:txBody>
      </p:sp>
      <p:sp>
        <p:nvSpPr>
          <p:cNvPr id="6" name="Footer Placeholder 5">
            <a:extLst>
              <a:ext uri="{FF2B5EF4-FFF2-40B4-BE49-F238E27FC236}">
                <a16:creationId xmlns:a16="http://schemas.microsoft.com/office/drawing/2014/main" id="{E6650F91-4934-ACE1-5CB5-26D9AFFEFB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AC0F8-B35A-48A5-118B-EF1BB9332D8C}"/>
              </a:ext>
            </a:extLst>
          </p:cNvPr>
          <p:cNvSpPr>
            <a:spLocks noGrp="1"/>
          </p:cNvSpPr>
          <p:nvPr>
            <p:ph type="sldNum" sz="quarter" idx="12"/>
          </p:nvPr>
        </p:nvSpPr>
        <p:spPr/>
        <p:txBody>
          <a:bodyPr/>
          <a:lstStyle/>
          <a:p>
            <a:fld id="{BDE88826-D892-4726-9891-426F51BD6B8A}" type="slidenum">
              <a:rPr lang="en-IN" smtClean="0"/>
              <a:t>‹#›</a:t>
            </a:fld>
            <a:endParaRPr lang="en-IN"/>
          </a:p>
        </p:txBody>
      </p:sp>
    </p:spTree>
    <p:extLst>
      <p:ext uri="{BB962C8B-B14F-4D97-AF65-F5344CB8AC3E}">
        <p14:creationId xmlns:p14="http://schemas.microsoft.com/office/powerpoint/2010/main" val="282299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B68EB-4286-0C11-5C05-2B7B496D2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45E098-551C-4E45-E16A-DAEAAE7A7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CB875-08CE-9031-CD06-8B94C9CE71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DFBEB-406F-429B-85D7-7E2B216B3978}" type="datetimeFigureOut">
              <a:rPr lang="en-IN" smtClean="0"/>
              <a:t>30-11-2024</a:t>
            </a:fld>
            <a:endParaRPr lang="en-IN"/>
          </a:p>
        </p:txBody>
      </p:sp>
      <p:sp>
        <p:nvSpPr>
          <p:cNvPr id="5" name="Footer Placeholder 4">
            <a:extLst>
              <a:ext uri="{FF2B5EF4-FFF2-40B4-BE49-F238E27FC236}">
                <a16:creationId xmlns:a16="http://schemas.microsoft.com/office/drawing/2014/main" id="{D6CB75BC-7A97-61DB-D4F3-C43338673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DBE60A-01E0-336F-8B37-7DFA382C0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88826-D892-4726-9891-426F51BD6B8A}" type="slidenum">
              <a:rPr lang="en-IN" smtClean="0"/>
              <a:t>‹#›</a:t>
            </a:fld>
            <a:endParaRPr lang="en-IN"/>
          </a:p>
        </p:txBody>
      </p:sp>
    </p:spTree>
    <p:extLst>
      <p:ext uri="{BB962C8B-B14F-4D97-AF65-F5344CB8AC3E}">
        <p14:creationId xmlns:p14="http://schemas.microsoft.com/office/powerpoint/2010/main" val="64009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sforgeeks.org/natural-language-processing-overview/"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geeksforgeeks.org/deep-neural-net-with-forward-and-back-propagation-from-scratch-pyth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geeksforgeeks.org/difference-between-multilayer-perceptron-and-linear-regression/" TargetMode="External"/><Relationship Id="rId2" Type="http://schemas.openxmlformats.org/officeDocument/2006/relationships/hyperlink" Target="https://www.geeksforgeeks.org/difference-between-feed-forward-neural-networks-and-recurrent-neural-network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www.geeksforgeeks.org/introduction-convolution-neural-network/" TargetMode="External"/><Relationship Id="rId1" Type="http://schemas.openxmlformats.org/officeDocument/2006/relationships/slideLayout" Target="../slideLayouts/slideLayout2.xml"/><Relationship Id="rId4" Type="http://schemas.openxmlformats.org/officeDocument/2006/relationships/hyperlink" Target="https://www.geeksforgeeks.org/long-short-term-memory-networks-explanatio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9D1F2-6D0C-61DA-794B-90464B197351}"/>
              </a:ext>
            </a:extLst>
          </p:cNvPr>
          <p:cNvSpPr>
            <a:spLocks noGrp="1"/>
          </p:cNvSpPr>
          <p:nvPr>
            <p:ph idx="1"/>
          </p:nvPr>
        </p:nvSpPr>
        <p:spPr>
          <a:xfrm>
            <a:off x="294967" y="196644"/>
            <a:ext cx="11710219" cy="6499123"/>
          </a:xfrm>
        </p:spPr>
        <p:txBody>
          <a:bodyPr>
            <a:normAutofit/>
          </a:bodyPr>
          <a:lstStyle/>
          <a:p>
            <a:endParaRPr lang="en-US" sz="4000" b="1" u="sng" dirty="0"/>
          </a:p>
          <a:p>
            <a:endParaRPr lang="en-IN" sz="4000" b="1" u="sng" dirty="0"/>
          </a:p>
          <a:p>
            <a:endParaRPr lang="en-IN" sz="4000" b="1" u="sng" dirty="0"/>
          </a:p>
          <a:p>
            <a:pPr lvl="3"/>
            <a:r>
              <a:rPr lang="en-IN" sz="4000" b="1" u="sng" dirty="0"/>
              <a:t>UNIT-5</a:t>
            </a:r>
          </a:p>
        </p:txBody>
      </p:sp>
    </p:spTree>
    <p:extLst>
      <p:ext uri="{BB962C8B-B14F-4D97-AF65-F5344CB8AC3E}">
        <p14:creationId xmlns:p14="http://schemas.microsoft.com/office/powerpoint/2010/main" val="311655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FD454-D51D-EBC5-AE51-876763C05B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EE1CB-5561-F819-BB65-175513E3F937}"/>
              </a:ext>
            </a:extLst>
          </p:cNvPr>
          <p:cNvSpPr>
            <a:spLocks noGrp="1"/>
          </p:cNvSpPr>
          <p:nvPr>
            <p:ph idx="1"/>
          </p:nvPr>
        </p:nvSpPr>
        <p:spPr>
          <a:xfrm>
            <a:off x="294967" y="196644"/>
            <a:ext cx="11710219" cy="6499123"/>
          </a:xfrm>
        </p:spPr>
        <p:txBody>
          <a:bodyPr/>
          <a:lstStyle/>
          <a:p>
            <a:pPr algn="l"/>
            <a:r>
              <a:rPr lang="en-US" b="1" i="0" dirty="0">
                <a:solidFill>
                  <a:srgbClr val="05192D"/>
                </a:solidFill>
                <a:effectLst/>
                <a:latin typeface="Studio-Feixen-Sans"/>
              </a:rPr>
              <a:t>Initialize Q-Table</a:t>
            </a:r>
          </a:p>
          <a:p>
            <a:pPr algn="l"/>
            <a:r>
              <a:rPr lang="en-US" b="0" i="0" dirty="0">
                <a:solidFill>
                  <a:srgbClr val="05192D"/>
                </a:solidFill>
                <a:effectLst/>
                <a:latin typeface="Studio-Feixen-Sans"/>
              </a:rPr>
              <a:t>We will first initialize the Q-table. We will build the table with columns based on the number of actions and rows based on the number of states.</a:t>
            </a:r>
          </a:p>
          <a:p>
            <a:pPr algn="l"/>
            <a:r>
              <a:rPr lang="en-US" b="0" i="0" dirty="0">
                <a:solidFill>
                  <a:srgbClr val="05192D"/>
                </a:solidFill>
                <a:effectLst/>
                <a:latin typeface="Studio-Feixen-Sans"/>
              </a:rPr>
              <a:t>In our example, the character can move up, down, left, and right. We have four possible actions and four states(start, Idle, wrong path, and end). You can also consider the wrong path for falling into the hole. We will initialize the Q-Table with values at 0. </a:t>
            </a:r>
          </a:p>
          <a:p>
            <a:br>
              <a:rPr lang="en-US" dirty="0"/>
            </a:br>
            <a:endParaRPr lang="en-IN" dirty="0"/>
          </a:p>
        </p:txBody>
      </p:sp>
    </p:spTree>
    <p:extLst>
      <p:ext uri="{BB962C8B-B14F-4D97-AF65-F5344CB8AC3E}">
        <p14:creationId xmlns:p14="http://schemas.microsoft.com/office/powerpoint/2010/main" val="405912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32264-D6F7-E9D4-160C-DF7EA6AB347C}"/>
            </a:ext>
          </a:extLst>
        </p:cNvPr>
        <p:cNvGrpSpPr/>
        <p:nvPr/>
      </p:nvGrpSpPr>
      <p:grpSpPr>
        <a:xfrm>
          <a:off x="0" y="0"/>
          <a:ext cx="0" cy="0"/>
          <a:chOff x="0" y="0"/>
          <a:chExt cx="0" cy="0"/>
        </a:xfrm>
      </p:grpSpPr>
      <p:pic>
        <p:nvPicPr>
          <p:cNvPr id="4098" name="Picture 2" descr="Q-Table 1">
            <a:extLst>
              <a:ext uri="{FF2B5EF4-FFF2-40B4-BE49-F238E27FC236}">
                <a16:creationId xmlns:a16="http://schemas.microsoft.com/office/drawing/2014/main" id="{290C5C28-3658-E619-A1FB-53E2206669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7960" y="196850"/>
            <a:ext cx="8124030" cy="649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9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96CB4-37AE-8169-DE3F-41F2053569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255A0-D82D-33F4-0D16-AE57ACDE4C38}"/>
              </a:ext>
            </a:extLst>
          </p:cNvPr>
          <p:cNvSpPr>
            <a:spLocks noGrp="1"/>
          </p:cNvSpPr>
          <p:nvPr>
            <p:ph idx="1"/>
          </p:nvPr>
        </p:nvSpPr>
        <p:spPr>
          <a:xfrm>
            <a:off x="294967" y="196644"/>
            <a:ext cx="11710219" cy="6499123"/>
          </a:xfrm>
        </p:spPr>
        <p:txBody>
          <a:bodyPr/>
          <a:lstStyle/>
          <a:p>
            <a:pPr algn="l"/>
            <a:r>
              <a:rPr lang="en-US" b="1" i="0" dirty="0">
                <a:solidFill>
                  <a:srgbClr val="05192D"/>
                </a:solidFill>
                <a:effectLst/>
                <a:latin typeface="Studio-Feixen-Sans"/>
              </a:rPr>
              <a:t>Choose an Action</a:t>
            </a:r>
          </a:p>
          <a:p>
            <a:pPr algn="l"/>
            <a:r>
              <a:rPr lang="en-US" b="0" i="0" dirty="0">
                <a:solidFill>
                  <a:srgbClr val="05192D"/>
                </a:solidFill>
                <a:effectLst/>
                <a:latin typeface="Studio-Feixen-Sans"/>
              </a:rPr>
              <a:t>The second step is quite simple. At the start, the agent will choose to take the random action(down or right), and on the second run, it will use an updated Q-Table to select the action. </a:t>
            </a:r>
          </a:p>
          <a:p>
            <a:pPr algn="l"/>
            <a:r>
              <a:rPr lang="en-US" b="1" i="0" dirty="0">
                <a:solidFill>
                  <a:srgbClr val="05192D"/>
                </a:solidFill>
                <a:effectLst/>
                <a:latin typeface="Studio-Feixen-Sans"/>
              </a:rPr>
              <a:t>Perform an Action</a:t>
            </a:r>
          </a:p>
          <a:p>
            <a:pPr algn="l"/>
            <a:r>
              <a:rPr lang="en-US" b="0" i="0" dirty="0">
                <a:solidFill>
                  <a:srgbClr val="05192D"/>
                </a:solidFill>
                <a:effectLst/>
                <a:latin typeface="Studio-Feixen-Sans"/>
              </a:rPr>
              <a:t>Choosing an action and performing the action will repeat multiple times until the training loop stops. The first action and state are selected using the Q-Table. In our case, all values of the Q-Table are zero. </a:t>
            </a:r>
          </a:p>
          <a:p>
            <a:pPr algn="l"/>
            <a:r>
              <a:rPr lang="en-US" b="0" i="0" dirty="0">
                <a:solidFill>
                  <a:srgbClr val="05192D"/>
                </a:solidFill>
                <a:effectLst/>
                <a:latin typeface="Studio-Feixen-Sans"/>
              </a:rPr>
              <a:t>Then, the agent will move down and update the Q-Table using the Bellman equation. With every move, we will be updating values in the Q-Table and also using it for determining the best course of action. </a:t>
            </a:r>
          </a:p>
          <a:p>
            <a:endParaRPr lang="en-IN" dirty="0"/>
          </a:p>
        </p:txBody>
      </p:sp>
    </p:spTree>
    <p:extLst>
      <p:ext uri="{BB962C8B-B14F-4D97-AF65-F5344CB8AC3E}">
        <p14:creationId xmlns:p14="http://schemas.microsoft.com/office/powerpoint/2010/main" val="216865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46017-9199-904D-F39D-AF91E8D1B2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140D0-407C-ACB3-F4BF-93A05772E415}"/>
              </a:ext>
            </a:extLst>
          </p:cNvPr>
          <p:cNvSpPr>
            <a:spLocks noGrp="1"/>
          </p:cNvSpPr>
          <p:nvPr>
            <p:ph idx="1"/>
          </p:nvPr>
        </p:nvSpPr>
        <p:spPr>
          <a:xfrm>
            <a:off x="294967" y="196644"/>
            <a:ext cx="11710219" cy="6499123"/>
          </a:xfrm>
        </p:spPr>
        <p:txBody>
          <a:bodyPr/>
          <a:lstStyle/>
          <a:p>
            <a:pPr algn="l"/>
            <a:r>
              <a:rPr lang="en-US" b="0" i="0" dirty="0">
                <a:solidFill>
                  <a:srgbClr val="05192D"/>
                </a:solidFill>
                <a:effectLst/>
                <a:latin typeface="Studio-Feixen-Sans"/>
              </a:rPr>
              <a:t>Initially, the agent is in exploration mode and chooses a random action to explore the environment. The Epsilon Greedy Strategy is a simple method to balance exploration and exploitation. The epsilon stands for the probability of choosing to explore and exploits when there are smaller chances of exploring. </a:t>
            </a:r>
          </a:p>
          <a:p>
            <a:pPr algn="l"/>
            <a:r>
              <a:rPr lang="en-US" b="0" i="0" dirty="0">
                <a:solidFill>
                  <a:srgbClr val="05192D"/>
                </a:solidFill>
                <a:effectLst/>
                <a:latin typeface="Studio-Feixen-Sans"/>
              </a:rPr>
              <a:t>At the start, the epsilon rate is higher, meaning the agent is in exploration mode. While exploring the environment, the epsilon decreases, and agents start to exploit the environment. During exploration, with every iteration, the agent becomes more confident in estimating Q-values</a:t>
            </a:r>
          </a:p>
          <a:p>
            <a:endParaRPr lang="en-IN" dirty="0"/>
          </a:p>
        </p:txBody>
      </p:sp>
    </p:spTree>
    <p:extLst>
      <p:ext uri="{BB962C8B-B14F-4D97-AF65-F5344CB8AC3E}">
        <p14:creationId xmlns:p14="http://schemas.microsoft.com/office/powerpoint/2010/main" val="93924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746AE-CE0E-5F28-74BD-886583D95D11}"/>
            </a:ext>
          </a:extLst>
        </p:cNvPr>
        <p:cNvGrpSpPr/>
        <p:nvPr/>
      </p:nvGrpSpPr>
      <p:grpSpPr>
        <a:xfrm>
          <a:off x="0" y="0"/>
          <a:ext cx="0" cy="0"/>
          <a:chOff x="0" y="0"/>
          <a:chExt cx="0" cy="0"/>
        </a:xfrm>
      </p:grpSpPr>
      <p:pic>
        <p:nvPicPr>
          <p:cNvPr id="5122" name="Picture 2" descr="Q-Table 2">
            <a:extLst>
              <a:ext uri="{FF2B5EF4-FFF2-40B4-BE49-F238E27FC236}">
                <a16:creationId xmlns:a16="http://schemas.microsoft.com/office/drawing/2014/main" id="{BC0A9D71-BAE6-BDCC-C0C7-16BED1BF22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7960" y="196850"/>
            <a:ext cx="8124030" cy="649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447FF-BD01-1D16-E984-F278F937AB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520B4-3FD9-58A0-FCD1-7C0C5DE7EBAB}"/>
              </a:ext>
            </a:extLst>
          </p:cNvPr>
          <p:cNvSpPr>
            <a:spLocks noGrp="1"/>
          </p:cNvSpPr>
          <p:nvPr>
            <p:ph idx="1"/>
          </p:nvPr>
        </p:nvSpPr>
        <p:spPr>
          <a:xfrm>
            <a:off x="294967" y="196644"/>
            <a:ext cx="11710219" cy="6499123"/>
          </a:xfrm>
        </p:spPr>
        <p:txBody>
          <a:bodyPr/>
          <a:lstStyle/>
          <a:p>
            <a:pPr algn="l"/>
            <a:r>
              <a:rPr lang="en-US" b="0" i="0" dirty="0">
                <a:solidFill>
                  <a:srgbClr val="05192D"/>
                </a:solidFill>
                <a:effectLst/>
                <a:latin typeface="Studio-Feixen-Sans"/>
              </a:rPr>
              <a:t>In the frozen lake example, the agent is unaware of the environment, so it takes random action (move down) to start. As we can see in the above image, the Q-Table is updated using the Bellman equation.</a:t>
            </a:r>
          </a:p>
          <a:p>
            <a:pPr algn="l"/>
            <a:r>
              <a:rPr lang="en-US" b="1" i="0" dirty="0">
                <a:solidFill>
                  <a:srgbClr val="05192D"/>
                </a:solidFill>
                <a:effectLst/>
                <a:latin typeface="Studio-Feixen-Sans"/>
              </a:rPr>
              <a:t>Measuring the Rewards</a:t>
            </a:r>
          </a:p>
          <a:p>
            <a:pPr algn="l"/>
            <a:r>
              <a:rPr lang="en-US" b="0" i="0" dirty="0">
                <a:solidFill>
                  <a:srgbClr val="05192D"/>
                </a:solidFill>
                <a:effectLst/>
                <a:latin typeface="Studio-Feixen-Sans"/>
              </a:rPr>
              <a:t>After taking the action, we will measure the outcome and the reward. </a:t>
            </a:r>
          </a:p>
          <a:p>
            <a:pPr algn="l">
              <a:buFont typeface="Arial" panose="020B0604020202020204" pitchFamily="34" charset="0"/>
              <a:buChar char="•"/>
            </a:pPr>
            <a:r>
              <a:rPr lang="en-US" b="0" i="0" dirty="0">
                <a:solidFill>
                  <a:srgbClr val="05192D"/>
                </a:solidFill>
                <a:effectLst/>
                <a:latin typeface="Studio-Feixen-Sans"/>
              </a:rPr>
              <a:t>The reward for reaching the goal is +1</a:t>
            </a:r>
          </a:p>
          <a:p>
            <a:pPr algn="l">
              <a:buFont typeface="Arial" panose="020B0604020202020204" pitchFamily="34" charset="0"/>
              <a:buChar char="•"/>
            </a:pPr>
            <a:r>
              <a:rPr lang="en-US" b="0" i="0" dirty="0">
                <a:solidFill>
                  <a:srgbClr val="05192D"/>
                </a:solidFill>
                <a:effectLst/>
                <a:latin typeface="Studio-Feixen-Sans"/>
              </a:rPr>
              <a:t>The reward for taking the wrong path (falling into the hole) is 0</a:t>
            </a:r>
          </a:p>
          <a:p>
            <a:pPr algn="l">
              <a:buFont typeface="Arial" panose="020B0604020202020204" pitchFamily="34" charset="0"/>
              <a:buChar char="•"/>
            </a:pPr>
            <a:r>
              <a:rPr lang="en-US" b="0" i="0" dirty="0">
                <a:solidFill>
                  <a:srgbClr val="05192D"/>
                </a:solidFill>
                <a:effectLst/>
                <a:latin typeface="Studio-Feixen-Sans"/>
              </a:rPr>
              <a:t>The reward for Idle or moving on the frozen lake is also 0. </a:t>
            </a:r>
          </a:p>
          <a:p>
            <a:endParaRPr lang="en-IN" dirty="0"/>
          </a:p>
        </p:txBody>
      </p:sp>
    </p:spTree>
    <p:extLst>
      <p:ext uri="{BB962C8B-B14F-4D97-AF65-F5344CB8AC3E}">
        <p14:creationId xmlns:p14="http://schemas.microsoft.com/office/powerpoint/2010/main" val="181911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DDF4A-652E-9856-6C46-6F9062EEB0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2AFBC-EC66-E0B7-B09D-556792503D89}"/>
              </a:ext>
            </a:extLst>
          </p:cNvPr>
          <p:cNvSpPr>
            <a:spLocks noGrp="1"/>
          </p:cNvSpPr>
          <p:nvPr>
            <p:ph idx="1"/>
          </p:nvPr>
        </p:nvSpPr>
        <p:spPr>
          <a:xfrm>
            <a:off x="294967" y="196644"/>
            <a:ext cx="11710219" cy="6499123"/>
          </a:xfrm>
        </p:spPr>
        <p:txBody>
          <a:bodyPr/>
          <a:lstStyle/>
          <a:p>
            <a:pPr algn="l"/>
            <a:r>
              <a:rPr lang="en-US" b="1" i="0" dirty="0">
                <a:solidFill>
                  <a:srgbClr val="05192D"/>
                </a:solidFill>
                <a:effectLst/>
                <a:latin typeface="Studio-Feixen-Sans"/>
              </a:rPr>
              <a:t>Update Q-Table</a:t>
            </a:r>
          </a:p>
          <a:p>
            <a:pPr algn="l"/>
            <a:r>
              <a:rPr lang="en-US" b="0" i="0" dirty="0">
                <a:solidFill>
                  <a:srgbClr val="05192D"/>
                </a:solidFill>
                <a:effectLst/>
                <a:latin typeface="Studio-Feixen-Sans"/>
              </a:rPr>
              <a:t>We will update the function Q(S</a:t>
            </a:r>
            <a:r>
              <a:rPr lang="en-US" b="0" i="0" baseline="-25000" dirty="0">
                <a:solidFill>
                  <a:srgbClr val="05192D"/>
                </a:solidFill>
                <a:effectLst/>
                <a:latin typeface="Studio-Feixen-Sans"/>
              </a:rPr>
              <a:t>t</a:t>
            </a:r>
            <a:r>
              <a:rPr lang="en-US" b="0" i="0" dirty="0">
                <a:solidFill>
                  <a:srgbClr val="05192D"/>
                </a:solidFill>
                <a:effectLst/>
                <a:latin typeface="Studio-Feixen-Sans"/>
              </a:rPr>
              <a:t>, A</a:t>
            </a:r>
            <a:r>
              <a:rPr lang="en-US" b="0" i="0" baseline="-25000" dirty="0">
                <a:solidFill>
                  <a:srgbClr val="05192D"/>
                </a:solidFill>
                <a:effectLst/>
                <a:latin typeface="Studio-Feixen-Sans"/>
              </a:rPr>
              <a:t>t</a:t>
            </a:r>
            <a:r>
              <a:rPr lang="en-US" b="0" i="0" dirty="0">
                <a:solidFill>
                  <a:srgbClr val="05192D"/>
                </a:solidFill>
                <a:effectLst/>
                <a:latin typeface="Studio-Feixen-Sans"/>
              </a:rPr>
              <a:t>) using the equation. It uses the previous episode’s estimated Q-values, learning rate, and Temporal Differences error. Temporal Differences error is calculated using Immediate reward, the discounted maximum expected future reward, and the former estimation Q-value. </a:t>
            </a:r>
          </a:p>
          <a:p>
            <a:pPr algn="l"/>
            <a:r>
              <a:rPr lang="en-US" b="0" i="0" dirty="0">
                <a:solidFill>
                  <a:srgbClr val="05192D"/>
                </a:solidFill>
                <a:effectLst/>
                <a:latin typeface="Studio-Feixen-Sans"/>
              </a:rPr>
              <a:t>The process is repeated multiple times until the Q-Table is updated and the Q-value function is maximized. </a:t>
            </a:r>
          </a:p>
          <a:p>
            <a:endParaRPr lang="en-IN" dirty="0"/>
          </a:p>
        </p:txBody>
      </p:sp>
    </p:spTree>
    <p:extLst>
      <p:ext uri="{BB962C8B-B14F-4D97-AF65-F5344CB8AC3E}">
        <p14:creationId xmlns:p14="http://schemas.microsoft.com/office/powerpoint/2010/main" val="352442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21D63-1B97-80D4-C850-F2697904D485}"/>
            </a:ext>
          </a:extLst>
        </p:cNvPr>
        <p:cNvGrpSpPr/>
        <p:nvPr/>
      </p:nvGrpSpPr>
      <p:grpSpPr>
        <a:xfrm>
          <a:off x="0" y="0"/>
          <a:ext cx="0" cy="0"/>
          <a:chOff x="0" y="0"/>
          <a:chExt cx="0" cy="0"/>
        </a:xfrm>
      </p:grpSpPr>
      <p:pic>
        <p:nvPicPr>
          <p:cNvPr id="6146" name="Picture 2" descr="Q-learning equation">
            <a:extLst>
              <a:ext uri="{FF2B5EF4-FFF2-40B4-BE49-F238E27FC236}">
                <a16:creationId xmlns:a16="http://schemas.microsoft.com/office/drawing/2014/main" id="{FA450A93-0A28-D719-827D-5C678E1DCC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8070" y="589319"/>
            <a:ext cx="9523809" cy="57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81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44F03-ABAB-BFC6-8D14-313D1E7BA1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A8A51-604E-602E-8D39-037F76AE8ECE}"/>
              </a:ext>
            </a:extLst>
          </p:cNvPr>
          <p:cNvSpPr>
            <a:spLocks noGrp="1"/>
          </p:cNvSpPr>
          <p:nvPr>
            <p:ph idx="1"/>
          </p:nvPr>
        </p:nvSpPr>
        <p:spPr>
          <a:xfrm>
            <a:off x="294967" y="196644"/>
            <a:ext cx="11710219" cy="6499123"/>
          </a:xfrm>
        </p:spPr>
        <p:txBody>
          <a:bodyPr/>
          <a:lstStyle/>
          <a:p>
            <a:r>
              <a:rPr lang="en-US" b="0" i="0" dirty="0">
                <a:solidFill>
                  <a:srgbClr val="05192D"/>
                </a:solidFill>
                <a:effectLst/>
                <a:latin typeface="Studio-Feixen-Sans"/>
              </a:rPr>
              <a:t>At the start, the agent is exploring the environment to update the Q-table. And when the Q-Table is ready, the agent will start exploiting and start taking better decisions. </a:t>
            </a:r>
            <a:endParaRPr lang="en-IN" dirty="0"/>
          </a:p>
        </p:txBody>
      </p:sp>
    </p:spTree>
    <p:extLst>
      <p:ext uri="{BB962C8B-B14F-4D97-AF65-F5344CB8AC3E}">
        <p14:creationId xmlns:p14="http://schemas.microsoft.com/office/powerpoint/2010/main" val="360840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4E7CD-6741-D42B-33ED-65F030FDF7B3}"/>
            </a:ext>
          </a:extLst>
        </p:cNvPr>
        <p:cNvGrpSpPr/>
        <p:nvPr/>
      </p:nvGrpSpPr>
      <p:grpSpPr>
        <a:xfrm>
          <a:off x="0" y="0"/>
          <a:ext cx="0" cy="0"/>
          <a:chOff x="0" y="0"/>
          <a:chExt cx="0" cy="0"/>
        </a:xfrm>
      </p:grpSpPr>
      <p:pic>
        <p:nvPicPr>
          <p:cNvPr id="7170" name="Picture 2" descr="Q-Table 3">
            <a:extLst>
              <a:ext uri="{FF2B5EF4-FFF2-40B4-BE49-F238E27FC236}">
                <a16:creationId xmlns:a16="http://schemas.microsoft.com/office/drawing/2014/main" id="{D3610D9A-EF27-F893-9431-C206BEB3C5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7960" y="196850"/>
            <a:ext cx="8124030" cy="649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89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981BC-0EA4-11F1-006B-AD7D54596A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CC4E0-3387-8659-FAC6-A6BCA1786A75}"/>
              </a:ext>
            </a:extLst>
          </p:cNvPr>
          <p:cNvSpPr>
            <a:spLocks noGrp="1"/>
          </p:cNvSpPr>
          <p:nvPr>
            <p:ph idx="1"/>
          </p:nvPr>
        </p:nvSpPr>
        <p:spPr>
          <a:xfrm>
            <a:off x="294967" y="196644"/>
            <a:ext cx="11710219" cy="6499123"/>
          </a:xfrm>
        </p:spPr>
        <p:txBody>
          <a:bodyPr/>
          <a:lstStyle/>
          <a:p>
            <a:pPr algn="l"/>
            <a:r>
              <a:rPr lang="en-US" b="1" i="0" dirty="0">
                <a:solidFill>
                  <a:srgbClr val="05192D"/>
                </a:solidFill>
                <a:effectLst/>
                <a:latin typeface="Studio-Feixen-Sans"/>
              </a:rPr>
              <a:t>What is Q-Learning?</a:t>
            </a:r>
          </a:p>
          <a:p>
            <a:pPr algn="l"/>
            <a:r>
              <a:rPr lang="en-US" b="0" i="0" dirty="0">
                <a:solidFill>
                  <a:srgbClr val="05192D"/>
                </a:solidFill>
                <a:effectLst/>
                <a:latin typeface="Studio-Feixen-Sans"/>
              </a:rPr>
              <a:t>Q-learning is a model-free, value-based, off-policy algorithm that will find the best series of actions based on the agent's current state. </a:t>
            </a:r>
          </a:p>
          <a:p>
            <a:pPr algn="l"/>
            <a:r>
              <a:rPr lang="en-US" b="0" i="0" dirty="0">
                <a:solidFill>
                  <a:srgbClr val="05192D"/>
                </a:solidFill>
                <a:effectLst/>
                <a:latin typeface="Studio-Feixen-Sans"/>
              </a:rPr>
              <a:t>The “Q” stands for quality. Quality represents how valuable the action is in maximizing future rewards.  </a:t>
            </a:r>
          </a:p>
          <a:p>
            <a:pPr algn="l"/>
            <a:r>
              <a:rPr lang="en-US" b="0" i="0" dirty="0">
                <a:solidFill>
                  <a:srgbClr val="05192D"/>
                </a:solidFill>
                <a:effectLst/>
                <a:latin typeface="Studio-Feixen-Sans"/>
              </a:rPr>
              <a:t>The </a:t>
            </a:r>
            <a:r>
              <a:rPr lang="en-US" b="1" i="0" dirty="0">
                <a:solidFill>
                  <a:srgbClr val="05192D"/>
                </a:solidFill>
                <a:effectLst/>
                <a:latin typeface="Studio-Feixen-Sans"/>
              </a:rPr>
              <a:t>model-based</a:t>
            </a:r>
            <a:r>
              <a:rPr lang="en-US" b="0" i="0" dirty="0">
                <a:solidFill>
                  <a:srgbClr val="05192D"/>
                </a:solidFill>
                <a:effectLst/>
                <a:latin typeface="Studio-Feixen-Sans"/>
              </a:rPr>
              <a:t> algorithms use transition and reward functions to estimate the optimal policy and create the model.</a:t>
            </a:r>
          </a:p>
          <a:p>
            <a:pPr algn="l"/>
            <a:r>
              <a:rPr lang="en-US" b="0" i="0" dirty="0">
                <a:solidFill>
                  <a:srgbClr val="05192D"/>
                </a:solidFill>
                <a:effectLst/>
                <a:latin typeface="Studio-Feixen-Sans"/>
              </a:rPr>
              <a:t> In contrast, </a:t>
            </a:r>
            <a:r>
              <a:rPr lang="en-US" b="1" i="0" dirty="0">
                <a:solidFill>
                  <a:srgbClr val="05192D"/>
                </a:solidFill>
                <a:effectLst/>
                <a:latin typeface="Studio-Feixen-Sans"/>
              </a:rPr>
              <a:t>model-free</a:t>
            </a:r>
            <a:r>
              <a:rPr lang="en-US" b="0" i="0" dirty="0">
                <a:solidFill>
                  <a:srgbClr val="05192D"/>
                </a:solidFill>
                <a:effectLst/>
                <a:latin typeface="Studio-Feixen-Sans"/>
              </a:rPr>
              <a:t> algorithms learn the consequences of their actions through the experience without transition and reward function. </a:t>
            </a:r>
          </a:p>
          <a:p>
            <a:endParaRPr lang="en-IN" dirty="0"/>
          </a:p>
        </p:txBody>
      </p:sp>
    </p:spTree>
    <p:extLst>
      <p:ext uri="{BB962C8B-B14F-4D97-AF65-F5344CB8AC3E}">
        <p14:creationId xmlns:p14="http://schemas.microsoft.com/office/powerpoint/2010/main" val="1664810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46C26-F9BC-39AC-9FC8-C6EAFAE1C9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FD811-2AC6-638A-422D-6F8CBB5BA499}"/>
              </a:ext>
            </a:extLst>
          </p:cNvPr>
          <p:cNvSpPr>
            <a:spLocks noGrp="1"/>
          </p:cNvSpPr>
          <p:nvPr>
            <p:ph idx="1"/>
          </p:nvPr>
        </p:nvSpPr>
        <p:spPr>
          <a:xfrm>
            <a:off x="294967" y="196644"/>
            <a:ext cx="11710219" cy="6499123"/>
          </a:xfrm>
        </p:spPr>
        <p:txBody>
          <a:bodyPr/>
          <a:lstStyle/>
          <a:p>
            <a:r>
              <a:rPr lang="en-US" b="0" i="0" dirty="0">
                <a:solidFill>
                  <a:srgbClr val="05192D"/>
                </a:solidFill>
                <a:effectLst/>
                <a:latin typeface="Studio-Feixen-Sans"/>
              </a:rPr>
              <a:t>In the case of a frozen lake, the agent will learn to take the shortest path to reach the goal and avoid jumping into the holes. </a:t>
            </a:r>
            <a:endParaRPr lang="en-IN" dirty="0"/>
          </a:p>
        </p:txBody>
      </p:sp>
    </p:spTree>
    <p:extLst>
      <p:ext uri="{BB962C8B-B14F-4D97-AF65-F5344CB8AC3E}">
        <p14:creationId xmlns:p14="http://schemas.microsoft.com/office/powerpoint/2010/main" val="1951446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DEA89-A28C-EE25-A6D3-8615AAAB8D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E1052-F81C-2E84-7747-1B72FA2A958F}"/>
              </a:ext>
            </a:extLst>
          </p:cNvPr>
          <p:cNvSpPr>
            <a:spLocks noGrp="1"/>
          </p:cNvSpPr>
          <p:nvPr>
            <p:ph idx="1"/>
          </p:nvPr>
        </p:nvSpPr>
        <p:spPr>
          <a:xfrm>
            <a:off x="294967" y="196644"/>
            <a:ext cx="11710219" cy="6499123"/>
          </a:xfrm>
        </p:spPr>
        <p:txBody>
          <a:bodyPr/>
          <a:lstStyle/>
          <a:p>
            <a:r>
              <a:rPr lang="en-US" b="1" dirty="0"/>
              <a:t>Q-learning Algorithm: Brief Overview</a:t>
            </a:r>
          </a:p>
          <a:p>
            <a:r>
              <a:rPr lang="en-US" b="1" dirty="0"/>
              <a:t>Q-learning</a:t>
            </a:r>
            <a:r>
              <a:rPr lang="en-US" dirty="0"/>
              <a:t> is a model-free reinforcement learning algorithm used to find the optimal action-selection policy for an agent interacting with an environment. It aims to learn the best actions to take under certain conditions to maximize the cumulative reward.</a:t>
            </a:r>
          </a:p>
          <a:p>
            <a:endParaRPr lang="en-IN" dirty="0"/>
          </a:p>
        </p:txBody>
      </p:sp>
    </p:spTree>
    <p:extLst>
      <p:ext uri="{BB962C8B-B14F-4D97-AF65-F5344CB8AC3E}">
        <p14:creationId xmlns:p14="http://schemas.microsoft.com/office/powerpoint/2010/main" val="3705919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759CD-630D-3391-AA0C-06438B8C65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9B242-038C-AEFB-7223-FBD1F66F0AE7}"/>
              </a:ext>
            </a:extLst>
          </p:cNvPr>
          <p:cNvSpPr>
            <a:spLocks noGrp="1"/>
          </p:cNvSpPr>
          <p:nvPr>
            <p:ph idx="1"/>
          </p:nvPr>
        </p:nvSpPr>
        <p:spPr>
          <a:xfrm>
            <a:off x="294967" y="196644"/>
            <a:ext cx="11710219" cy="6499123"/>
          </a:xfrm>
        </p:spPr>
        <p:txBody>
          <a:bodyPr/>
          <a:lstStyle/>
          <a:p>
            <a:r>
              <a:rPr lang="en-US" b="1"/>
              <a:t>Key Components:</a:t>
            </a:r>
          </a:p>
          <a:p>
            <a:pPr>
              <a:buFont typeface="Arial" panose="020B0604020202020204" pitchFamily="34" charset="0"/>
              <a:buChar char="•"/>
            </a:pPr>
            <a:r>
              <a:rPr lang="en-US" b="1"/>
              <a:t>Agent</a:t>
            </a:r>
            <a:r>
              <a:rPr lang="en-US"/>
              <a:t>: The decision-maker.</a:t>
            </a:r>
          </a:p>
          <a:p>
            <a:pPr>
              <a:buFont typeface="Arial" panose="020B0604020202020204" pitchFamily="34" charset="0"/>
              <a:buChar char="•"/>
            </a:pPr>
            <a:r>
              <a:rPr lang="en-US" b="1"/>
              <a:t>Environment</a:t>
            </a:r>
            <a:r>
              <a:rPr lang="en-US"/>
              <a:t>: The world with which the agent interacts.</a:t>
            </a:r>
          </a:p>
          <a:p>
            <a:pPr>
              <a:buFont typeface="Arial" panose="020B0604020202020204" pitchFamily="34" charset="0"/>
              <a:buChar char="•"/>
            </a:pPr>
            <a:r>
              <a:rPr lang="en-US" b="1"/>
              <a:t>State (S)</a:t>
            </a:r>
            <a:r>
              <a:rPr lang="en-US"/>
              <a:t>: A specific situation in the environment.</a:t>
            </a:r>
          </a:p>
          <a:p>
            <a:pPr>
              <a:buFont typeface="Arial" panose="020B0604020202020204" pitchFamily="34" charset="0"/>
              <a:buChar char="•"/>
            </a:pPr>
            <a:r>
              <a:rPr lang="en-US" b="1"/>
              <a:t>Action (A)</a:t>
            </a:r>
            <a:r>
              <a:rPr lang="en-US"/>
              <a:t>: The moves the agent can take.</a:t>
            </a:r>
          </a:p>
          <a:p>
            <a:pPr>
              <a:buFont typeface="Arial" panose="020B0604020202020204" pitchFamily="34" charset="0"/>
              <a:buChar char="•"/>
            </a:pPr>
            <a:r>
              <a:rPr lang="en-US" b="1"/>
              <a:t>Reward (R)</a:t>
            </a:r>
            <a:r>
              <a:rPr lang="en-US"/>
              <a:t>: Feedback from the environment based on the agent's action.</a:t>
            </a:r>
          </a:p>
          <a:p>
            <a:pPr>
              <a:buFont typeface="Arial" panose="020B0604020202020204" pitchFamily="34" charset="0"/>
              <a:buChar char="•"/>
            </a:pPr>
            <a:r>
              <a:rPr lang="en-US" b="1"/>
              <a:t>Q-value (Q)</a:t>
            </a:r>
            <a:r>
              <a:rPr lang="en-US"/>
              <a:t>: The expected cumulative reward of taking an action in a given state.</a:t>
            </a:r>
          </a:p>
        </p:txBody>
      </p:sp>
    </p:spTree>
    <p:extLst>
      <p:ext uri="{BB962C8B-B14F-4D97-AF65-F5344CB8AC3E}">
        <p14:creationId xmlns:p14="http://schemas.microsoft.com/office/powerpoint/2010/main" val="319162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E6318-15F6-E549-3C1F-44C14A1E8642}"/>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12FA5C-B970-B1E1-7B31-6FC31BA316D3}"/>
              </a:ext>
            </a:extLst>
          </p:cNvPr>
          <p:cNvPicPr>
            <a:picLocks noGrp="1" noChangeAspect="1"/>
          </p:cNvPicPr>
          <p:nvPr>
            <p:ph idx="1"/>
          </p:nvPr>
        </p:nvPicPr>
        <p:blipFill>
          <a:blip r:embed="rId2"/>
          <a:stretch>
            <a:fillRect/>
          </a:stretch>
        </p:blipFill>
        <p:spPr>
          <a:xfrm>
            <a:off x="553419" y="1139109"/>
            <a:ext cx="11193113" cy="4614706"/>
          </a:xfrm>
        </p:spPr>
      </p:pic>
    </p:spTree>
    <p:extLst>
      <p:ext uri="{BB962C8B-B14F-4D97-AF65-F5344CB8AC3E}">
        <p14:creationId xmlns:p14="http://schemas.microsoft.com/office/powerpoint/2010/main" val="3187857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64246-B9A0-0F72-400D-2D3D803B13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4CE39-8F93-4491-FC8A-E44997E1AA5F}"/>
              </a:ext>
            </a:extLst>
          </p:cNvPr>
          <p:cNvSpPr>
            <a:spLocks noGrp="1"/>
          </p:cNvSpPr>
          <p:nvPr>
            <p:ph idx="1"/>
          </p:nvPr>
        </p:nvSpPr>
        <p:spPr>
          <a:xfrm>
            <a:off x="294967" y="196644"/>
            <a:ext cx="11710219" cy="6499123"/>
          </a:xfrm>
        </p:spPr>
        <p:txBody>
          <a:bodyPr/>
          <a:lstStyle/>
          <a:p>
            <a:r>
              <a:rPr lang="en-US" b="1" dirty="0"/>
              <a:t>Benefits:</a:t>
            </a:r>
          </a:p>
          <a:p>
            <a:pPr>
              <a:buFont typeface="Arial" panose="020B0604020202020204" pitchFamily="34" charset="0"/>
              <a:buChar char="•"/>
            </a:pPr>
            <a:r>
              <a:rPr lang="en-US" b="1" dirty="0"/>
              <a:t>Model-Free</a:t>
            </a:r>
            <a:r>
              <a:rPr lang="en-US" dirty="0"/>
              <a:t>: It does not require a model of the environment, making it versatile.</a:t>
            </a:r>
          </a:p>
          <a:p>
            <a:pPr>
              <a:buFont typeface="Arial" panose="020B0604020202020204" pitchFamily="34" charset="0"/>
              <a:buChar char="•"/>
            </a:pPr>
            <a:r>
              <a:rPr lang="en-US" b="1" dirty="0"/>
              <a:t>Simple Implementation</a:t>
            </a:r>
            <a:r>
              <a:rPr lang="en-US" dirty="0"/>
              <a:t>: Easy to implement in discrete action spaces.</a:t>
            </a:r>
          </a:p>
          <a:p>
            <a:pPr>
              <a:buFont typeface="Arial" panose="020B0604020202020204" pitchFamily="34" charset="0"/>
              <a:buChar char="•"/>
            </a:pPr>
            <a:r>
              <a:rPr lang="en-US" b="1" dirty="0"/>
              <a:t>Convergence</a:t>
            </a:r>
            <a:r>
              <a:rPr lang="en-US" dirty="0"/>
              <a:t>: It converges to the optimal policy when using proper learning parameters.</a:t>
            </a:r>
          </a:p>
          <a:p>
            <a:r>
              <a:rPr lang="en-US" b="1" dirty="0"/>
              <a:t>Uses:</a:t>
            </a:r>
          </a:p>
          <a:p>
            <a:pPr>
              <a:buFont typeface="Arial" panose="020B0604020202020204" pitchFamily="34" charset="0"/>
              <a:buChar char="•"/>
            </a:pPr>
            <a:r>
              <a:rPr lang="en-US" b="1" dirty="0"/>
              <a:t>Robotics</a:t>
            </a:r>
            <a:r>
              <a:rPr lang="en-US" dirty="0"/>
              <a:t>: Q-learning is used to teach robots how to navigate environments autonomously.</a:t>
            </a:r>
          </a:p>
          <a:p>
            <a:pPr>
              <a:buFont typeface="Arial" panose="020B0604020202020204" pitchFamily="34" charset="0"/>
              <a:buChar char="•"/>
            </a:pPr>
            <a:r>
              <a:rPr lang="en-US" b="1" dirty="0"/>
              <a:t>Game AI</a:t>
            </a:r>
            <a:r>
              <a:rPr lang="en-US" dirty="0"/>
              <a:t>: It is commonly applied in video games for AI agents to learn optimal strategies.</a:t>
            </a:r>
          </a:p>
          <a:p>
            <a:pPr>
              <a:buFont typeface="Arial" panose="020B0604020202020204" pitchFamily="34" charset="0"/>
              <a:buChar char="•"/>
            </a:pPr>
            <a:r>
              <a:rPr lang="en-US" b="1" dirty="0"/>
              <a:t>Finance</a:t>
            </a:r>
            <a:r>
              <a:rPr lang="en-US" dirty="0"/>
              <a:t>: Q-learning can be used to optimize trading strategies by learning from historical data.</a:t>
            </a:r>
          </a:p>
          <a:p>
            <a:endParaRPr lang="en-IN" dirty="0"/>
          </a:p>
        </p:txBody>
      </p:sp>
    </p:spTree>
    <p:extLst>
      <p:ext uri="{BB962C8B-B14F-4D97-AF65-F5344CB8AC3E}">
        <p14:creationId xmlns:p14="http://schemas.microsoft.com/office/powerpoint/2010/main" val="2136818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5315D-5C2C-3B47-216F-195300C02B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A3848-1D10-8962-45CA-5D3F02B07CFE}"/>
              </a:ext>
            </a:extLst>
          </p:cNvPr>
          <p:cNvSpPr>
            <a:spLocks noGrp="1"/>
          </p:cNvSpPr>
          <p:nvPr>
            <p:ph idx="1"/>
          </p:nvPr>
        </p:nvSpPr>
        <p:spPr>
          <a:xfrm>
            <a:off x="294967" y="196644"/>
            <a:ext cx="11710219" cy="6499123"/>
          </a:xfrm>
        </p:spPr>
        <p:txBody>
          <a:bodyPr/>
          <a:lstStyle/>
          <a:p>
            <a:r>
              <a:rPr lang="en-US" b="1" dirty="0"/>
              <a:t>Game-Based Example:</a:t>
            </a:r>
          </a:p>
          <a:p>
            <a:r>
              <a:rPr lang="en-US" dirty="0"/>
              <a:t>A popular use case is </a:t>
            </a:r>
            <a:r>
              <a:rPr lang="en-US" b="1" dirty="0"/>
              <a:t>training a Pac-Man agent</a:t>
            </a:r>
            <a:r>
              <a:rPr lang="en-US" dirty="0"/>
              <a:t>:</a:t>
            </a:r>
          </a:p>
          <a:p>
            <a:pPr>
              <a:buFont typeface="Arial" panose="020B0604020202020204" pitchFamily="34" charset="0"/>
              <a:buChar char="•"/>
            </a:pPr>
            <a:r>
              <a:rPr lang="en-US" b="1" dirty="0"/>
              <a:t>States</a:t>
            </a:r>
            <a:r>
              <a:rPr lang="en-US" dirty="0"/>
              <a:t>: The grid locations of Pac-Man and the ghosts.</a:t>
            </a:r>
          </a:p>
          <a:p>
            <a:pPr>
              <a:buFont typeface="Arial" panose="020B0604020202020204" pitchFamily="34" charset="0"/>
              <a:buChar char="•"/>
            </a:pPr>
            <a:r>
              <a:rPr lang="en-US" b="1" dirty="0"/>
              <a:t>Actions</a:t>
            </a:r>
            <a:r>
              <a:rPr lang="en-US" dirty="0"/>
              <a:t>: Moving up, down, left, or right.</a:t>
            </a:r>
          </a:p>
          <a:p>
            <a:pPr>
              <a:buFont typeface="Arial" panose="020B0604020202020204" pitchFamily="34" charset="0"/>
              <a:buChar char="•"/>
            </a:pPr>
            <a:r>
              <a:rPr lang="en-US" b="1" dirty="0"/>
              <a:t>Rewards</a:t>
            </a:r>
            <a:r>
              <a:rPr lang="en-US" dirty="0"/>
              <a:t>: Positive for eating dots and negative for being caught by ghosts.</a:t>
            </a:r>
          </a:p>
          <a:p>
            <a:pPr>
              <a:buFont typeface="Arial" panose="020B0604020202020204" pitchFamily="34" charset="0"/>
              <a:buChar char="•"/>
            </a:pPr>
            <a:r>
              <a:rPr lang="en-US" dirty="0"/>
              <a:t>The agent learns the best policy to maximize its score while avoiding ghosts.</a:t>
            </a:r>
          </a:p>
          <a:p>
            <a:endParaRPr lang="en-IN" dirty="0"/>
          </a:p>
        </p:txBody>
      </p:sp>
    </p:spTree>
    <p:extLst>
      <p:ext uri="{BB962C8B-B14F-4D97-AF65-F5344CB8AC3E}">
        <p14:creationId xmlns:p14="http://schemas.microsoft.com/office/powerpoint/2010/main" val="109817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BDE4E-58E7-5FF7-209F-256D7772BF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82DA4-2A92-12CE-BC6C-DE784820FABA}"/>
              </a:ext>
            </a:extLst>
          </p:cNvPr>
          <p:cNvSpPr>
            <a:spLocks noGrp="1"/>
          </p:cNvSpPr>
          <p:nvPr>
            <p:ph idx="1"/>
          </p:nvPr>
        </p:nvSpPr>
        <p:spPr>
          <a:xfrm>
            <a:off x="294967" y="196644"/>
            <a:ext cx="11710219" cy="6499123"/>
          </a:xfrm>
        </p:spPr>
        <p:txBody>
          <a:bodyPr/>
          <a:lstStyle/>
          <a:p>
            <a:r>
              <a:rPr lang="en-US" b="1" dirty="0"/>
              <a:t>Evaluation:</a:t>
            </a:r>
          </a:p>
          <a:p>
            <a:r>
              <a:rPr lang="en-US" dirty="0"/>
              <a:t>Q-learning is evaluated by:</a:t>
            </a:r>
          </a:p>
          <a:p>
            <a:pPr>
              <a:buFont typeface="+mj-lt"/>
              <a:buAutoNum type="arabicPeriod"/>
            </a:pPr>
            <a:r>
              <a:rPr lang="en-US" b="1" dirty="0"/>
              <a:t>Cumulative Rewards</a:t>
            </a:r>
            <a:r>
              <a:rPr lang="en-US" dirty="0"/>
              <a:t>: Measuring how much reward the agent accumulates over episodes.</a:t>
            </a:r>
          </a:p>
          <a:p>
            <a:pPr>
              <a:buFont typeface="+mj-lt"/>
              <a:buAutoNum type="arabicPeriod"/>
            </a:pPr>
            <a:r>
              <a:rPr lang="en-US" b="1" dirty="0"/>
              <a:t>Policy Performance</a:t>
            </a:r>
            <a:r>
              <a:rPr lang="en-US" dirty="0"/>
              <a:t>: Checking the optimality of the learned policy (whether it selects actions that maximize long-term rewards).</a:t>
            </a:r>
          </a:p>
          <a:p>
            <a:endParaRPr lang="en-IN" dirty="0"/>
          </a:p>
        </p:txBody>
      </p:sp>
    </p:spTree>
    <p:extLst>
      <p:ext uri="{BB962C8B-B14F-4D97-AF65-F5344CB8AC3E}">
        <p14:creationId xmlns:p14="http://schemas.microsoft.com/office/powerpoint/2010/main" val="1430129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1B8B8-32D9-77FF-43F6-41CF2CA522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10ECA-3A4E-6A51-61BD-0B2380479ABA}"/>
              </a:ext>
            </a:extLst>
          </p:cNvPr>
          <p:cNvSpPr>
            <a:spLocks noGrp="1"/>
          </p:cNvSpPr>
          <p:nvPr>
            <p:ph idx="1"/>
          </p:nvPr>
        </p:nvSpPr>
        <p:spPr>
          <a:xfrm>
            <a:off x="294967" y="196644"/>
            <a:ext cx="11710219" cy="6499123"/>
          </a:xfrm>
        </p:spPr>
        <p:txBody>
          <a:bodyPr/>
          <a:lstStyle/>
          <a:p>
            <a:r>
              <a:rPr lang="en-US" b="1" dirty="0"/>
              <a:t>Numerical Problem Example:</a:t>
            </a:r>
          </a:p>
          <a:p>
            <a:r>
              <a:rPr lang="en-US" dirty="0"/>
              <a:t>Consider a simple environment where:</a:t>
            </a:r>
          </a:p>
          <a:p>
            <a:pPr>
              <a:buFont typeface="Arial" panose="020B0604020202020204" pitchFamily="34" charset="0"/>
              <a:buChar char="•"/>
            </a:pPr>
            <a:r>
              <a:rPr lang="en-US" dirty="0"/>
              <a:t>3 states: S1, S2, S3</a:t>
            </a:r>
          </a:p>
          <a:p>
            <a:pPr>
              <a:buFont typeface="Arial" panose="020B0604020202020204" pitchFamily="34" charset="0"/>
              <a:buChar char="•"/>
            </a:pPr>
            <a:r>
              <a:rPr lang="en-US" dirty="0"/>
              <a:t>2 actions: A1 (left), A2 (right)</a:t>
            </a:r>
          </a:p>
          <a:p>
            <a:pPr>
              <a:buFont typeface="Arial" panose="020B0604020202020204" pitchFamily="34" charset="0"/>
              <a:buChar char="•"/>
            </a:pPr>
            <a:r>
              <a:rPr lang="en-US" dirty="0"/>
              <a:t>Transition and reward matrix:</a:t>
            </a:r>
          </a:p>
          <a:p>
            <a:pPr marL="742950" lvl="1" indent="-285750">
              <a:buFont typeface="Arial" panose="020B0604020202020204" pitchFamily="34" charset="0"/>
              <a:buChar char="•"/>
            </a:pPr>
            <a:r>
              <a:rPr lang="en-US" dirty="0"/>
              <a:t>From S1, taking A1 moves to S2 with reward +5; A2 moves to S3 with reward 0.</a:t>
            </a:r>
          </a:p>
          <a:p>
            <a:pPr marL="742950" lvl="1" indent="-285750">
              <a:buFont typeface="Arial" panose="020B0604020202020204" pitchFamily="34" charset="0"/>
              <a:buChar char="•"/>
            </a:pPr>
            <a:r>
              <a:rPr lang="en-US" dirty="0"/>
              <a:t>From S2, taking A1 moves to S1 with reward 0; A2 moves to S3 with reward +10.</a:t>
            </a:r>
          </a:p>
          <a:p>
            <a:pPr marL="742950" lvl="1" indent="-285750">
              <a:buFont typeface="Arial" panose="020B0604020202020204" pitchFamily="34" charset="0"/>
              <a:buChar char="•"/>
            </a:pPr>
            <a:r>
              <a:rPr lang="en-US" dirty="0"/>
              <a:t>From S3, both actions lead to terminal state with no reward.</a:t>
            </a:r>
          </a:p>
          <a:p>
            <a:pPr>
              <a:buFont typeface="Arial" panose="020B0604020202020204" pitchFamily="34" charset="0"/>
              <a:buChar char="•"/>
            </a:pPr>
            <a:r>
              <a:rPr lang="en-US" dirty="0"/>
              <a:t>Assume learning rate  α=0.5, discount γ=0.9, and initial Q-values as 0.</a:t>
            </a:r>
          </a:p>
          <a:p>
            <a:endParaRPr lang="en-IN" dirty="0"/>
          </a:p>
        </p:txBody>
      </p:sp>
    </p:spTree>
    <p:extLst>
      <p:ext uri="{BB962C8B-B14F-4D97-AF65-F5344CB8AC3E}">
        <p14:creationId xmlns:p14="http://schemas.microsoft.com/office/powerpoint/2010/main" val="254785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2579F-818E-4135-D59F-363F2052C852}"/>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A58039-4BC2-D5C9-D45C-4BE37FC6D018}"/>
              </a:ext>
            </a:extLst>
          </p:cNvPr>
          <p:cNvPicPr>
            <a:picLocks noGrp="1" noChangeAspect="1"/>
          </p:cNvPicPr>
          <p:nvPr>
            <p:ph idx="1"/>
          </p:nvPr>
        </p:nvPicPr>
        <p:blipFill>
          <a:blip r:embed="rId2"/>
          <a:stretch>
            <a:fillRect/>
          </a:stretch>
        </p:blipFill>
        <p:spPr>
          <a:xfrm>
            <a:off x="553419" y="1685265"/>
            <a:ext cx="11193113" cy="3522395"/>
          </a:xfrm>
        </p:spPr>
      </p:pic>
    </p:spTree>
    <p:extLst>
      <p:ext uri="{BB962C8B-B14F-4D97-AF65-F5344CB8AC3E}">
        <p14:creationId xmlns:p14="http://schemas.microsoft.com/office/powerpoint/2010/main" val="4252491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D16C9-A338-093F-53F8-9AF19F4AD9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52565-48D5-3DB6-5B5F-376557B193B7}"/>
              </a:ext>
            </a:extLst>
          </p:cNvPr>
          <p:cNvSpPr>
            <a:spLocks noGrp="1"/>
          </p:cNvSpPr>
          <p:nvPr>
            <p:ph idx="1"/>
          </p:nvPr>
        </p:nvSpPr>
        <p:spPr>
          <a:xfrm>
            <a:off x="294967" y="196644"/>
            <a:ext cx="11710219" cy="6499123"/>
          </a:xfrm>
        </p:spPr>
        <p:txBody>
          <a:bodyPr/>
          <a:lstStyle/>
          <a:p>
            <a:r>
              <a:rPr lang="en-US" b="1" dirty="0"/>
              <a:t>Advantages of Q-Learning:</a:t>
            </a:r>
          </a:p>
          <a:p>
            <a:pPr>
              <a:buFont typeface="+mj-lt"/>
              <a:buAutoNum type="arabicPeriod"/>
            </a:pPr>
            <a:r>
              <a:rPr lang="en-US" b="1" dirty="0"/>
              <a:t>Model-Free</a:t>
            </a:r>
            <a:r>
              <a:rPr lang="en-US" dirty="0"/>
              <a:t>:</a:t>
            </a:r>
          </a:p>
          <a:p>
            <a:pPr marL="742950" lvl="1" indent="-285750">
              <a:buFont typeface="+mj-lt"/>
              <a:buAutoNum type="arabicPeriod"/>
            </a:pPr>
            <a:r>
              <a:rPr lang="en-US" dirty="0"/>
              <a:t>Q-learning does not require a model of the environment, meaning the agent doesn't need to know the environment's dynamics beforehand. This makes it highly versatile for different types of environments.</a:t>
            </a:r>
          </a:p>
          <a:p>
            <a:pPr>
              <a:buFont typeface="+mj-lt"/>
              <a:buAutoNum type="arabicPeriod"/>
            </a:pPr>
            <a:r>
              <a:rPr lang="en-US" b="1" dirty="0"/>
              <a:t>Guaranteed Convergence</a:t>
            </a:r>
            <a:r>
              <a:rPr lang="en-US" dirty="0"/>
              <a:t>:</a:t>
            </a:r>
          </a:p>
          <a:p>
            <a:pPr marL="742950" lvl="1" indent="-285750">
              <a:buFont typeface="+mj-lt"/>
              <a:buAutoNum type="arabicPeriod"/>
            </a:pPr>
            <a:r>
              <a:rPr lang="en-US" dirty="0"/>
              <a:t>Given infinite exploration and a suitable learning rate, Q-learning will converge to an optimal policy. This is a significant advantage when searching for the best action-selection policy over time.</a:t>
            </a:r>
          </a:p>
          <a:p>
            <a:pPr>
              <a:buFont typeface="+mj-lt"/>
              <a:buAutoNum type="arabicPeriod"/>
            </a:pPr>
            <a:r>
              <a:rPr lang="en-US" b="1" dirty="0"/>
              <a:t>Simple Implementation</a:t>
            </a:r>
            <a:r>
              <a:rPr lang="en-US" dirty="0"/>
              <a:t>:</a:t>
            </a:r>
          </a:p>
          <a:p>
            <a:pPr marL="742950" lvl="1" indent="-285750">
              <a:buFont typeface="+mj-lt"/>
              <a:buAutoNum type="arabicPeriod"/>
            </a:pPr>
            <a:r>
              <a:rPr lang="en-US" dirty="0"/>
              <a:t>The algorithm is relatively simple and easy to implement, especially in discrete state-action spaces. It requires only a Q-table and simple updates.</a:t>
            </a:r>
          </a:p>
          <a:p>
            <a:endParaRPr lang="en-IN" dirty="0"/>
          </a:p>
        </p:txBody>
      </p:sp>
    </p:spTree>
    <p:extLst>
      <p:ext uri="{BB962C8B-B14F-4D97-AF65-F5344CB8AC3E}">
        <p14:creationId xmlns:p14="http://schemas.microsoft.com/office/powerpoint/2010/main" val="274415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FF204-19CE-4379-44D7-94CEB4E241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8D8CE-DEAB-9BAF-D395-5EDD2E03D315}"/>
              </a:ext>
            </a:extLst>
          </p:cNvPr>
          <p:cNvSpPr>
            <a:spLocks noGrp="1"/>
          </p:cNvSpPr>
          <p:nvPr>
            <p:ph idx="1"/>
          </p:nvPr>
        </p:nvSpPr>
        <p:spPr>
          <a:xfrm>
            <a:off x="294967" y="196644"/>
            <a:ext cx="11710219" cy="6499123"/>
          </a:xfrm>
        </p:spPr>
        <p:txBody>
          <a:bodyPr/>
          <a:lstStyle/>
          <a:p>
            <a:pPr algn="l"/>
            <a:r>
              <a:rPr lang="en-US" b="0" i="0" dirty="0">
                <a:solidFill>
                  <a:srgbClr val="05192D"/>
                </a:solidFill>
                <a:effectLst/>
                <a:latin typeface="Studio-Feixen-Sans"/>
              </a:rPr>
              <a:t>The </a:t>
            </a:r>
            <a:r>
              <a:rPr lang="en-US" b="1" i="0" dirty="0">
                <a:solidFill>
                  <a:srgbClr val="05192D"/>
                </a:solidFill>
                <a:effectLst/>
                <a:latin typeface="Studio-Feixen-Sans"/>
              </a:rPr>
              <a:t>value-based</a:t>
            </a:r>
            <a:r>
              <a:rPr lang="en-US" b="0" i="0" dirty="0">
                <a:solidFill>
                  <a:srgbClr val="05192D"/>
                </a:solidFill>
                <a:effectLst/>
                <a:latin typeface="Studio-Feixen-Sans"/>
              </a:rPr>
              <a:t> method trains the value function to learn which state is more valuable and take action. </a:t>
            </a:r>
          </a:p>
          <a:p>
            <a:pPr algn="l"/>
            <a:endParaRPr lang="en-US" dirty="0">
              <a:solidFill>
                <a:srgbClr val="05192D"/>
              </a:solidFill>
              <a:latin typeface="Studio-Feixen-Sans"/>
            </a:endParaRPr>
          </a:p>
          <a:p>
            <a:pPr algn="l"/>
            <a:r>
              <a:rPr lang="en-US" b="0" i="0" dirty="0">
                <a:solidFill>
                  <a:srgbClr val="05192D"/>
                </a:solidFill>
                <a:effectLst/>
                <a:latin typeface="Studio-Feixen-Sans"/>
              </a:rPr>
              <a:t>On the other hand, </a:t>
            </a:r>
            <a:r>
              <a:rPr lang="en-US" b="1" i="0" dirty="0">
                <a:solidFill>
                  <a:srgbClr val="05192D"/>
                </a:solidFill>
                <a:effectLst/>
                <a:latin typeface="Studio-Feixen-Sans"/>
              </a:rPr>
              <a:t>policy-based</a:t>
            </a:r>
            <a:r>
              <a:rPr lang="en-US" b="0" i="0" dirty="0">
                <a:solidFill>
                  <a:srgbClr val="05192D"/>
                </a:solidFill>
                <a:effectLst/>
                <a:latin typeface="Studio-Feixen-Sans"/>
              </a:rPr>
              <a:t> methods train the policy directly to learn which action to take in a given state.</a:t>
            </a:r>
          </a:p>
          <a:p>
            <a:pPr algn="l"/>
            <a:r>
              <a:rPr lang="en-US" b="0" i="0" dirty="0">
                <a:solidFill>
                  <a:srgbClr val="05192D"/>
                </a:solidFill>
                <a:effectLst/>
                <a:latin typeface="Studio-Feixen-Sans"/>
              </a:rPr>
              <a:t>In the </a:t>
            </a:r>
            <a:r>
              <a:rPr lang="en-US" b="1" i="0" dirty="0">
                <a:solidFill>
                  <a:srgbClr val="05192D"/>
                </a:solidFill>
                <a:effectLst/>
                <a:latin typeface="Studio-Feixen-Sans"/>
              </a:rPr>
              <a:t>off-policy</a:t>
            </a:r>
            <a:r>
              <a:rPr lang="en-US" b="0" i="0" dirty="0">
                <a:solidFill>
                  <a:srgbClr val="05192D"/>
                </a:solidFill>
                <a:effectLst/>
                <a:latin typeface="Studio-Feixen-Sans"/>
              </a:rPr>
              <a:t>, the algorithm evaluates and updates a policy that differs from the policy used to take an action. </a:t>
            </a:r>
          </a:p>
          <a:p>
            <a:pPr algn="l"/>
            <a:endParaRPr lang="en-US" dirty="0">
              <a:solidFill>
                <a:srgbClr val="05192D"/>
              </a:solidFill>
              <a:latin typeface="Studio-Feixen-Sans"/>
            </a:endParaRPr>
          </a:p>
          <a:p>
            <a:pPr algn="l"/>
            <a:endParaRPr lang="en-US" b="0" i="0" dirty="0">
              <a:solidFill>
                <a:srgbClr val="05192D"/>
              </a:solidFill>
              <a:effectLst/>
              <a:latin typeface="Studio-Feixen-Sans"/>
            </a:endParaRPr>
          </a:p>
          <a:p>
            <a:pPr algn="l"/>
            <a:r>
              <a:rPr lang="en-US" b="0" i="0" dirty="0">
                <a:solidFill>
                  <a:srgbClr val="05192D"/>
                </a:solidFill>
                <a:effectLst/>
                <a:latin typeface="Studio-Feixen-Sans"/>
              </a:rPr>
              <a:t>Conversely, the </a:t>
            </a:r>
            <a:r>
              <a:rPr lang="en-US" b="1" i="0" dirty="0">
                <a:solidFill>
                  <a:srgbClr val="05192D"/>
                </a:solidFill>
                <a:effectLst/>
                <a:latin typeface="Studio-Feixen-Sans"/>
              </a:rPr>
              <a:t>on-policy</a:t>
            </a:r>
            <a:r>
              <a:rPr lang="en-US" b="0" i="0" dirty="0">
                <a:solidFill>
                  <a:srgbClr val="05192D"/>
                </a:solidFill>
                <a:effectLst/>
                <a:latin typeface="Studio-Feixen-Sans"/>
              </a:rPr>
              <a:t> algorithm evaluates and improves the same policy used to take an action.  </a:t>
            </a:r>
          </a:p>
          <a:p>
            <a:endParaRPr lang="en-IN" dirty="0"/>
          </a:p>
        </p:txBody>
      </p:sp>
    </p:spTree>
    <p:extLst>
      <p:ext uri="{BB962C8B-B14F-4D97-AF65-F5344CB8AC3E}">
        <p14:creationId xmlns:p14="http://schemas.microsoft.com/office/powerpoint/2010/main" val="347733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93C79-2E77-272D-8F72-B2D5394273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E7B40-D075-F281-DDF6-1E79D0F67914}"/>
              </a:ext>
            </a:extLst>
          </p:cNvPr>
          <p:cNvSpPr>
            <a:spLocks noGrp="1"/>
          </p:cNvSpPr>
          <p:nvPr>
            <p:ph idx="1"/>
          </p:nvPr>
        </p:nvSpPr>
        <p:spPr>
          <a:xfrm>
            <a:off x="294967" y="196644"/>
            <a:ext cx="11710219" cy="6499123"/>
          </a:xfrm>
        </p:spPr>
        <p:txBody>
          <a:bodyPr/>
          <a:lstStyle/>
          <a:p>
            <a:r>
              <a:rPr lang="en-US" dirty="0"/>
              <a:t>Exploration-Exploitation Balance:</a:t>
            </a:r>
          </a:p>
          <a:p>
            <a:r>
              <a:rPr lang="en-US" dirty="0"/>
              <a:t>Q-learning naturally supports the exploration-exploitation trade-off, allowing the agent to explore the environment and gradually learn the optimal strategy.</a:t>
            </a:r>
          </a:p>
          <a:p>
            <a:r>
              <a:rPr lang="en-US" dirty="0"/>
              <a:t>Off-Policy Learning:</a:t>
            </a:r>
          </a:p>
          <a:p>
            <a:r>
              <a:rPr lang="en-US" dirty="0"/>
              <a:t>Q-learning is off-policy, meaning it can learn from actions taken outside the current policy. This makes it more flexible and allows it to learn from different sources (like simulated experiences or another agent's actions).</a:t>
            </a:r>
          </a:p>
          <a:p>
            <a:r>
              <a:rPr lang="en-US" dirty="0"/>
              <a:t>Widely Applicable:</a:t>
            </a:r>
          </a:p>
          <a:p>
            <a:r>
              <a:rPr lang="en-US" dirty="0"/>
              <a:t>Q-learning can be applied to a variety of domains, including robotics, game AI, finance, and more. It is effective in situations where learning from trial and error is necessary.</a:t>
            </a:r>
          </a:p>
          <a:p>
            <a:endParaRPr lang="en-IN" dirty="0"/>
          </a:p>
        </p:txBody>
      </p:sp>
    </p:spTree>
    <p:extLst>
      <p:ext uri="{BB962C8B-B14F-4D97-AF65-F5344CB8AC3E}">
        <p14:creationId xmlns:p14="http://schemas.microsoft.com/office/powerpoint/2010/main" val="2709968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FE961-2F2E-58AF-A07B-48D9D3FCD1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C98C1-8AC3-5DED-7E7A-4DD409E87C59}"/>
              </a:ext>
            </a:extLst>
          </p:cNvPr>
          <p:cNvSpPr>
            <a:spLocks noGrp="1"/>
          </p:cNvSpPr>
          <p:nvPr>
            <p:ph idx="1"/>
          </p:nvPr>
        </p:nvSpPr>
        <p:spPr>
          <a:xfrm>
            <a:off x="294967" y="196644"/>
            <a:ext cx="11710219" cy="6499123"/>
          </a:xfrm>
        </p:spPr>
        <p:txBody>
          <a:bodyPr>
            <a:normAutofit lnSpcReduction="10000"/>
          </a:bodyPr>
          <a:lstStyle/>
          <a:p>
            <a:r>
              <a:rPr lang="en-US" b="1" dirty="0"/>
              <a:t>Disadvantages of Q-Learning:</a:t>
            </a:r>
          </a:p>
          <a:p>
            <a:pPr>
              <a:buFont typeface="+mj-lt"/>
              <a:buAutoNum type="arabicPeriod"/>
            </a:pPr>
            <a:r>
              <a:rPr lang="en-US" b="1" dirty="0"/>
              <a:t>High Memory Usage for Large State Spaces</a:t>
            </a:r>
            <a:r>
              <a:rPr lang="en-US" dirty="0"/>
              <a:t>:</a:t>
            </a:r>
          </a:p>
          <a:p>
            <a:pPr marL="742950" lvl="1" indent="-285750">
              <a:buFont typeface="+mj-lt"/>
              <a:buAutoNum type="arabicPeriod"/>
            </a:pPr>
            <a:r>
              <a:rPr lang="en-US" dirty="0"/>
              <a:t>Q-learning uses a Q-table to store values for every state-action pair. In large or continuous state spaces, this leads to high memory consumption. The algorithm doesn't scale well for very large environments.</a:t>
            </a:r>
          </a:p>
          <a:p>
            <a:pPr>
              <a:buFont typeface="+mj-lt"/>
              <a:buAutoNum type="arabicPeriod"/>
            </a:pPr>
            <a:r>
              <a:rPr lang="en-US" b="1" dirty="0"/>
              <a:t>Slow Convergence</a:t>
            </a:r>
            <a:r>
              <a:rPr lang="en-US" dirty="0"/>
              <a:t>:</a:t>
            </a:r>
          </a:p>
          <a:p>
            <a:pPr marL="742950" lvl="1" indent="-285750">
              <a:buFont typeface="+mj-lt"/>
              <a:buAutoNum type="arabicPeriod"/>
            </a:pPr>
            <a:r>
              <a:rPr lang="en-US" dirty="0"/>
              <a:t>In complex environments with many states and actions, Q-learning may take a long time to converge to an optimal policy, especially if the agent needs to explore many different paths.</a:t>
            </a:r>
          </a:p>
          <a:p>
            <a:pPr>
              <a:buFont typeface="+mj-lt"/>
              <a:buAutoNum type="arabicPeriod"/>
            </a:pPr>
            <a:r>
              <a:rPr lang="en-US" b="1" dirty="0"/>
              <a:t>Lack of Generalization</a:t>
            </a:r>
            <a:r>
              <a:rPr lang="en-US" dirty="0"/>
              <a:t>:</a:t>
            </a:r>
          </a:p>
          <a:p>
            <a:pPr marL="742950" lvl="1" indent="-285750">
              <a:buFont typeface="+mj-lt"/>
              <a:buAutoNum type="arabicPeriod"/>
            </a:pPr>
            <a:r>
              <a:rPr lang="en-US" dirty="0"/>
              <a:t>Since Q-learning assigns a specific value to each state-action pair, it does not generalize well. Small changes in states (e.g., nearby grid cells in a game) are treated independently, leading to inefficiencies.</a:t>
            </a:r>
          </a:p>
          <a:p>
            <a:pPr>
              <a:buFont typeface="+mj-lt"/>
              <a:buAutoNum type="arabicPeriod"/>
            </a:pPr>
            <a:r>
              <a:rPr lang="en-US" b="1" dirty="0"/>
              <a:t>Sensitive to Parameter Tuning</a:t>
            </a:r>
            <a:r>
              <a:rPr lang="en-US" dirty="0"/>
              <a:t>:</a:t>
            </a:r>
          </a:p>
          <a:p>
            <a:pPr marL="742950" lvl="1" indent="-285750">
              <a:buFont typeface="+mj-lt"/>
              <a:buAutoNum type="arabicPeriod"/>
            </a:pPr>
            <a:r>
              <a:rPr lang="en-US" dirty="0"/>
              <a:t>The performance of Q-learning depends heavily on the selection of parameters like the learning rate (α), discount factor (γ), and exploration rate (ϵ). Poor choices can result in suboptimal learning or slow convergence.</a:t>
            </a:r>
          </a:p>
          <a:p>
            <a:endParaRPr lang="en-IN" dirty="0"/>
          </a:p>
        </p:txBody>
      </p:sp>
    </p:spTree>
    <p:extLst>
      <p:ext uri="{BB962C8B-B14F-4D97-AF65-F5344CB8AC3E}">
        <p14:creationId xmlns:p14="http://schemas.microsoft.com/office/powerpoint/2010/main" val="3042382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3A2EA-2294-5718-1CAD-455E638581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6D95C-E551-62E6-9BF3-89718BEB1F56}"/>
              </a:ext>
            </a:extLst>
          </p:cNvPr>
          <p:cNvSpPr>
            <a:spLocks noGrp="1"/>
          </p:cNvSpPr>
          <p:nvPr>
            <p:ph idx="1"/>
          </p:nvPr>
        </p:nvSpPr>
        <p:spPr>
          <a:xfrm>
            <a:off x="294967" y="196644"/>
            <a:ext cx="11710219" cy="6499123"/>
          </a:xfrm>
        </p:spPr>
        <p:txBody>
          <a:bodyPr/>
          <a:lstStyle/>
          <a:p>
            <a:r>
              <a:rPr lang="en-US" dirty="0"/>
              <a:t>Inefficient in Continuous Action Spaces:</a:t>
            </a:r>
          </a:p>
          <a:p>
            <a:r>
              <a:rPr lang="en-US" dirty="0"/>
              <a:t>In environments with continuous actions, Q-learning struggles since it needs to maintain and update Q-values for all possible action-state pairs. This leads to inefficiencies, and alternative methods like Deep Q-Networks (DQN) are preferred in such cases.</a:t>
            </a:r>
          </a:p>
          <a:p>
            <a:r>
              <a:rPr lang="en-US" dirty="0"/>
              <a:t>Exploration vs. Exploitation Balance:</a:t>
            </a:r>
          </a:p>
          <a:p>
            <a:r>
              <a:rPr lang="en-US" dirty="0"/>
              <a:t>While Q-learning addresses the exploration-exploitation dilemma, balancing them effectively over time is still challenging. Excessive exploration can slow down learning, while too little exploration might result in a suboptimal policy.</a:t>
            </a:r>
          </a:p>
          <a:p>
            <a:endParaRPr lang="en-IN" dirty="0"/>
          </a:p>
        </p:txBody>
      </p:sp>
    </p:spTree>
    <p:extLst>
      <p:ext uri="{BB962C8B-B14F-4D97-AF65-F5344CB8AC3E}">
        <p14:creationId xmlns:p14="http://schemas.microsoft.com/office/powerpoint/2010/main" val="1473127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50EE9-4EAD-4203-793C-EA62780CF6B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B55D6-11FD-4194-2953-3FCA944A8526}"/>
              </a:ext>
            </a:extLst>
          </p:cNvPr>
          <p:cNvSpPr>
            <a:spLocks noGrp="1"/>
          </p:cNvSpPr>
          <p:nvPr>
            <p:ph idx="1"/>
          </p:nvPr>
        </p:nvSpPr>
        <p:spPr>
          <a:xfrm>
            <a:off x="294967" y="196644"/>
            <a:ext cx="11710219" cy="6499123"/>
          </a:xfrm>
        </p:spPr>
        <p:txBody>
          <a:bodyPr/>
          <a:lstStyle/>
          <a:p>
            <a:r>
              <a:rPr lang="en-US" dirty="0"/>
              <a:t>Note: Q-learning is an efficient and effective algorithm for small to medium-sized problems, but it faces scalability issues in larger, more complex environments. </a:t>
            </a:r>
          </a:p>
          <a:p>
            <a:endParaRPr lang="en-US" dirty="0"/>
          </a:p>
          <a:p>
            <a:r>
              <a:rPr lang="en-US" dirty="0"/>
              <a:t>It’s also sensitive to the right hyperparameter settings, which requires careful tuning for successful learning</a:t>
            </a:r>
          </a:p>
          <a:p>
            <a:endParaRPr lang="en-IN" dirty="0"/>
          </a:p>
        </p:txBody>
      </p:sp>
    </p:spTree>
    <p:extLst>
      <p:ext uri="{BB962C8B-B14F-4D97-AF65-F5344CB8AC3E}">
        <p14:creationId xmlns:p14="http://schemas.microsoft.com/office/powerpoint/2010/main" val="1703152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6D0EA-8FC0-B633-7CC5-288A8BE784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89A3B-92F1-857F-BB49-9A2E920C3C4D}"/>
              </a:ext>
            </a:extLst>
          </p:cNvPr>
          <p:cNvSpPr>
            <a:spLocks noGrp="1"/>
          </p:cNvSpPr>
          <p:nvPr>
            <p:ph idx="1"/>
          </p:nvPr>
        </p:nvSpPr>
        <p:spPr>
          <a:xfrm>
            <a:off x="294967" y="196644"/>
            <a:ext cx="11710219" cy="6499123"/>
          </a:xfrm>
        </p:spPr>
        <p:txBody>
          <a:bodyPr/>
          <a:lstStyle/>
          <a:p>
            <a:r>
              <a:rPr lang="en-US" b="1" dirty="0"/>
              <a:t>Neural Network Refinement in Q-Learning (Deep Q-Networks - DQNs)</a:t>
            </a:r>
          </a:p>
          <a:p>
            <a:r>
              <a:rPr lang="en-US" b="1" dirty="0"/>
              <a:t>Neural Network Refinement in Q-Learning</a:t>
            </a:r>
            <a:r>
              <a:rPr lang="en-US" dirty="0"/>
              <a:t> enhances the original Q-learning algorithm by replacing the Q-table with a neural network. </a:t>
            </a:r>
          </a:p>
          <a:p>
            <a:endParaRPr lang="en-US" dirty="0"/>
          </a:p>
          <a:p>
            <a:r>
              <a:rPr lang="en-US" dirty="0"/>
              <a:t>This approach is particularly useful for environments with large or continuous state spaces, such as video games or robotic control systems, where maintaining a Q-table is infeasible.</a:t>
            </a:r>
          </a:p>
          <a:p>
            <a:endParaRPr lang="en-IN" dirty="0"/>
          </a:p>
        </p:txBody>
      </p:sp>
    </p:spTree>
    <p:extLst>
      <p:ext uri="{BB962C8B-B14F-4D97-AF65-F5344CB8AC3E}">
        <p14:creationId xmlns:p14="http://schemas.microsoft.com/office/powerpoint/2010/main" val="2251755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586E7-ECA4-CE25-D45A-0A3EDCDD6D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56016-2381-1861-8F5F-809BB2C0EC57}"/>
              </a:ext>
            </a:extLst>
          </p:cNvPr>
          <p:cNvSpPr>
            <a:spLocks noGrp="1"/>
          </p:cNvSpPr>
          <p:nvPr>
            <p:ph idx="1"/>
          </p:nvPr>
        </p:nvSpPr>
        <p:spPr>
          <a:xfrm>
            <a:off x="294967" y="196644"/>
            <a:ext cx="11710219" cy="6499123"/>
          </a:xfrm>
        </p:spPr>
        <p:txBody>
          <a:bodyPr>
            <a:normAutofit lnSpcReduction="10000"/>
          </a:bodyPr>
          <a:lstStyle/>
          <a:p>
            <a:r>
              <a:rPr lang="en-US" b="1" dirty="0"/>
              <a:t>Key Components of Neural Network Refinement in Q-Learning:</a:t>
            </a:r>
          </a:p>
          <a:p>
            <a:pPr>
              <a:buFont typeface="+mj-lt"/>
              <a:buAutoNum type="arabicPeriod"/>
            </a:pPr>
            <a:r>
              <a:rPr lang="en-US" b="1" dirty="0"/>
              <a:t>Q-Network</a:t>
            </a:r>
            <a:r>
              <a:rPr lang="en-US" dirty="0"/>
              <a:t>: A neural network (NN) is used as a </a:t>
            </a:r>
            <a:r>
              <a:rPr lang="en-US" b="1" dirty="0"/>
              <a:t>function approximator</a:t>
            </a:r>
            <a:r>
              <a:rPr lang="en-US" dirty="0"/>
              <a:t> to estimate the Q-values. The NN takes the current state as input and outputs the Q-values for all possible actions. This helps the agent determine the best action for any given state.</a:t>
            </a:r>
          </a:p>
          <a:p>
            <a:pPr>
              <a:buFont typeface="+mj-lt"/>
              <a:buAutoNum type="arabicPeriod"/>
            </a:pPr>
            <a:r>
              <a:rPr lang="en-US" b="1" dirty="0"/>
              <a:t>Experience Replay</a:t>
            </a:r>
            <a:r>
              <a:rPr lang="en-US" dirty="0"/>
              <a:t>: Experience replay stores the agent's experiences (state, action, reward, next state) in a buffer. Random batches of experiences are sampled to train the neural network, breaking the correlation between consecutive experiences and improving stability.</a:t>
            </a:r>
          </a:p>
          <a:p>
            <a:pPr>
              <a:buFont typeface="+mj-lt"/>
              <a:buAutoNum type="arabicPeriod"/>
            </a:pPr>
            <a:r>
              <a:rPr lang="en-US" b="1" dirty="0"/>
              <a:t>Target Network</a:t>
            </a:r>
            <a:r>
              <a:rPr lang="en-US" dirty="0"/>
              <a:t>: A second, slower-updating </a:t>
            </a:r>
            <a:r>
              <a:rPr lang="en-US" b="1" dirty="0"/>
              <a:t>target network</a:t>
            </a:r>
            <a:r>
              <a:rPr lang="en-US" dirty="0"/>
              <a:t> is used to provide stable Q-value updates. This prevents oscillations and divergence during training. The weights of the target network are updated less frequently than the primary Q-network.</a:t>
            </a:r>
          </a:p>
          <a:p>
            <a:pPr>
              <a:buFont typeface="+mj-lt"/>
              <a:buAutoNum type="arabicPeriod"/>
            </a:pPr>
            <a:r>
              <a:rPr lang="en-US" b="1" dirty="0"/>
              <a:t>Loss Function</a:t>
            </a:r>
            <a:r>
              <a:rPr lang="en-US" dirty="0"/>
              <a:t>: The neural network is trained by minimizing a loss function that measures the difference between the predicted Q-values and the target values derived from the Bellman equation:</a:t>
            </a:r>
          </a:p>
          <a:p>
            <a:endParaRPr lang="en-IN" dirty="0"/>
          </a:p>
        </p:txBody>
      </p:sp>
    </p:spTree>
    <p:extLst>
      <p:ext uri="{BB962C8B-B14F-4D97-AF65-F5344CB8AC3E}">
        <p14:creationId xmlns:p14="http://schemas.microsoft.com/office/powerpoint/2010/main" val="823868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43910-F92D-3972-C1D6-016BE3C2B8C9}"/>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6608E0-D7BD-38E6-4E3A-466903380212}"/>
              </a:ext>
            </a:extLst>
          </p:cNvPr>
          <p:cNvPicPr>
            <a:picLocks noGrp="1" noChangeAspect="1"/>
          </p:cNvPicPr>
          <p:nvPr>
            <p:ph idx="1"/>
          </p:nvPr>
        </p:nvPicPr>
        <p:blipFill>
          <a:blip r:embed="rId2"/>
          <a:stretch>
            <a:fillRect/>
          </a:stretch>
        </p:blipFill>
        <p:spPr>
          <a:xfrm>
            <a:off x="601283" y="1502395"/>
            <a:ext cx="11097382" cy="3888134"/>
          </a:xfrm>
        </p:spPr>
      </p:pic>
    </p:spTree>
    <p:extLst>
      <p:ext uri="{BB962C8B-B14F-4D97-AF65-F5344CB8AC3E}">
        <p14:creationId xmlns:p14="http://schemas.microsoft.com/office/powerpoint/2010/main" val="197065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E1463-6576-8490-7C3B-439A7AF3B6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CA537-75C9-F383-958A-2F7DC55359FF}"/>
              </a:ext>
            </a:extLst>
          </p:cNvPr>
          <p:cNvSpPr>
            <a:spLocks noGrp="1"/>
          </p:cNvSpPr>
          <p:nvPr>
            <p:ph idx="1"/>
          </p:nvPr>
        </p:nvSpPr>
        <p:spPr>
          <a:xfrm>
            <a:off x="294967" y="196644"/>
            <a:ext cx="11710219" cy="6499123"/>
          </a:xfrm>
        </p:spPr>
        <p:txBody>
          <a:bodyPr/>
          <a:lstStyle/>
          <a:p>
            <a:r>
              <a:rPr lang="en-US" b="1" dirty="0"/>
              <a:t>Example: Deep Q-Network in Games</a:t>
            </a:r>
          </a:p>
          <a:p>
            <a:r>
              <a:rPr lang="en-US" dirty="0"/>
              <a:t>Consider a game like </a:t>
            </a:r>
            <a:r>
              <a:rPr lang="en-US" b="1" dirty="0"/>
              <a:t>Atari Breakout</a:t>
            </a:r>
            <a:r>
              <a:rPr lang="en-US" dirty="0"/>
              <a:t>, where the agent (a paddle) learns to hit a ball to break blocks. The agent observes the game's frame (image) as the state and must decide whether to move left or right. The neural network helps the agent learn which actions will lead to higher scores, improving its performance over time by updating Q-values for each action in each game state.</a:t>
            </a:r>
          </a:p>
          <a:p>
            <a:r>
              <a:rPr lang="en-US" b="1" dirty="0"/>
              <a:t>Advantages of Using Neural Networks in Q-Learning:</a:t>
            </a:r>
          </a:p>
          <a:p>
            <a:pPr>
              <a:buFont typeface="Arial" panose="020B0604020202020204" pitchFamily="34" charset="0"/>
              <a:buChar char="•"/>
            </a:pPr>
            <a:r>
              <a:rPr lang="en-US" b="1" dirty="0"/>
              <a:t>Scalability</a:t>
            </a:r>
            <a:r>
              <a:rPr lang="en-US" dirty="0"/>
              <a:t>: It can handle large or continuous state spaces.</a:t>
            </a:r>
          </a:p>
          <a:p>
            <a:pPr>
              <a:buFont typeface="Arial" panose="020B0604020202020204" pitchFamily="34" charset="0"/>
              <a:buChar char="•"/>
            </a:pPr>
            <a:r>
              <a:rPr lang="en-US" b="1" dirty="0"/>
              <a:t>Generalization</a:t>
            </a:r>
            <a:r>
              <a:rPr lang="en-US" dirty="0"/>
              <a:t>: Neural networks can generalize across unseen states, improving learning efficiency.</a:t>
            </a:r>
          </a:p>
          <a:p>
            <a:pPr>
              <a:buFont typeface="Arial" panose="020B0604020202020204" pitchFamily="34" charset="0"/>
              <a:buChar char="•"/>
            </a:pPr>
            <a:r>
              <a:rPr lang="en-US" b="1" dirty="0"/>
              <a:t>Experience Replay</a:t>
            </a:r>
            <a:r>
              <a:rPr lang="en-US" dirty="0"/>
              <a:t>: It helps in stabilizing training by using random past experiences.</a:t>
            </a:r>
          </a:p>
          <a:p>
            <a:endParaRPr lang="en-IN" dirty="0"/>
          </a:p>
        </p:txBody>
      </p:sp>
    </p:spTree>
    <p:extLst>
      <p:ext uri="{BB962C8B-B14F-4D97-AF65-F5344CB8AC3E}">
        <p14:creationId xmlns:p14="http://schemas.microsoft.com/office/powerpoint/2010/main" val="313286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34AAA-38E4-32A0-3E55-49AFF94631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35710-43A7-F209-FC80-3AD512A689A4}"/>
              </a:ext>
            </a:extLst>
          </p:cNvPr>
          <p:cNvSpPr>
            <a:spLocks noGrp="1"/>
          </p:cNvSpPr>
          <p:nvPr>
            <p:ph idx="1"/>
          </p:nvPr>
        </p:nvSpPr>
        <p:spPr>
          <a:xfrm>
            <a:off x="294967" y="196644"/>
            <a:ext cx="11710219" cy="6499123"/>
          </a:xfrm>
        </p:spPr>
        <p:txBody>
          <a:bodyPr/>
          <a:lstStyle/>
          <a:p>
            <a:r>
              <a:rPr lang="en-US" b="1" dirty="0"/>
              <a:t>Disadvantages:</a:t>
            </a:r>
          </a:p>
          <a:p>
            <a:pPr>
              <a:buFont typeface="Arial" panose="020B0604020202020204" pitchFamily="34" charset="0"/>
              <a:buChar char="•"/>
            </a:pPr>
            <a:r>
              <a:rPr lang="en-US" b="1" dirty="0"/>
              <a:t>Training Instability</a:t>
            </a:r>
            <a:r>
              <a:rPr lang="en-US" dirty="0"/>
              <a:t>: Without techniques like target networks or experience replay, training can become unstable.</a:t>
            </a:r>
          </a:p>
          <a:p>
            <a:pPr>
              <a:buFont typeface="Arial" panose="020B0604020202020204" pitchFamily="34" charset="0"/>
              <a:buChar char="•"/>
            </a:pPr>
            <a:r>
              <a:rPr lang="en-US" b="1" dirty="0"/>
              <a:t>Resource Intensive</a:t>
            </a:r>
            <a:r>
              <a:rPr lang="en-US" dirty="0"/>
              <a:t>: Requires more computational power and memory than traditional Q-learning.</a:t>
            </a:r>
          </a:p>
          <a:p>
            <a:endParaRPr lang="en-IN" dirty="0"/>
          </a:p>
          <a:p>
            <a:endParaRPr lang="en-IN" dirty="0"/>
          </a:p>
          <a:p>
            <a:r>
              <a:rPr lang="en-IN" dirty="0"/>
              <a:t>Note: </a:t>
            </a:r>
            <a:r>
              <a:rPr lang="en-US" dirty="0"/>
              <a:t>Neural Network Refinement in Q-learning, such as with DQNs, is a powerful extension of the Q-learning algorithm that scales to complex tasks, offering better learning capabilities for environments with large state-action spaces.</a:t>
            </a:r>
            <a:endParaRPr lang="en-IN" dirty="0"/>
          </a:p>
        </p:txBody>
      </p:sp>
    </p:spTree>
    <p:extLst>
      <p:ext uri="{BB962C8B-B14F-4D97-AF65-F5344CB8AC3E}">
        <p14:creationId xmlns:p14="http://schemas.microsoft.com/office/powerpoint/2010/main" val="507635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CB3BA-66C5-2B42-FB0E-E671F89D0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5663B-84AA-1704-820C-2E7DE8C818CB}"/>
              </a:ext>
            </a:extLst>
          </p:cNvPr>
          <p:cNvSpPr>
            <a:spLocks noGrp="1"/>
          </p:cNvSpPr>
          <p:nvPr>
            <p:ph idx="1"/>
          </p:nvPr>
        </p:nvSpPr>
        <p:spPr>
          <a:xfrm>
            <a:off x="294967" y="196644"/>
            <a:ext cx="11710219" cy="6499123"/>
          </a:xfrm>
        </p:spPr>
        <p:txBody>
          <a:bodyPr>
            <a:normAutofit fontScale="92500" lnSpcReduction="10000"/>
          </a:bodyPr>
          <a:lstStyle/>
          <a:p>
            <a:r>
              <a:rPr lang="en-US" b="1" dirty="0"/>
              <a:t>Advantages:</a:t>
            </a:r>
          </a:p>
          <a:p>
            <a:pPr>
              <a:buFont typeface="+mj-lt"/>
              <a:buAutoNum type="arabicPeriod"/>
            </a:pPr>
            <a:r>
              <a:rPr lang="en-US" b="1" dirty="0"/>
              <a:t>Scalability</a:t>
            </a:r>
            <a:r>
              <a:rPr lang="en-US" dirty="0"/>
              <a:t>:</a:t>
            </a:r>
          </a:p>
          <a:p>
            <a:pPr marL="742950" lvl="1" indent="-285750">
              <a:buFont typeface="+mj-lt"/>
              <a:buAutoNum type="arabicPeriod"/>
            </a:pPr>
            <a:r>
              <a:rPr lang="en-US" dirty="0"/>
              <a:t>Traditional Q-learning struggles with large or continuous state spaces, but Deep Q-Networks (DQNs) can handle such environments efficiently. The neural network approximates Q-values, allowing the algorithm to scale to more complex tasks like video games or robotic control.</a:t>
            </a:r>
          </a:p>
          <a:p>
            <a:pPr>
              <a:buFont typeface="+mj-lt"/>
              <a:buAutoNum type="arabicPeriod"/>
            </a:pPr>
            <a:r>
              <a:rPr lang="en-US" b="1" dirty="0"/>
              <a:t>Generalization</a:t>
            </a:r>
            <a:r>
              <a:rPr lang="en-US" dirty="0"/>
              <a:t>:</a:t>
            </a:r>
          </a:p>
          <a:p>
            <a:pPr marL="742950" lvl="1" indent="-285750">
              <a:buFont typeface="+mj-lt"/>
              <a:buAutoNum type="arabicPeriod"/>
            </a:pPr>
            <a:r>
              <a:rPr lang="en-US" dirty="0"/>
              <a:t>Neural networks generalize across similar states, which enables better performance in unseen environments. This is especially beneficial in environments where similar states may lead to the same optimal actions.</a:t>
            </a:r>
          </a:p>
          <a:p>
            <a:pPr>
              <a:buFont typeface="+mj-lt"/>
              <a:buAutoNum type="arabicPeriod"/>
            </a:pPr>
            <a:r>
              <a:rPr lang="en-US" b="1" dirty="0"/>
              <a:t>Stabilized Learning</a:t>
            </a:r>
            <a:r>
              <a:rPr lang="en-US" dirty="0"/>
              <a:t>:</a:t>
            </a:r>
          </a:p>
          <a:p>
            <a:pPr marL="742950" lvl="1" indent="-285750">
              <a:buFont typeface="+mj-lt"/>
              <a:buAutoNum type="arabicPeriod"/>
            </a:pPr>
            <a:r>
              <a:rPr lang="en-US" dirty="0"/>
              <a:t>With techniques like experience replay and target networks, the learning process in DQNs becomes more stable compared to basic Q-learning. Experience replay avoids overfitting by training on a variety of past experiences, while target networks help reduce fluctuations during updates.</a:t>
            </a:r>
          </a:p>
          <a:p>
            <a:pPr>
              <a:buFont typeface="+mj-lt"/>
              <a:buAutoNum type="arabicPeriod"/>
            </a:pPr>
            <a:r>
              <a:rPr lang="en-US" b="1" dirty="0"/>
              <a:t>Continuous Actions</a:t>
            </a:r>
            <a:r>
              <a:rPr lang="en-US" dirty="0"/>
              <a:t>:</a:t>
            </a:r>
          </a:p>
          <a:p>
            <a:pPr marL="742950" lvl="1" indent="-285750">
              <a:buFont typeface="+mj-lt"/>
              <a:buAutoNum type="arabicPeriod"/>
            </a:pPr>
            <a:r>
              <a:rPr lang="en-US" dirty="0"/>
              <a:t>Neural networks allow for Q-learning to be extended to environments with continuous action spaces, a major limitation of basic Q-learning. Techniques such as Deep Deterministic Policy Gradient (DDPG) enable the use of continuous actions.</a:t>
            </a:r>
          </a:p>
          <a:p>
            <a:endParaRPr lang="en-IN" dirty="0"/>
          </a:p>
        </p:txBody>
      </p:sp>
    </p:spTree>
    <p:extLst>
      <p:ext uri="{BB962C8B-B14F-4D97-AF65-F5344CB8AC3E}">
        <p14:creationId xmlns:p14="http://schemas.microsoft.com/office/powerpoint/2010/main" val="759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A257A-D748-8489-AAF0-DD9166A33D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6A1A7-0A44-09F6-861E-EC6C68A4C9CA}"/>
              </a:ext>
            </a:extLst>
          </p:cNvPr>
          <p:cNvSpPr>
            <a:spLocks noGrp="1"/>
          </p:cNvSpPr>
          <p:nvPr>
            <p:ph idx="1"/>
          </p:nvPr>
        </p:nvSpPr>
        <p:spPr>
          <a:xfrm>
            <a:off x="294967" y="196644"/>
            <a:ext cx="11710219" cy="6499123"/>
          </a:xfrm>
        </p:spPr>
        <p:txBody>
          <a:bodyPr/>
          <a:lstStyle/>
          <a:p>
            <a:pPr algn="l"/>
            <a:r>
              <a:rPr lang="en-US" b="1" i="0" dirty="0">
                <a:solidFill>
                  <a:srgbClr val="05192D"/>
                </a:solidFill>
                <a:effectLst/>
                <a:latin typeface="Studio-Feixen-Sans"/>
              </a:rPr>
              <a:t>Key Terminologies in Q-learning</a:t>
            </a:r>
          </a:p>
          <a:p>
            <a:pPr algn="l"/>
            <a:r>
              <a:rPr lang="en-US" b="0" i="0" dirty="0">
                <a:solidFill>
                  <a:srgbClr val="05192D"/>
                </a:solidFill>
                <a:effectLst/>
                <a:latin typeface="Studio-Feixen-Sans"/>
              </a:rPr>
              <a:t>Before we jump into how Q-learning works, we need to learn a few useful terminologies to understand Q-learning's fundamentals. </a:t>
            </a:r>
          </a:p>
          <a:p>
            <a:pPr algn="l">
              <a:buFont typeface="Arial" panose="020B0604020202020204" pitchFamily="34" charset="0"/>
              <a:buChar char="•"/>
            </a:pPr>
            <a:r>
              <a:rPr lang="en-US" b="1" i="0" dirty="0">
                <a:solidFill>
                  <a:srgbClr val="05192D"/>
                </a:solidFill>
                <a:effectLst/>
                <a:latin typeface="Studio-Feixen-Sans"/>
              </a:rPr>
              <a:t>States(s)</a:t>
            </a:r>
            <a:r>
              <a:rPr lang="en-US" b="0" i="0" dirty="0">
                <a:solidFill>
                  <a:srgbClr val="05192D"/>
                </a:solidFill>
                <a:effectLst/>
                <a:latin typeface="Studio-Feixen-Sans"/>
              </a:rPr>
              <a:t>: the current position of the agent in the environment. </a:t>
            </a:r>
          </a:p>
          <a:p>
            <a:pPr algn="l">
              <a:buFont typeface="Arial" panose="020B0604020202020204" pitchFamily="34" charset="0"/>
              <a:buChar char="•"/>
            </a:pPr>
            <a:r>
              <a:rPr lang="en-US" b="1" i="0" dirty="0">
                <a:solidFill>
                  <a:srgbClr val="05192D"/>
                </a:solidFill>
                <a:effectLst/>
                <a:latin typeface="Studio-Feixen-Sans"/>
              </a:rPr>
              <a:t>Action(a)</a:t>
            </a:r>
            <a:r>
              <a:rPr lang="en-US" b="0" i="0" dirty="0">
                <a:solidFill>
                  <a:srgbClr val="05192D"/>
                </a:solidFill>
                <a:effectLst/>
                <a:latin typeface="Studio-Feixen-Sans"/>
              </a:rPr>
              <a:t>: a step taken by the agent in a particular state. </a:t>
            </a:r>
          </a:p>
          <a:p>
            <a:pPr algn="l">
              <a:buFont typeface="Arial" panose="020B0604020202020204" pitchFamily="34" charset="0"/>
              <a:buChar char="•"/>
            </a:pPr>
            <a:r>
              <a:rPr lang="en-US" b="1" i="0" dirty="0">
                <a:solidFill>
                  <a:srgbClr val="05192D"/>
                </a:solidFill>
                <a:effectLst/>
                <a:latin typeface="Studio-Feixen-Sans"/>
              </a:rPr>
              <a:t>Rewards</a:t>
            </a:r>
            <a:r>
              <a:rPr lang="en-US" b="0" i="0" dirty="0">
                <a:solidFill>
                  <a:srgbClr val="05192D"/>
                </a:solidFill>
                <a:effectLst/>
                <a:latin typeface="Studio-Feixen-Sans"/>
              </a:rPr>
              <a:t>: for every action, the agent receives a reward and penalty. </a:t>
            </a:r>
          </a:p>
          <a:p>
            <a:pPr algn="l">
              <a:buFont typeface="Arial" panose="020B0604020202020204" pitchFamily="34" charset="0"/>
              <a:buChar char="•"/>
            </a:pPr>
            <a:r>
              <a:rPr lang="en-US" b="1" i="0" dirty="0">
                <a:solidFill>
                  <a:srgbClr val="05192D"/>
                </a:solidFill>
                <a:effectLst/>
                <a:latin typeface="Studio-Feixen-Sans"/>
              </a:rPr>
              <a:t>Episodes</a:t>
            </a:r>
            <a:r>
              <a:rPr lang="en-US" b="0" i="0" dirty="0">
                <a:solidFill>
                  <a:srgbClr val="05192D"/>
                </a:solidFill>
                <a:effectLst/>
                <a:latin typeface="Studio-Feixen-Sans"/>
              </a:rPr>
              <a:t>: the end of the stage, where agents can’t take new action. It happens when the agent has achieved the goal or failed. </a:t>
            </a:r>
          </a:p>
          <a:p>
            <a:pPr algn="l">
              <a:buFont typeface="Arial" panose="020B0604020202020204" pitchFamily="34" charset="0"/>
              <a:buChar char="•"/>
            </a:pPr>
            <a:r>
              <a:rPr lang="en-US" b="1" i="0" dirty="0">
                <a:solidFill>
                  <a:srgbClr val="05192D"/>
                </a:solidFill>
                <a:effectLst/>
                <a:latin typeface="Studio-Feixen-Sans"/>
              </a:rPr>
              <a:t>Q(S</a:t>
            </a:r>
            <a:r>
              <a:rPr lang="en-US" b="1" i="0" baseline="-25000" dirty="0">
                <a:solidFill>
                  <a:srgbClr val="05192D"/>
                </a:solidFill>
                <a:effectLst/>
                <a:latin typeface="Studio-Feixen-Sans"/>
              </a:rPr>
              <a:t>t+1</a:t>
            </a:r>
            <a:r>
              <a:rPr lang="en-US" b="1" i="0" dirty="0">
                <a:solidFill>
                  <a:srgbClr val="05192D"/>
                </a:solidFill>
                <a:effectLst/>
                <a:latin typeface="Studio-Feixen-Sans"/>
              </a:rPr>
              <a:t>, a)</a:t>
            </a:r>
            <a:r>
              <a:rPr lang="en-US" b="0" i="0" dirty="0">
                <a:solidFill>
                  <a:srgbClr val="05192D"/>
                </a:solidFill>
                <a:effectLst/>
                <a:latin typeface="Studio-Feixen-Sans"/>
              </a:rPr>
              <a:t>: expected optimal Q-value of doing the action in a particular state. </a:t>
            </a:r>
          </a:p>
          <a:p>
            <a:pPr algn="l">
              <a:buFont typeface="Arial" panose="020B0604020202020204" pitchFamily="34" charset="0"/>
              <a:buChar char="•"/>
            </a:pPr>
            <a:r>
              <a:rPr lang="en-US" b="1" i="0" dirty="0">
                <a:solidFill>
                  <a:srgbClr val="05192D"/>
                </a:solidFill>
                <a:effectLst/>
                <a:latin typeface="Studio-Feixen-Sans"/>
              </a:rPr>
              <a:t>Q(S</a:t>
            </a:r>
            <a:r>
              <a:rPr lang="en-US" b="1" i="0" baseline="-25000" dirty="0">
                <a:solidFill>
                  <a:srgbClr val="05192D"/>
                </a:solidFill>
                <a:effectLst/>
                <a:latin typeface="Studio-Feixen-Sans"/>
              </a:rPr>
              <a:t>t</a:t>
            </a:r>
            <a:r>
              <a:rPr lang="en-US" b="1" i="0" dirty="0">
                <a:solidFill>
                  <a:srgbClr val="05192D"/>
                </a:solidFill>
                <a:effectLst/>
                <a:latin typeface="Studio-Feixen-Sans"/>
              </a:rPr>
              <a:t>, A</a:t>
            </a:r>
            <a:r>
              <a:rPr lang="en-US" b="1" i="0" baseline="-25000" dirty="0">
                <a:solidFill>
                  <a:srgbClr val="05192D"/>
                </a:solidFill>
                <a:effectLst/>
                <a:latin typeface="Studio-Feixen-Sans"/>
              </a:rPr>
              <a:t>t</a:t>
            </a:r>
            <a:r>
              <a:rPr lang="en-US" b="1" i="0" dirty="0">
                <a:solidFill>
                  <a:srgbClr val="05192D"/>
                </a:solidFill>
                <a:effectLst/>
                <a:latin typeface="Studio-Feixen-Sans"/>
              </a:rPr>
              <a:t>)</a:t>
            </a:r>
            <a:r>
              <a:rPr lang="en-US" b="0" i="0" dirty="0">
                <a:solidFill>
                  <a:srgbClr val="05192D"/>
                </a:solidFill>
                <a:effectLst/>
                <a:latin typeface="Studio-Feixen-Sans"/>
              </a:rPr>
              <a:t>: it is the current estimation of Q(S</a:t>
            </a:r>
            <a:r>
              <a:rPr lang="en-US" b="0" i="0" baseline="-25000" dirty="0">
                <a:solidFill>
                  <a:srgbClr val="05192D"/>
                </a:solidFill>
                <a:effectLst/>
                <a:latin typeface="Studio-Feixen-Sans"/>
              </a:rPr>
              <a:t>t+1</a:t>
            </a:r>
            <a:r>
              <a:rPr lang="en-US" b="0" i="0" dirty="0">
                <a:solidFill>
                  <a:srgbClr val="05192D"/>
                </a:solidFill>
                <a:effectLst/>
                <a:latin typeface="Studio-Feixen-Sans"/>
              </a:rPr>
              <a:t>, a).</a:t>
            </a:r>
          </a:p>
          <a:p>
            <a:pPr algn="l">
              <a:buFont typeface="Arial" panose="020B0604020202020204" pitchFamily="34" charset="0"/>
              <a:buChar char="•"/>
            </a:pPr>
            <a:r>
              <a:rPr lang="en-US" b="1" i="0" dirty="0">
                <a:solidFill>
                  <a:srgbClr val="05192D"/>
                </a:solidFill>
                <a:effectLst/>
                <a:latin typeface="Studio-Feixen-Sans"/>
              </a:rPr>
              <a:t>Q-Table</a:t>
            </a:r>
            <a:r>
              <a:rPr lang="en-US" b="0" i="0" dirty="0">
                <a:solidFill>
                  <a:srgbClr val="05192D"/>
                </a:solidFill>
                <a:effectLst/>
                <a:latin typeface="Studio-Feixen-Sans"/>
              </a:rPr>
              <a:t>: the agent maintains the Q-table of sets of states and actions.</a:t>
            </a:r>
          </a:p>
          <a:p>
            <a:pPr algn="l">
              <a:buFont typeface="Arial" panose="020B0604020202020204" pitchFamily="34" charset="0"/>
              <a:buChar char="•"/>
            </a:pPr>
            <a:r>
              <a:rPr lang="en-US" b="1" i="0" dirty="0">
                <a:solidFill>
                  <a:srgbClr val="05192D"/>
                </a:solidFill>
                <a:effectLst/>
                <a:latin typeface="Studio-Feixen-Sans"/>
              </a:rPr>
              <a:t>Temporal Differences(TD)</a:t>
            </a:r>
            <a:r>
              <a:rPr lang="en-US" b="0" i="0" dirty="0">
                <a:solidFill>
                  <a:srgbClr val="05192D"/>
                </a:solidFill>
                <a:effectLst/>
                <a:latin typeface="Studio-Feixen-Sans"/>
              </a:rPr>
              <a:t>: used to estimate the expected value of Q(S</a:t>
            </a:r>
            <a:r>
              <a:rPr lang="en-US" b="0" i="0" baseline="-25000" dirty="0">
                <a:solidFill>
                  <a:srgbClr val="05192D"/>
                </a:solidFill>
                <a:effectLst/>
                <a:latin typeface="Studio-Feixen-Sans"/>
              </a:rPr>
              <a:t>t+1</a:t>
            </a:r>
            <a:r>
              <a:rPr lang="en-US" b="0" i="0" dirty="0">
                <a:solidFill>
                  <a:srgbClr val="05192D"/>
                </a:solidFill>
                <a:effectLst/>
                <a:latin typeface="Studio-Feixen-Sans"/>
              </a:rPr>
              <a:t>, a) by using the current state and action and previous state and action. </a:t>
            </a:r>
          </a:p>
          <a:p>
            <a:endParaRPr lang="en-IN" dirty="0"/>
          </a:p>
        </p:txBody>
      </p:sp>
    </p:spTree>
    <p:extLst>
      <p:ext uri="{BB962C8B-B14F-4D97-AF65-F5344CB8AC3E}">
        <p14:creationId xmlns:p14="http://schemas.microsoft.com/office/powerpoint/2010/main" val="3159711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64C52-D450-A419-C697-C981FA00FC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427D1-D18C-8B20-5C65-D8337188ECBC}"/>
              </a:ext>
            </a:extLst>
          </p:cNvPr>
          <p:cNvSpPr>
            <a:spLocks noGrp="1"/>
          </p:cNvSpPr>
          <p:nvPr>
            <p:ph idx="1"/>
          </p:nvPr>
        </p:nvSpPr>
        <p:spPr>
          <a:xfrm>
            <a:off x="294967" y="196644"/>
            <a:ext cx="11710219" cy="6499123"/>
          </a:xfrm>
        </p:spPr>
        <p:txBody>
          <a:bodyPr>
            <a:normAutofit fontScale="92500" lnSpcReduction="10000"/>
          </a:bodyPr>
          <a:lstStyle/>
          <a:p>
            <a:r>
              <a:rPr lang="en-US" dirty="0"/>
              <a:t>Disadvantages:</a:t>
            </a:r>
          </a:p>
          <a:p>
            <a:r>
              <a:rPr lang="en-US" dirty="0"/>
              <a:t>High Computational Cost:</a:t>
            </a:r>
          </a:p>
          <a:p>
            <a:r>
              <a:rPr lang="en-US" dirty="0"/>
              <a:t>Training a deep neural network can be resource-intensive, requiring substantial computational power and memory, which can be prohibitive for real-time or embedded applications.</a:t>
            </a:r>
          </a:p>
          <a:p>
            <a:r>
              <a:rPr lang="en-US" dirty="0"/>
              <a:t>Training Instability:</a:t>
            </a:r>
          </a:p>
          <a:p>
            <a:r>
              <a:rPr lang="en-US" dirty="0"/>
              <a:t>Without careful tuning (learning rate, exploration-exploitation balance, etc.), neural network-based Q-learning can be prone to instability, oscillations, or divergence in the Q-values.</a:t>
            </a:r>
          </a:p>
          <a:p>
            <a:r>
              <a:rPr lang="en-US" dirty="0"/>
              <a:t>Longer Training Time:</a:t>
            </a:r>
          </a:p>
          <a:p>
            <a:r>
              <a:rPr lang="en-US" dirty="0"/>
              <a:t>DQNs often require a longer time to converge compared to simpler algorithms due to the complexity of neural networks and the large number of training episodes needed to update weights effectively.</a:t>
            </a:r>
          </a:p>
          <a:p>
            <a:r>
              <a:rPr lang="en-US" dirty="0"/>
              <a:t>Hyperparameter Sensitivity:</a:t>
            </a:r>
          </a:p>
          <a:p>
            <a:r>
              <a:rPr lang="en-US" dirty="0"/>
              <a:t>Neural network-based algorithms are sensitive to hyperparameters such as learning rate, discount factor, and exploration parameters, making fine-tuning critical for optimal performance.</a:t>
            </a:r>
          </a:p>
          <a:p>
            <a:endParaRPr lang="en-IN" dirty="0"/>
          </a:p>
        </p:txBody>
      </p:sp>
    </p:spTree>
    <p:extLst>
      <p:ext uri="{BB962C8B-B14F-4D97-AF65-F5344CB8AC3E}">
        <p14:creationId xmlns:p14="http://schemas.microsoft.com/office/powerpoint/2010/main" val="177158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F6859-C9C0-7DF3-20C2-DB912D153E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FC039-849A-E73F-395A-CA5D70A4A2AB}"/>
              </a:ext>
            </a:extLst>
          </p:cNvPr>
          <p:cNvSpPr>
            <a:spLocks noGrp="1"/>
          </p:cNvSpPr>
          <p:nvPr>
            <p:ph idx="1"/>
          </p:nvPr>
        </p:nvSpPr>
        <p:spPr>
          <a:xfrm>
            <a:off x="294967" y="196644"/>
            <a:ext cx="11710219" cy="6499123"/>
          </a:xfrm>
        </p:spPr>
        <p:txBody>
          <a:bodyPr/>
          <a:lstStyle/>
          <a:p>
            <a:r>
              <a:rPr lang="en-US" dirty="0"/>
              <a:t>A common real-world application of Deep Q-Learning is in </a:t>
            </a:r>
            <a:r>
              <a:rPr lang="en-US" b="1" dirty="0"/>
              <a:t>Atari Games</a:t>
            </a:r>
            <a:r>
              <a:rPr lang="en-US" dirty="0"/>
              <a:t>. Google DeepMind’s DQN was famously used to achieve human-level performance on a variety of Atari games. </a:t>
            </a:r>
          </a:p>
          <a:p>
            <a:endParaRPr lang="en-US" dirty="0"/>
          </a:p>
          <a:p>
            <a:r>
              <a:rPr lang="en-US" dirty="0"/>
              <a:t>The neural network takes raw pixel input (game screens), processes it through convolutional layers, and outputs Q-values for each possible action (e.g., moving left, right, or firing). </a:t>
            </a:r>
          </a:p>
          <a:p>
            <a:r>
              <a:rPr lang="en-US" dirty="0"/>
              <a:t>Over time, the network learns to master the game by updating its Q-values to maximize rewards, like breaking bricks in Breakout or eating pellets in Pac-Man.</a:t>
            </a:r>
          </a:p>
          <a:p>
            <a:r>
              <a:rPr lang="en-US" dirty="0"/>
              <a:t>Another use case is in </a:t>
            </a:r>
            <a:r>
              <a:rPr lang="en-US" b="1" dirty="0"/>
              <a:t>robotics</a:t>
            </a:r>
            <a:r>
              <a:rPr lang="en-US" dirty="0"/>
              <a:t>, where DQNs can help robots navigate, grasp objects, or perform other tasks in complex environments by learning from interaction rather than being explicitly programmed.</a:t>
            </a:r>
          </a:p>
          <a:p>
            <a:endParaRPr lang="en-IN" dirty="0"/>
          </a:p>
        </p:txBody>
      </p:sp>
    </p:spTree>
    <p:extLst>
      <p:ext uri="{BB962C8B-B14F-4D97-AF65-F5344CB8AC3E}">
        <p14:creationId xmlns:p14="http://schemas.microsoft.com/office/powerpoint/2010/main" val="3631128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7E10F-81C4-3A59-E6C5-65237F9F0F3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2AC87F-5B70-34BB-864C-917FBE3A7A23}"/>
              </a:ext>
            </a:extLst>
          </p:cNvPr>
          <p:cNvPicPr>
            <a:picLocks noGrp="1" noChangeAspect="1"/>
          </p:cNvPicPr>
          <p:nvPr>
            <p:ph idx="1"/>
          </p:nvPr>
        </p:nvPicPr>
        <p:blipFill>
          <a:blip r:embed="rId2"/>
          <a:stretch>
            <a:fillRect/>
          </a:stretch>
        </p:blipFill>
        <p:spPr>
          <a:xfrm>
            <a:off x="283409" y="89756"/>
            <a:ext cx="11733131" cy="6713413"/>
          </a:xfrm>
        </p:spPr>
      </p:pic>
    </p:spTree>
    <p:extLst>
      <p:ext uri="{BB962C8B-B14F-4D97-AF65-F5344CB8AC3E}">
        <p14:creationId xmlns:p14="http://schemas.microsoft.com/office/powerpoint/2010/main" val="140466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7D0C-A3DC-DBFE-9CFE-7D337D8F31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6DACA-D4FC-BA15-C40B-6767291FDCA6}"/>
              </a:ext>
            </a:extLst>
          </p:cNvPr>
          <p:cNvSpPr>
            <a:spLocks noGrp="1"/>
          </p:cNvSpPr>
          <p:nvPr>
            <p:ph idx="1"/>
          </p:nvPr>
        </p:nvSpPr>
        <p:spPr>
          <a:xfrm>
            <a:off x="294967" y="196644"/>
            <a:ext cx="11710219" cy="6499123"/>
          </a:xfrm>
        </p:spPr>
        <p:txBody>
          <a:bodyPr/>
          <a:lstStyle/>
          <a:p>
            <a:r>
              <a:rPr lang="en-US" dirty="0"/>
              <a:t>Note: Neural Network Refinement in Q-learning, especially using </a:t>
            </a:r>
            <a:r>
              <a:rPr lang="en-US" b="1" dirty="0"/>
              <a:t>Deep Q-Networks (DQNs)</a:t>
            </a:r>
            <a:r>
              <a:rPr lang="en-US" dirty="0"/>
              <a:t>, significantly enhances the original algorithm's ability to handle complex environments with large or continuous state spaces. </a:t>
            </a:r>
          </a:p>
          <a:p>
            <a:endParaRPr lang="en-US" dirty="0"/>
          </a:p>
          <a:p>
            <a:endParaRPr lang="en-US" dirty="0"/>
          </a:p>
          <a:p>
            <a:r>
              <a:rPr lang="en-US" dirty="0"/>
              <a:t>While this method is resource-intensive and requires careful tuning, it has proven highly effective in tasks like gaming, robotics, and navigation, achieving state-of-the-art results where traditional Q-learning falls short.</a:t>
            </a:r>
            <a:endParaRPr lang="en-IN" dirty="0"/>
          </a:p>
        </p:txBody>
      </p:sp>
    </p:spTree>
    <p:extLst>
      <p:ext uri="{BB962C8B-B14F-4D97-AF65-F5344CB8AC3E}">
        <p14:creationId xmlns:p14="http://schemas.microsoft.com/office/powerpoint/2010/main" val="565585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BD562-4CAE-0745-6474-CBE493C010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C6B36-955C-36B4-C51E-1AE8834F9077}"/>
              </a:ext>
            </a:extLst>
          </p:cNvPr>
          <p:cNvSpPr>
            <a:spLocks noGrp="1"/>
          </p:cNvSpPr>
          <p:nvPr>
            <p:ph idx="1"/>
          </p:nvPr>
        </p:nvSpPr>
        <p:spPr>
          <a:xfrm>
            <a:off x="294967" y="196644"/>
            <a:ext cx="11710219" cy="6499123"/>
          </a:xfrm>
        </p:spPr>
        <p:txBody>
          <a:bodyPr/>
          <a:lstStyle/>
          <a:p>
            <a:r>
              <a:rPr lang="en-US" b="1" dirty="0"/>
              <a:t>Greedy Policy Refinement in Q-Learning</a:t>
            </a:r>
          </a:p>
          <a:p>
            <a:r>
              <a:rPr lang="en-US" dirty="0"/>
              <a:t>In Q-Learning, the </a:t>
            </a:r>
            <a:r>
              <a:rPr lang="en-US" b="1" dirty="0"/>
              <a:t>greedy policy</a:t>
            </a:r>
            <a:r>
              <a:rPr lang="en-US" dirty="0"/>
              <a:t> refers to a strategy where the agent selects actions based on the maximum Q-value for the current state. </a:t>
            </a:r>
          </a:p>
          <a:p>
            <a:endParaRPr lang="en-US" dirty="0"/>
          </a:p>
          <a:p>
            <a:r>
              <a:rPr lang="en-US" dirty="0"/>
              <a:t>This ensures the agent exploits the best-known action according to its learned Q-values. </a:t>
            </a:r>
          </a:p>
          <a:p>
            <a:endParaRPr lang="en-US" dirty="0"/>
          </a:p>
          <a:p>
            <a:r>
              <a:rPr lang="en-US" dirty="0"/>
              <a:t>However, the basic greedy approach may fail in cases where the agent needs to explore the environment to discover better actions.</a:t>
            </a:r>
          </a:p>
          <a:p>
            <a:r>
              <a:rPr lang="en-US" dirty="0"/>
              <a:t>To address this, refinements like </a:t>
            </a:r>
            <a:r>
              <a:rPr lang="en-US" b="1" dirty="0"/>
              <a:t>epsilon-greedy</a:t>
            </a:r>
            <a:r>
              <a:rPr lang="en-US" dirty="0"/>
              <a:t> or </a:t>
            </a:r>
            <a:r>
              <a:rPr lang="en-US" b="1" dirty="0" err="1"/>
              <a:t>softmax</a:t>
            </a:r>
            <a:r>
              <a:rPr lang="en-US" b="1" dirty="0"/>
              <a:t> exploration</a:t>
            </a:r>
            <a:r>
              <a:rPr lang="en-US" dirty="0"/>
              <a:t> are often used.</a:t>
            </a:r>
          </a:p>
          <a:p>
            <a:endParaRPr lang="en-IN" dirty="0"/>
          </a:p>
        </p:txBody>
      </p:sp>
    </p:spTree>
    <p:extLst>
      <p:ext uri="{BB962C8B-B14F-4D97-AF65-F5344CB8AC3E}">
        <p14:creationId xmlns:p14="http://schemas.microsoft.com/office/powerpoint/2010/main" val="2307820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C8CED-C6FD-C943-1D8C-EA0AC7278E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E40F5-C026-D72F-A211-DFC15905029A}"/>
              </a:ext>
            </a:extLst>
          </p:cNvPr>
          <p:cNvSpPr>
            <a:spLocks noGrp="1"/>
          </p:cNvSpPr>
          <p:nvPr>
            <p:ph idx="1"/>
          </p:nvPr>
        </p:nvSpPr>
        <p:spPr>
          <a:xfrm>
            <a:off x="294967" y="196644"/>
            <a:ext cx="11710219" cy="6499123"/>
          </a:xfrm>
        </p:spPr>
        <p:txBody>
          <a:bodyPr/>
          <a:lstStyle/>
          <a:p>
            <a:r>
              <a:rPr lang="en-US" b="1" dirty="0"/>
              <a:t>1. Epsilon-Greedy Policy:</a:t>
            </a:r>
          </a:p>
          <a:p>
            <a:r>
              <a:rPr lang="en-US" dirty="0"/>
              <a:t>In epsilon-greedy refinement, the agent follows the greedy policy most of the time but occasionally takes random actions to explore the environment. The policy is refined to balance exploration and exploitation:</a:t>
            </a:r>
          </a:p>
          <a:p>
            <a:pPr>
              <a:buFont typeface="Arial" panose="020B0604020202020204" pitchFamily="34" charset="0"/>
              <a:buChar char="•"/>
            </a:pPr>
            <a:r>
              <a:rPr lang="en-US" dirty="0"/>
              <a:t>With probability ϵ, the agent explores by choosing a random action.</a:t>
            </a:r>
          </a:p>
          <a:p>
            <a:pPr>
              <a:buFont typeface="Arial" panose="020B0604020202020204" pitchFamily="34" charset="0"/>
              <a:buChar char="•"/>
            </a:pPr>
            <a:r>
              <a:rPr lang="en-US" dirty="0"/>
              <a:t>With probability 1−ϵ, it exploits by selecting the action with the highest Q-value.</a:t>
            </a:r>
          </a:p>
          <a:p>
            <a:r>
              <a:rPr lang="en-US" dirty="0"/>
              <a:t>Over time, ϵ decays, so the agent explores less and focuses more on exploiting the learned policy.</a:t>
            </a:r>
          </a:p>
          <a:p>
            <a:endParaRPr lang="en-IN" dirty="0"/>
          </a:p>
        </p:txBody>
      </p:sp>
    </p:spTree>
    <p:extLst>
      <p:ext uri="{BB962C8B-B14F-4D97-AF65-F5344CB8AC3E}">
        <p14:creationId xmlns:p14="http://schemas.microsoft.com/office/powerpoint/2010/main" val="3020371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3B1EF-84C0-B24F-E3E8-CEDB3C07B1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4DCCC-4EE4-0672-4D7A-EC5592EADCE5}"/>
              </a:ext>
            </a:extLst>
          </p:cNvPr>
          <p:cNvSpPr>
            <a:spLocks noGrp="1"/>
          </p:cNvSpPr>
          <p:nvPr>
            <p:ph idx="1"/>
          </p:nvPr>
        </p:nvSpPr>
        <p:spPr>
          <a:xfrm>
            <a:off x="294967" y="196644"/>
            <a:ext cx="11710219" cy="6499123"/>
          </a:xfrm>
        </p:spPr>
        <p:txBody>
          <a:bodyPr>
            <a:normAutofit/>
          </a:bodyPr>
          <a:lstStyle/>
          <a:p>
            <a:r>
              <a:rPr lang="en-US" b="1" dirty="0"/>
              <a:t>2. Advantages:</a:t>
            </a:r>
          </a:p>
          <a:p>
            <a:pPr>
              <a:buFont typeface="Arial" panose="020B0604020202020204" pitchFamily="34" charset="0"/>
              <a:buChar char="•"/>
            </a:pPr>
            <a:r>
              <a:rPr lang="en-US" b="1" dirty="0"/>
              <a:t>Exploration</a:t>
            </a:r>
            <a:r>
              <a:rPr lang="en-US" dirty="0"/>
              <a:t>: Ensures the agent explores the environment and doesn't get stuck in local optima by selecting random actions at times.</a:t>
            </a:r>
          </a:p>
          <a:p>
            <a:pPr>
              <a:buFont typeface="Arial" panose="020B0604020202020204" pitchFamily="34" charset="0"/>
              <a:buChar char="•"/>
            </a:pPr>
            <a:r>
              <a:rPr lang="en-US" b="1" dirty="0"/>
              <a:t>Simplicity</a:t>
            </a:r>
            <a:r>
              <a:rPr lang="en-US" dirty="0"/>
              <a:t>: Easy to implement and tune with a decaying ϵ\epsilonϵ value over time.</a:t>
            </a:r>
          </a:p>
          <a:p>
            <a:pPr>
              <a:buFont typeface="Arial" panose="020B0604020202020204" pitchFamily="34" charset="0"/>
              <a:buChar char="•"/>
            </a:pPr>
            <a:r>
              <a:rPr lang="en-US" b="1" dirty="0"/>
              <a:t>Efficiency</a:t>
            </a:r>
            <a:r>
              <a:rPr lang="en-US" dirty="0"/>
              <a:t>: Works well with smaller environments where optimal actions can be found through exploration.</a:t>
            </a:r>
          </a:p>
          <a:p>
            <a:endParaRPr lang="en-IN" dirty="0"/>
          </a:p>
        </p:txBody>
      </p:sp>
    </p:spTree>
    <p:extLst>
      <p:ext uri="{BB962C8B-B14F-4D97-AF65-F5344CB8AC3E}">
        <p14:creationId xmlns:p14="http://schemas.microsoft.com/office/powerpoint/2010/main" val="671773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5D27F-1BA4-0517-1C0C-9E27294FAC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F5EE2-6B21-4CF4-5FC6-A342F9A30A8E}"/>
              </a:ext>
            </a:extLst>
          </p:cNvPr>
          <p:cNvSpPr>
            <a:spLocks noGrp="1"/>
          </p:cNvSpPr>
          <p:nvPr>
            <p:ph idx="1"/>
          </p:nvPr>
        </p:nvSpPr>
        <p:spPr>
          <a:xfrm>
            <a:off x="294967" y="196644"/>
            <a:ext cx="11710219" cy="6499123"/>
          </a:xfrm>
        </p:spPr>
        <p:txBody>
          <a:bodyPr/>
          <a:lstStyle/>
          <a:p>
            <a:r>
              <a:rPr lang="en-US" b="1" dirty="0"/>
              <a:t>3. Disadvantages:</a:t>
            </a:r>
          </a:p>
          <a:p>
            <a:pPr>
              <a:buFont typeface="Arial" panose="020B0604020202020204" pitchFamily="34" charset="0"/>
              <a:buChar char="•"/>
            </a:pPr>
            <a:r>
              <a:rPr lang="en-US" b="1" dirty="0"/>
              <a:t>Suboptimal Behavior</a:t>
            </a:r>
            <a:r>
              <a:rPr lang="en-US" dirty="0"/>
              <a:t>: During the early phases of training, the random actions might lead to suboptimal rewards.</a:t>
            </a:r>
          </a:p>
          <a:p>
            <a:pPr>
              <a:buFont typeface="Arial" panose="020B0604020202020204" pitchFamily="34" charset="0"/>
              <a:buChar char="•"/>
            </a:pPr>
            <a:r>
              <a:rPr lang="en-US" b="1" dirty="0"/>
              <a:t>Fixed Exploration</a:t>
            </a:r>
            <a:r>
              <a:rPr lang="en-US" dirty="0"/>
              <a:t>: Even with epsilon decay, the exploration might not be sufficient for large state spaces. A fixed decay rate might be inappropriate for some environments.</a:t>
            </a:r>
          </a:p>
          <a:p>
            <a:pPr>
              <a:buFont typeface="Arial" panose="020B0604020202020204" pitchFamily="34" charset="0"/>
              <a:buChar char="•"/>
            </a:pPr>
            <a:r>
              <a:rPr lang="en-US" b="1"/>
              <a:t>Inefficiency in Large State Spaces</a:t>
            </a:r>
            <a:r>
              <a:rPr lang="en-US"/>
              <a:t>: In environments with large or continuous state spaces, random exploration becomes less efficient as the chance of finding optimal actions decreases.</a:t>
            </a:r>
          </a:p>
          <a:p>
            <a:endParaRPr lang="en-IN" dirty="0"/>
          </a:p>
        </p:txBody>
      </p:sp>
    </p:spTree>
    <p:extLst>
      <p:ext uri="{BB962C8B-B14F-4D97-AF65-F5344CB8AC3E}">
        <p14:creationId xmlns:p14="http://schemas.microsoft.com/office/powerpoint/2010/main" val="4026919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0E2B9-1CE8-65DC-C138-C4BE3EBB9A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678F9-BDFC-5876-E214-61439A765E4E}"/>
              </a:ext>
            </a:extLst>
          </p:cNvPr>
          <p:cNvSpPr>
            <a:spLocks noGrp="1"/>
          </p:cNvSpPr>
          <p:nvPr>
            <p:ph idx="1"/>
          </p:nvPr>
        </p:nvSpPr>
        <p:spPr>
          <a:xfrm>
            <a:off x="294967" y="196644"/>
            <a:ext cx="11710219" cy="6499123"/>
          </a:xfrm>
        </p:spPr>
        <p:txBody>
          <a:bodyPr/>
          <a:lstStyle/>
          <a:p>
            <a:r>
              <a:rPr lang="en-US" b="0" i="0" u="sng" dirty="0">
                <a:effectLst/>
                <a:latin typeface="Nunito" pitchFamily="2" charset="0"/>
              </a:rPr>
              <a:t>Neural Networks </a:t>
            </a:r>
            <a:r>
              <a:rPr lang="en-US" b="0" i="0" dirty="0">
                <a:solidFill>
                  <a:srgbClr val="273239"/>
                </a:solidFill>
                <a:effectLst/>
                <a:latin typeface="Nunito" pitchFamily="2" charset="0"/>
              </a:rPr>
              <a:t>extract identifying features from data, lacking pre-programmed understanding. Network components include neurons, connections, weights, biases, propagation functions, and a learning rule. Neurons receive inputs, governed by thresholds and activation functions. </a:t>
            </a:r>
          </a:p>
          <a:p>
            <a:endParaRPr lang="en-US" dirty="0">
              <a:solidFill>
                <a:srgbClr val="273239"/>
              </a:solidFill>
              <a:latin typeface="Nunito" pitchFamily="2" charset="0"/>
            </a:endParaRPr>
          </a:p>
          <a:p>
            <a:r>
              <a:rPr lang="en-US" b="0" i="0" dirty="0">
                <a:solidFill>
                  <a:srgbClr val="273239"/>
                </a:solidFill>
                <a:effectLst/>
                <a:latin typeface="Nunito" pitchFamily="2" charset="0"/>
              </a:rPr>
              <a:t>Connections involve weights and biases regulating information transfer. Learning, adjusting weights and biases, occurs in three stages: input computation, output generation, and iterative refinement enhancing the network’s proficiency in diverse tasks.</a:t>
            </a:r>
            <a:endParaRPr lang="en-IN" dirty="0"/>
          </a:p>
        </p:txBody>
      </p:sp>
    </p:spTree>
    <p:extLst>
      <p:ext uri="{BB962C8B-B14F-4D97-AF65-F5344CB8AC3E}">
        <p14:creationId xmlns:p14="http://schemas.microsoft.com/office/powerpoint/2010/main" val="4197075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AE8BB-465E-E55C-3136-1241BBB174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55851-52F6-42FF-825D-30FE3ED5AAE1}"/>
              </a:ext>
            </a:extLst>
          </p:cNvPr>
          <p:cNvSpPr>
            <a:spLocks noGrp="1"/>
          </p:cNvSpPr>
          <p:nvPr>
            <p:ph idx="1"/>
          </p:nvPr>
        </p:nvSpPr>
        <p:spPr>
          <a:xfrm>
            <a:off x="294967" y="196644"/>
            <a:ext cx="11710219" cy="6499123"/>
          </a:xfrm>
        </p:spPr>
        <p:txBody>
          <a:bodyPr/>
          <a:lstStyle/>
          <a:p>
            <a:pPr algn="l" rtl="0" fontAlgn="base"/>
            <a:r>
              <a:rPr lang="en-US" b="0" i="0" dirty="0">
                <a:solidFill>
                  <a:srgbClr val="273239"/>
                </a:solidFill>
                <a:effectLst/>
                <a:latin typeface="Nunito" pitchFamily="2" charset="0"/>
              </a:rPr>
              <a:t>These include:</a:t>
            </a:r>
          </a:p>
          <a:p>
            <a:pPr algn="l" fontAlgn="base">
              <a:buFont typeface="+mj-lt"/>
              <a:buAutoNum type="arabicPeriod"/>
            </a:pPr>
            <a:r>
              <a:rPr lang="en-US" b="0" i="0" dirty="0">
                <a:solidFill>
                  <a:srgbClr val="273239"/>
                </a:solidFill>
                <a:effectLst/>
                <a:latin typeface="Nunito" pitchFamily="2" charset="0"/>
              </a:rPr>
              <a:t>The neural network is simulated by a new environment.</a:t>
            </a:r>
          </a:p>
          <a:p>
            <a:pPr algn="l" fontAlgn="base">
              <a:buFont typeface="+mj-lt"/>
              <a:buAutoNum type="arabicPeriod" startAt="2"/>
            </a:pPr>
            <a:r>
              <a:rPr lang="en-US" b="0" i="0" dirty="0">
                <a:solidFill>
                  <a:srgbClr val="273239"/>
                </a:solidFill>
                <a:effectLst/>
                <a:latin typeface="Nunito" pitchFamily="2" charset="0"/>
              </a:rPr>
              <a:t>Then the free parameters of the neural network are changed as a result of this simulation.</a:t>
            </a:r>
          </a:p>
          <a:p>
            <a:pPr algn="l" fontAlgn="base">
              <a:buFont typeface="+mj-lt"/>
              <a:buAutoNum type="arabicPeriod" startAt="3"/>
            </a:pPr>
            <a:r>
              <a:rPr lang="en-US" b="0" i="0" dirty="0">
                <a:solidFill>
                  <a:srgbClr val="273239"/>
                </a:solidFill>
                <a:effectLst/>
                <a:latin typeface="Nunito" pitchFamily="2" charset="0"/>
              </a:rPr>
              <a:t>The neural network then responds in a new way to the environment because of the changes in its free parameters.</a:t>
            </a:r>
          </a:p>
          <a:p>
            <a:endParaRPr lang="en-IN" dirty="0"/>
          </a:p>
        </p:txBody>
      </p:sp>
    </p:spTree>
    <p:extLst>
      <p:ext uri="{BB962C8B-B14F-4D97-AF65-F5344CB8AC3E}">
        <p14:creationId xmlns:p14="http://schemas.microsoft.com/office/powerpoint/2010/main" val="266881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77A97-9BD9-B2F4-35A2-85FBF131E3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4A1BE-8B56-F826-949E-305239864D9D}"/>
              </a:ext>
            </a:extLst>
          </p:cNvPr>
          <p:cNvSpPr>
            <a:spLocks noGrp="1"/>
          </p:cNvSpPr>
          <p:nvPr>
            <p:ph idx="1"/>
          </p:nvPr>
        </p:nvSpPr>
        <p:spPr>
          <a:xfrm>
            <a:off x="294967" y="196644"/>
            <a:ext cx="11710219" cy="6499123"/>
          </a:xfrm>
        </p:spPr>
        <p:txBody>
          <a:bodyPr/>
          <a:lstStyle/>
          <a:p>
            <a:pPr algn="l"/>
            <a:r>
              <a:rPr lang="en-US" b="1" i="0" dirty="0">
                <a:solidFill>
                  <a:srgbClr val="05192D"/>
                </a:solidFill>
                <a:effectLst/>
                <a:latin typeface="Studio-Feixen-Sans"/>
              </a:rPr>
              <a:t>How Does Q-Learning Work?</a:t>
            </a:r>
          </a:p>
          <a:p>
            <a:pPr algn="l"/>
            <a:r>
              <a:rPr lang="en-US" b="0" i="0" dirty="0">
                <a:solidFill>
                  <a:srgbClr val="05192D"/>
                </a:solidFill>
                <a:effectLst/>
                <a:latin typeface="Studio-Feixen-Sans"/>
              </a:rPr>
              <a:t>We will learn in detail how Q-learning works by using the example of a frozen lake. In this environment, the agent must cross the frozen lake from the start to the goal, without falling into the holes. </a:t>
            </a:r>
          </a:p>
          <a:p>
            <a:pPr algn="l"/>
            <a:endParaRPr lang="en-US" dirty="0">
              <a:solidFill>
                <a:srgbClr val="05192D"/>
              </a:solidFill>
              <a:latin typeface="Studio-Feixen-Sans"/>
            </a:endParaRPr>
          </a:p>
          <a:p>
            <a:pPr algn="l"/>
            <a:r>
              <a:rPr lang="en-US" b="0" i="0" dirty="0">
                <a:solidFill>
                  <a:srgbClr val="05192D"/>
                </a:solidFill>
                <a:effectLst/>
                <a:latin typeface="Studio-Feixen-Sans"/>
              </a:rPr>
              <a:t>The best strategy is to reach goals by taking the shortest path. </a:t>
            </a:r>
          </a:p>
          <a:p>
            <a:br>
              <a:rPr lang="en-US" dirty="0"/>
            </a:br>
            <a:endParaRPr lang="en-IN" dirty="0"/>
          </a:p>
        </p:txBody>
      </p:sp>
    </p:spTree>
    <p:extLst>
      <p:ext uri="{BB962C8B-B14F-4D97-AF65-F5344CB8AC3E}">
        <p14:creationId xmlns:p14="http://schemas.microsoft.com/office/powerpoint/2010/main" val="2042349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B0E3F-5440-E78A-32E0-20FB9613DA62}"/>
            </a:ext>
          </a:extLst>
        </p:cNvPr>
        <p:cNvGrpSpPr/>
        <p:nvPr/>
      </p:nvGrpSpPr>
      <p:grpSpPr>
        <a:xfrm>
          <a:off x="0" y="0"/>
          <a:ext cx="0" cy="0"/>
          <a:chOff x="0" y="0"/>
          <a:chExt cx="0" cy="0"/>
        </a:xfrm>
      </p:grpSpPr>
      <p:pic>
        <p:nvPicPr>
          <p:cNvPr id="1026" name="Picture 2" descr="nn-Geeksforgeeks">
            <a:extLst>
              <a:ext uri="{FF2B5EF4-FFF2-40B4-BE49-F238E27FC236}">
                <a16:creationId xmlns:a16="http://schemas.microsoft.com/office/drawing/2014/main" id="{65C87AD1-AD92-6B8C-9F1C-6EC45AE40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387" y="936625"/>
            <a:ext cx="4829175"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09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BEDC5-ADED-AC0C-5E3A-0CE7953DC8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B2AF6-C2C3-C3A8-D1B7-7F637502D766}"/>
              </a:ext>
            </a:extLst>
          </p:cNvPr>
          <p:cNvSpPr>
            <a:spLocks noGrp="1"/>
          </p:cNvSpPr>
          <p:nvPr>
            <p:ph idx="1"/>
          </p:nvPr>
        </p:nvSpPr>
        <p:spPr>
          <a:xfrm>
            <a:off x="294967" y="196644"/>
            <a:ext cx="11710219" cy="6499123"/>
          </a:xfrm>
        </p:spPr>
        <p:txBody>
          <a:bodyPr/>
          <a:lstStyle/>
          <a:p>
            <a:pPr algn="l" fontAlgn="base"/>
            <a:r>
              <a:rPr lang="en-US" b="1" i="0" dirty="0">
                <a:solidFill>
                  <a:srgbClr val="273239"/>
                </a:solidFill>
                <a:effectLst/>
                <a:latin typeface="Nunito" pitchFamily="2" charset="0"/>
              </a:rPr>
              <a:t>Importance of Neural Networks</a:t>
            </a:r>
          </a:p>
          <a:p>
            <a:pPr algn="l" rtl="0" fontAlgn="base"/>
            <a:r>
              <a:rPr lang="en-US" b="0" i="0" dirty="0">
                <a:solidFill>
                  <a:srgbClr val="273239"/>
                </a:solidFill>
                <a:effectLst/>
                <a:latin typeface="Nunito" pitchFamily="2" charset="0"/>
              </a:rPr>
              <a:t>The ability of neural networks to identify patterns, solve intricate puzzles, and adjust to changing surroundings is essential. Their capacity to learn from data has far-reaching effects, ranging from revolutionizing technology like </a:t>
            </a:r>
            <a:r>
              <a:rPr lang="en-US" b="0" i="0" u="sng" dirty="0">
                <a:solidFill>
                  <a:srgbClr val="273239"/>
                </a:solidFill>
                <a:effectLst/>
                <a:latin typeface="Nunito" pitchFamily="2" charset="0"/>
                <a:hlinkClick r:id="rId2"/>
              </a:rPr>
              <a:t>natural language processing</a:t>
            </a:r>
            <a:r>
              <a:rPr lang="en-US" b="0" i="0" dirty="0">
                <a:solidFill>
                  <a:srgbClr val="273239"/>
                </a:solidFill>
                <a:effectLst/>
                <a:latin typeface="Nunito" pitchFamily="2" charset="0"/>
              </a:rPr>
              <a:t> and self-driving automobiles to automating decision-making processes and increasing efficiency in numerous industries.</a:t>
            </a:r>
          </a:p>
          <a:p>
            <a:pPr algn="l" rtl="0" fontAlgn="base"/>
            <a:endParaRPr lang="en-US" dirty="0">
              <a:solidFill>
                <a:srgbClr val="273239"/>
              </a:solidFill>
              <a:latin typeface="Nunito" pitchFamily="2" charset="0"/>
            </a:endParaRPr>
          </a:p>
          <a:p>
            <a:pPr algn="l" rtl="0" fontAlgn="base"/>
            <a:r>
              <a:rPr lang="en-US" b="0" i="0" dirty="0">
                <a:solidFill>
                  <a:srgbClr val="273239"/>
                </a:solidFill>
                <a:effectLst/>
                <a:latin typeface="Nunito" pitchFamily="2" charset="0"/>
              </a:rPr>
              <a:t> The development of artificial intelligence is largely dependent on neural networks, which also drive innovation and influence the direction of technology.</a:t>
            </a:r>
          </a:p>
          <a:p>
            <a:endParaRPr lang="en-IN" dirty="0"/>
          </a:p>
        </p:txBody>
      </p:sp>
    </p:spTree>
    <p:extLst>
      <p:ext uri="{BB962C8B-B14F-4D97-AF65-F5344CB8AC3E}">
        <p14:creationId xmlns:p14="http://schemas.microsoft.com/office/powerpoint/2010/main" val="3434186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78693-4C4B-25FA-8423-EF78C0E86F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66679-FBB7-9496-566A-ADE4BA1ADAB2}"/>
              </a:ext>
            </a:extLst>
          </p:cNvPr>
          <p:cNvSpPr>
            <a:spLocks noGrp="1"/>
          </p:cNvSpPr>
          <p:nvPr>
            <p:ph idx="1"/>
          </p:nvPr>
        </p:nvSpPr>
        <p:spPr>
          <a:xfrm>
            <a:off x="294967" y="196644"/>
            <a:ext cx="11710219" cy="6499123"/>
          </a:xfrm>
        </p:spPr>
        <p:txBody>
          <a:bodyPr/>
          <a:lstStyle/>
          <a:p>
            <a:pPr algn="l" fontAlgn="base"/>
            <a:r>
              <a:rPr lang="en-US" b="1" i="0" dirty="0">
                <a:solidFill>
                  <a:srgbClr val="273239"/>
                </a:solidFill>
                <a:effectLst/>
                <a:latin typeface="Nunito" pitchFamily="2" charset="0"/>
              </a:rPr>
              <a:t>Working of a Neural Network</a:t>
            </a:r>
          </a:p>
          <a:p>
            <a:pPr algn="l" rtl="0" fontAlgn="base"/>
            <a:r>
              <a:rPr lang="en-US" b="0" i="0" dirty="0">
                <a:solidFill>
                  <a:srgbClr val="273239"/>
                </a:solidFill>
                <a:effectLst/>
                <a:latin typeface="Nunito" pitchFamily="2" charset="0"/>
              </a:rPr>
              <a:t>Neural networks are complex systems that mimic some features of the functioning of the human brain. ‘</a:t>
            </a:r>
          </a:p>
          <a:p>
            <a:pPr algn="l" rtl="0" fontAlgn="base"/>
            <a:r>
              <a:rPr lang="en-US" b="0" i="0" dirty="0">
                <a:solidFill>
                  <a:srgbClr val="273239"/>
                </a:solidFill>
                <a:effectLst/>
                <a:latin typeface="Nunito" pitchFamily="2" charset="0"/>
              </a:rPr>
              <a:t>It is composed of an input layer, one or more hidden layers, and an output layer made up of layers of artificial neurons that are coupled. The two stages of the basic process are called backpropagation and </a:t>
            </a:r>
            <a:r>
              <a:rPr lang="en-US" b="0" i="0" u="sng" dirty="0">
                <a:solidFill>
                  <a:srgbClr val="273239"/>
                </a:solidFill>
                <a:effectLst/>
                <a:latin typeface="Nunito" pitchFamily="2" charset="0"/>
                <a:hlinkClick r:id="rId2"/>
              </a:rPr>
              <a:t>forward propagation</a:t>
            </a:r>
            <a:r>
              <a:rPr lang="en-US"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713810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33F34-5F31-AED7-0655-D912B15A7929}"/>
            </a:ext>
          </a:extLst>
        </p:cNvPr>
        <p:cNvGrpSpPr/>
        <p:nvPr/>
      </p:nvGrpSpPr>
      <p:grpSpPr>
        <a:xfrm>
          <a:off x="0" y="0"/>
          <a:ext cx="0" cy="0"/>
          <a:chOff x="0" y="0"/>
          <a:chExt cx="0" cy="0"/>
        </a:xfrm>
      </p:grpSpPr>
      <p:pic>
        <p:nvPicPr>
          <p:cNvPr id="2050" name="Picture 2" descr="nn-ar-Geeksforgeeks">
            <a:extLst>
              <a:ext uri="{FF2B5EF4-FFF2-40B4-BE49-F238E27FC236}">
                <a16:creationId xmlns:a16="http://schemas.microsoft.com/office/drawing/2014/main" id="{C5D12D38-0373-1644-7E6F-5FD7CC12EC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3100" y="2422525"/>
            <a:ext cx="333375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403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150D5-04B7-30DA-6304-B68901FF40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D9D8B-0CBD-8C7A-1A35-7660E6D8186A}"/>
              </a:ext>
            </a:extLst>
          </p:cNvPr>
          <p:cNvSpPr>
            <a:spLocks noGrp="1"/>
          </p:cNvSpPr>
          <p:nvPr>
            <p:ph idx="1"/>
          </p:nvPr>
        </p:nvSpPr>
        <p:spPr>
          <a:xfrm>
            <a:off x="294967" y="196644"/>
            <a:ext cx="11710219" cy="6499123"/>
          </a:xfrm>
        </p:spPr>
        <p:txBody>
          <a:bodyPr/>
          <a:lstStyle/>
          <a:p>
            <a:pPr algn="l" fontAlgn="base"/>
            <a:r>
              <a:rPr lang="en-US" b="1" i="0" dirty="0">
                <a:solidFill>
                  <a:srgbClr val="273239"/>
                </a:solidFill>
                <a:effectLst/>
                <a:latin typeface="Nunito" pitchFamily="2" charset="0"/>
              </a:rPr>
              <a:t>Forward Propagation</a:t>
            </a:r>
          </a:p>
          <a:p>
            <a:pPr algn="l" fontAlgn="base">
              <a:buFont typeface="Arial" panose="020B0604020202020204" pitchFamily="34" charset="0"/>
              <a:buChar char="•"/>
            </a:pPr>
            <a:r>
              <a:rPr lang="en-US" b="1" i="0" dirty="0">
                <a:solidFill>
                  <a:srgbClr val="273239"/>
                </a:solidFill>
                <a:effectLst/>
                <a:latin typeface="Nunito" pitchFamily="2" charset="0"/>
              </a:rPr>
              <a:t>Input Layer: </a:t>
            </a:r>
            <a:r>
              <a:rPr lang="en-US" b="0" i="0" dirty="0">
                <a:solidFill>
                  <a:srgbClr val="273239"/>
                </a:solidFill>
                <a:effectLst/>
                <a:latin typeface="Nunito" pitchFamily="2" charset="0"/>
              </a:rPr>
              <a:t>Each feature in the input layer is represented by a node on the network, which receives input data.</a:t>
            </a:r>
          </a:p>
          <a:p>
            <a:pPr algn="l" fontAlgn="base">
              <a:buFont typeface="Arial" panose="020B0604020202020204" pitchFamily="34" charset="0"/>
              <a:buChar char="•"/>
            </a:pPr>
            <a:r>
              <a:rPr lang="en-US" b="1" i="0" dirty="0">
                <a:solidFill>
                  <a:srgbClr val="273239"/>
                </a:solidFill>
                <a:effectLst/>
                <a:latin typeface="Nunito" pitchFamily="2" charset="0"/>
              </a:rPr>
              <a:t>Weights and Connections:</a:t>
            </a:r>
            <a:r>
              <a:rPr lang="en-US" b="0" i="0" dirty="0">
                <a:solidFill>
                  <a:srgbClr val="273239"/>
                </a:solidFill>
                <a:effectLst/>
                <a:latin typeface="Nunito" pitchFamily="2" charset="0"/>
              </a:rPr>
              <a:t> The weight of each neuronal connection indicates how strong the connection is. Throughout training, these weights are changed.</a:t>
            </a:r>
          </a:p>
          <a:p>
            <a:pPr algn="l" fontAlgn="base">
              <a:buFont typeface="Arial" panose="020B0604020202020204" pitchFamily="34" charset="0"/>
              <a:buChar char="•"/>
            </a:pPr>
            <a:r>
              <a:rPr lang="en-US" b="1" i="0" dirty="0">
                <a:solidFill>
                  <a:srgbClr val="273239"/>
                </a:solidFill>
                <a:effectLst/>
                <a:latin typeface="Nunito" pitchFamily="2" charset="0"/>
              </a:rPr>
              <a:t>Hidden Layers:</a:t>
            </a:r>
            <a:r>
              <a:rPr lang="en-US" b="0" i="0" dirty="0">
                <a:solidFill>
                  <a:srgbClr val="273239"/>
                </a:solidFill>
                <a:effectLst/>
                <a:latin typeface="Nunito" pitchFamily="2" charset="0"/>
              </a:rPr>
              <a:t> Each hidden layer neuron processes inputs by multiplying them by weights, adding them up, and then passing them through an activation function. By doing this, non-linearity is introduced, enabling the network to recognize intricate patterns.</a:t>
            </a:r>
          </a:p>
          <a:p>
            <a:pPr algn="l" fontAlgn="base">
              <a:buFont typeface="Arial" panose="020B0604020202020204" pitchFamily="34" charset="0"/>
              <a:buChar char="•"/>
            </a:pPr>
            <a:r>
              <a:rPr lang="en-US" b="1" i="0" dirty="0">
                <a:solidFill>
                  <a:srgbClr val="273239"/>
                </a:solidFill>
                <a:effectLst/>
                <a:latin typeface="Nunito" pitchFamily="2" charset="0"/>
              </a:rPr>
              <a:t>Output:</a:t>
            </a:r>
            <a:r>
              <a:rPr lang="en-US" b="0" i="0" dirty="0">
                <a:solidFill>
                  <a:srgbClr val="273239"/>
                </a:solidFill>
                <a:effectLst/>
                <a:latin typeface="Nunito" pitchFamily="2" charset="0"/>
              </a:rPr>
              <a:t> The final result is produced by repeating the process until the output layer is reached.</a:t>
            </a:r>
          </a:p>
          <a:p>
            <a:endParaRPr lang="en-IN" dirty="0"/>
          </a:p>
        </p:txBody>
      </p:sp>
    </p:spTree>
    <p:extLst>
      <p:ext uri="{BB962C8B-B14F-4D97-AF65-F5344CB8AC3E}">
        <p14:creationId xmlns:p14="http://schemas.microsoft.com/office/powerpoint/2010/main" val="3285674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7E49-C826-0F7C-6A47-A4C8F4A744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91653-FCD0-76E8-0A3D-A5B7E9D1DC14}"/>
              </a:ext>
            </a:extLst>
          </p:cNvPr>
          <p:cNvSpPr>
            <a:spLocks noGrp="1"/>
          </p:cNvSpPr>
          <p:nvPr>
            <p:ph idx="1"/>
          </p:nvPr>
        </p:nvSpPr>
        <p:spPr>
          <a:xfrm>
            <a:off x="294967" y="196644"/>
            <a:ext cx="11710219" cy="6499123"/>
          </a:xfrm>
        </p:spPr>
        <p:txBody>
          <a:bodyPr>
            <a:normAutofit lnSpcReduction="10000"/>
          </a:bodyPr>
          <a:lstStyle/>
          <a:p>
            <a:r>
              <a:rPr lang="en-US" dirty="0"/>
              <a:t>Backpropagation </a:t>
            </a:r>
          </a:p>
          <a:p>
            <a:r>
              <a:rPr lang="en-US" dirty="0"/>
              <a:t>Loss Calculation: The network’s output is evaluated against the real goal values, and a loss function is used to compute the difference. For a regression problem, the Mean Squared Error (MSE) is commonly used as the cost function. </a:t>
            </a:r>
          </a:p>
          <a:p>
            <a:r>
              <a:rPr lang="en-US" dirty="0"/>
              <a:t>Gradient Descent: Gradient descent is then used by the network to reduce the loss. To lower the inaccuracy, weights are changed based on the derivative of the loss with respect to each weight. </a:t>
            </a:r>
          </a:p>
          <a:p>
            <a:r>
              <a:rPr lang="en-US" dirty="0"/>
              <a:t>Adjusting weights: The weights are adjusted at each connection by applying this iterative process, or backpropagation, backward across the network. </a:t>
            </a:r>
          </a:p>
          <a:p>
            <a:r>
              <a:rPr lang="en-US" dirty="0"/>
              <a:t>Training: During training with different data samples, the entire process of forward propagation, loss calculation, and backpropagation is done iteratively, enabling the network to adapt and learn patterns from the data. </a:t>
            </a:r>
          </a:p>
          <a:p>
            <a:r>
              <a:rPr lang="en-US" dirty="0" err="1"/>
              <a:t>Actvation</a:t>
            </a:r>
            <a:r>
              <a:rPr lang="en-US" dirty="0"/>
              <a:t> Functions: Model non-linearity is introduced by activation functions like the rectified linear unit (</a:t>
            </a:r>
            <a:r>
              <a:rPr lang="en-US" dirty="0" err="1"/>
              <a:t>ReLU</a:t>
            </a:r>
            <a:r>
              <a:rPr lang="en-US" dirty="0"/>
              <a:t>) or sigmoid. Their decision on whether to “fire” a neuron is based on the whole weighted input.</a:t>
            </a:r>
          </a:p>
          <a:p>
            <a:endParaRPr lang="en-IN" dirty="0"/>
          </a:p>
        </p:txBody>
      </p:sp>
    </p:spTree>
    <p:extLst>
      <p:ext uri="{BB962C8B-B14F-4D97-AF65-F5344CB8AC3E}">
        <p14:creationId xmlns:p14="http://schemas.microsoft.com/office/powerpoint/2010/main" val="1135971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5B633-F905-415F-6250-536EB48C6C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DB564-81BE-EAB0-5516-957070DCD5A0}"/>
              </a:ext>
            </a:extLst>
          </p:cNvPr>
          <p:cNvSpPr>
            <a:spLocks noGrp="1"/>
          </p:cNvSpPr>
          <p:nvPr>
            <p:ph idx="1"/>
          </p:nvPr>
        </p:nvSpPr>
        <p:spPr>
          <a:xfrm>
            <a:off x="294967" y="196644"/>
            <a:ext cx="11710219" cy="6499123"/>
          </a:xfrm>
        </p:spPr>
        <p:txBody>
          <a:bodyPr>
            <a:normAutofit/>
          </a:bodyPr>
          <a:lstStyle/>
          <a:p>
            <a:pPr algn="l" fontAlgn="base"/>
            <a:r>
              <a:rPr lang="en-US" b="1" i="0" dirty="0">
                <a:solidFill>
                  <a:srgbClr val="273239"/>
                </a:solidFill>
                <a:effectLst/>
                <a:latin typeface="Nunito" pitchFamily="2" charset="0"/>
              </a:rPr>
              <a:t>Types of Neural Networks</a:t>
            </a:r>
          </a:p>
          <a:p>
            <a:pPr algn="just" rtl="0" fontAlgn="base"/>
            <a:r>
              <a:rPr lang="en-US" b="0" i="0" dirty="0">
                <a:solidFill>
                  <a:srgbClr val="273239"/>
                </a:solidFill>
                <a:effectLst/>
                <a:latin typeface="Nunito" pitchFamily="2" charset="0"/>
              </a:rPr>
              <a:t>There are </a:t>
            </a:r>
            <a:r>
              <a:rPr lang="en-US" b="0" i="1" dirty="0">
                <a:solidFill>
                  <a:srgbClr val="273239"/>
                </a:solidFill>
                <a:effectLst/>
                <a:latin typeface="Nunito" pitchFamily="2" charset="0"/>
              </a:rPr>
              <a:t>seven </a:t>
            </a:r>
            <a:r>
              <a:rPr lang="en-US" b="0" i="0" dirty="0">
                <a:solidFill>
                  <a:srgbClr val="273239"/>
                </a:solidFill>
                <a:effectLst/>
                <a:latin typeface="Nunito" pitchFamily="2" charset="0"/>
              </a:rPr>
              <a:t>types of neural networks that can be used.</a:t>
            </a:r>
          </a:p>
          <a:p>
            <a:pPr algn="l" fontAlgn="base">
              <a:buFont typeface="Arial" panose="020B0604020202020204" pitchFamily="34" charset="0"/>
              <a:buChar char="•"/>
            </a:pPr>
            <a:r>
              <a:rPr lang="en-US" b="1" i="0" dirty="0">
                <a:solidFill>
                  <a:srgbClr val="273239"/>
                </a:solidFill>
                <a:effectLst/>
                <a:latin typeface="Nunito" pitchFamily="2" charset="0"/>
              </a:rPr>
              <a:t>Feedforward </a:t>
            </a:r>
            <a:r>
              <a:rPr lang="en-US" b="1" i="0" dirty="0" err="1">
                <a:solidFill>
                  <a:srgbClr val="273239"/>
                </a:solidFill>
                <a:effectLst/>
                <a:latin typeface="Nunito" pitchFamily="2" charset="0"/>
              </a:rPr>
              <a:t>Neteworks</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 </a:t>
            </a:r>
            <a:r>
              <a:rPr lang="en-US" b="0" i="0" u="sng" dirty="0">
                <a:solidFill>
                  <a:srgbClr val="273239"/>
                </a:solidFill>
                <a:effectLst/>
                <a:latin typeface="Nunito" pitchFamily="2" charset="0"/>
                <a:hlinkClick r:id="rId2"/>
              </a:rPr>
              <a:t>feedforward neural network</a:t>
            </a:r>
            <a:r>
              <a:rPr lang="en-US" b="0" i="0" dirty="0">
                <a:solidFill>
                  <a:srgbClr val="273239"/>
                </a:solidFill>
                <a:effectLst/>
                <a:latin typeface="Nunito" pitchFamily="2" charset="0"/>
              </a:rPr>
              <a:t> is a simple artificial neural network architecture in which data moves from input to output in a single direction. It has input, hidden, and output layers; feedback loops are absent. Its straightforward architecture makes it appropriate for a number of applications, such as regression and pattern recognition.</a:t>
            </a:r>
          </a:p>
          <a:p>
            <a:pPr algn="l" fontAlgn="base">
              <a:buFont typeface="Arial" panose="020B0604020202020204" pitchFamily="34" charset="0"/>
              <a:buChar char="•"/>
            </a:pPr>
            <a:r>
              <a:rPr lang="en-US" b="1" i="0" dirty="0">
                <a:solidFill>
                  <a:srgbClr val="273239"/>
                </a:solidFill>
                <a:effectLst/>
                <a:latin typeface="Nunito" pitchFamily="2" charset="0"/>
              </a:rPr>
              <a:t>Multilayer Perceptron (MLP):</a:t>
            </a:r>
            <a:r>
              <a:rPr lang="en-US" b="0" i="0" dirty="0">
                <a:solidFill>
                  <a:srgbClr val="273239"/>
                </a:solidFill>
                <a:effectLst/>
                <a:latin typeface="Nunito" pitchFamily="2" charset="0"/>
              </a:rPr>
              <a:t> </a:t>
            </a:r>
            <a:r>
              <a:rPr lang="en-US" b="0" i="0" u="sng" dirty="0">
                <a:solidFill>
                  <a:srgbClr val="273239"/>
                </a:solidFill>
                <a:effectLst/>
                <a:latin typeface="Nunito" pitchFamily="2" charset="0"/>
                <a:hlinkClick r:id="rId3"/>
              </a:rPr>
              <a:t>MLP</a:t>
            </a:r>
            <a:r>
              <a:rPr lang="en-US" b="0" i="0" dirty="0">
                <a:solidFill>
                  <a:srgbClr val="273239"/>
                </a:solidFill>
                <a:effectLst/>
                <a:latin typeface="Nunito" pitchFamily="2" charset="0"/>
              </a:rPr>
              <a:t> is a type of feedforward neural network with three or more layers, including an input layer, one or more hidden layers, and an output layer. It uses nonlinear activation functions.</a:t>
            </a:r>
          </a:p>
          <a:p>
            <a:endParaRPr lang="en-IN" dirty="0"/>
          </a:p>
        </p:txBody>
      </p:sp>
    </p:spTree>
    <p:extLst>
      <p:ext uri="{BB962C8B-B14F-4D97-AF65-F5344CB8AC3E}">
        <p14:creationId xmlns:p14="http://schemas.microsoft.com/office/powerpoint/2010/main" val="35776716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07317-CD68-8D59-EDA7-B9E6E98AC3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DA37C-9D87-431C-33C2-3570236E0385}"/>
              </a:ext>
            </a:extLst>
          </p:cNvPr>
          <p:cNvSpPr>
            <a:spLocks noGrp="1"/>
          </p:cNvSpPr>
          <p:nvPr>
            <p:ph idx="1"/>
          </p:nvPr>
        </p:nvSpPr>
        <p:spPr>
          <a:xfrm>
            <a:off x="294967" y="196644"/>
            <a:ext cx="11710219" cy="6499123"/>
          </a:xfrm>
        </p:spPr>
        <p:txBody>
          <a:bodyPr/>
          <a:lstStyle/>
          <a:p>
            <a:r>
              <a:rPr lang="en-US" b="1" i="0" dirty="0">
                <a:solidFill>
                  <a:srgbClr val="273239"/>
                </a:solidFill>
                <a:effectLst/>
                <a:latin typeface="Nunito" pitchFamily="2" charset="0"/>
              </a:rPr>
              <a:t>Convolutional Neural Network (CNN):</a:t>
            </a:r>
            <a:r>
              <a:rPr lang="en-US" b="0" i="0" dirty="0">
                <a:solidFill>
                  <a:srgbClr val="273239"/>
                </a:solidFill>
                <a:effectLst/>
                <a:latin typeface="Nunito" pitchFamily="2" charset="0"/>
              </a:rPr>
              <a:t> A </a:t>
            </a:r>
            <a:r>
              <a:rPr lang="en-US" b="0" i="0" u="sng" dirty="0">
                <a:solidFill>
                  <a:srgbClr val="273239"/>
                </a:solidFill>
                <a:effectLst/>
                <a:latin typeface="Nunito" pitchFamily="2" charset="0"/>
                <a:hlinkClick r:id="rId2"/>
              </a:rPr>
              <a:t>Convolutional Neural Network </a:t>
            </a:r>
            <a:r>
              <a:rPr lang="en-US" b="0" i="0" dirty="0">
                <a:solidFill>
                  <a:srgbClr val="273239"/>
                </a:solidFill>
                <a:effectLst/>
                <a:latin typeface="Nunito" pitchFamily="2" charset="0"/>
              </a:rPr>
              <a:t>(CNN) is a specialized artificial neural network designed for image processing. It employs convolutional layers to automatically learn hierarchical features from input images, enabling effective image recognition and classification. CNNs have revolutionized computer vision and are pivotal in tasks like object detection and image analysis.</a:t>
            </a:r>
          </a:p>
          <a:p>
            <a:pPr algn="l" fontAlgn="base">
              <a:buFont typeface="Arial" panose="020B0604020202020204" pitchFamily="34" charset="0"/>
              <a:buChar char="•"/>
            </a:pPr>
            <a:r>
              <a:rPr lang="en-US" b="1" i="0" dirty="0">
                <a:solidFill>
                  <a:srgbClr val="273239"/>
                </a:solidFill>
                <a:effectLst/>
                <a:latin typeface="Nunito" pitchFamily="2" charset="0"/>
              </a:rPr>
              <a:t>Recurrent Neural Network (RNN): </a:t>
            </a:r>
            <a:r>
              <a:rPr lang="en-US" b="0" i="0" dirty="0">
                <a:solidFill>
                  <a:srgbClr val="273239"/>
                </a:solidFill>
                <a:effectLst/>
                <a:latin typeface="Nunito" pitchFamily="2" charset="0"/>
              </a:rPr>
              <a:t>An artificial neural network type intended for sequential data processing is called a </a:t>
            </a:r>
            <a:r>
              <a:rPr lang="en-US" b="0" i="0" u="sng" dirty="0">
                <a:solidFill>
                  <a:srgbClr val="273239"/>
                </a:solidFill>
                <a:effectLst/>
                <a:latin typeface="Nunito" pitchFamily="2" charset="0"/>
                <a:hlinkClick r:id="rId3"/>
              </a:rPr>
              <a:t>Recurrent Neural Network </a:t>
            </a:r>
            <a:r>
              <a:rPr lang="en-US" b="0" i="0" dirty="0">
                <a:solidFill>
                  <a:srgbClr val="273239"/>
                </a:solidFill>
                <a:effectLst/>
                <a:latin typeface="Nunito" pitchFamily="2" charset="0"/>
              </a:rPr>
              <a:t>(RNN). It is appropriate for applications where contextual dependencies are critical, such as time series prediction and natural language processing, since it makes use of feedback loops, which enable information to survive within the network.</a:t>
            </a:r>
          </a:p>
          <a:p>
            <a:pPr algn="l" fontAlgn="base">
              <a:buFont typeface="Arial" panose="020B0604020202020204" pitchFamily="34" charset="0"/>
              <a:buChar char="•"/>
            </a:pPr>
            <a:r>
              <a:rPr lang="en-US" b="1" i="0" dirty="0">
                <a:solidFill>
                  <a:srgbClr val="273239"/>
                </a:solidFill>
                <a:effectLst/>
                <a:latin typeface="Nunito" pitchFamily="2" charset="0"/>
              </a:rPr>
              <a:t>Long Short-Term Memory (LSTM): </a:t>
            </a:r>
            <a:r>
              <a:rPr lang="en-US" b="0" i="0" u="sng" dirty="0">
                <a:solidFill>
                  <a:srgbClr val="273239"/>
                </a:solidFill>
                <a:effectLst/>
                <a:latin typeface="Nunito" pitchFamily="2" charset="0"/>
                <a:hlinkClick r:id="rId4"/>
              </a:rPr>
              <a:t>LSTM</a:t>
            </a:r>
            <a:r>
              <a:rPr lang="en-US" b="0" i="0" dirty="0">
                <a:solidFill>
                  <a:srgbClr val="273239"/>
                </a:solidFill>
                <a:effectLst/>
                <a:latin typeface="Nunito" pitchFamily="2" charset="0"/>
              </a:rPr>
              <a:t> is a type of RNN that is designed to overcome the vanishing gradient problem in training RNNs. It uses memory cells and gates to selectively read, write, and erase information.</a:t>
            </a:r>
          </a:p>
          <a:p>
            <a:endParaRPr lang="en-IN" dirty="0"/>
          </a:p>
        </p:txBody>
      </p:sp>
    </p:spTree>
    <p:extLst>
      <p:ext uri="{BB962C8B-B14F-4D97-AF65-F5344CB8AC3E}">
        <p14:creationId xmlns:p14="http://schemas.microsoft.com/office/powerpoint/2010/main" val="2412094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BAF7E-0F52-FA82-C364-A88CC761C7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732A6-FC03-880A-88EB-190414B676CA}"/>
              </a:ext>
            </a:extLst>
          </p:cNvPr>
          <p:cNvSpPr>
            <a:spLocks noGrp="1"/>
          </p:cNvSpPr>
          <p:nvPr>
            <p:ph idx="1"/>
          </p:nvPr>
        </p:nvSpPr>
        <p:spPr>
          <a:xfrm>
            <a:off x="294967" y="196644"/>
            <a:ext cx="11710219" cy="6499123"/>
          </a:xfrm>
        </p:spPr>
        <p:txBody>
          <a:bodyPr>
            <a:normAutofit lnSpcReduction="10000"/>
          </a:bodyPr>
          <a:lstStyle/>
          <a:p>
            <a:pPr algn="l" fontAlgn="base"/>
            <a:r>
              <a:rPr lang="en-US" b="1" i="0" dirty="0">
                <a:solidFill>
                  <a:srgbClr val="273239"/>
                </a:solidFill>
                <a:effectLst/>
                <a:latin typeface="Nunito" pitchFamily="2" charset="0"/>
              </a:rPr>
              <a:t>Advantages of Neural Networks</a:t>
            </a:r>
          </a:p>
          <a:p>
            <a:pPr algn="l" rtl="0" fontAlgn="base"/>
            <a:r>
              <a:rPr lang="en-US" b="0" i="0" dirty="0">
                <a:solidFill>
                  <a:srgbClr val="273239"/>
                </a:solidFill>
                <a:effectLst/>
                <a:latin typeface="Nunito" pitchFamily="2" charset="0"/>
              </a:rPr>
              <a:t>Neural networks are widely used in many different applications because of their many benefits:</a:t>
            </a:r>
          </a:p>
          <a:p>
            <a:pPr algn="l" fontAlgn="base">
              <a:buFont typeface="Arial" panose="020B0604020202020204" pitchFamily="34" charset="0"/>
              <a:buChar char="•"/>
            </a:pPr>
            <a:r>
              <a:rPr lang="en-US" b="1" i="0" dirty="0">
                <a:solidFill>
                  <a:srgbClr val="273239"/>
                </a:solidFill>
                <a:effectLst/>
                <a:latin typeface="Nunito" pitchFamily="2" charset="0"/>
              </a:rPr>
              <a:t>Adaptability: </a:t>
            </a:r>
            <a:r>
              <a:rPr lang="en-US" b="0" i="0" dirty="0">
                <a:solidFill>
                  <a:srgbClr val="273239"/>
                </a:solidFill>
                <a:effectLst/>
                <a:latin typeface="Nunito" pitchFamily="2" charset="0"/>
              </a:rPr>
              <a:t>Neural networks are useful for activities where the link between inputs and outputs is complex or not well defined because they can adapt to new situations and learn from data.</a:t>
            </a:r>
          </a:p>
          <a:p>
            <a:pPr algn="l" fontAlgn="base">
              <a:buFont typeface="Arial" panose="020B0604020202020204" pitchFamily="34" charset="0"/>
              <a:buChar char="•"/>
            </a:pPr>
            <a:r>
              <a:rPr lang="en-US" b="1" i="0" dirty="0">
                <a:solidFill>
                  <a:srgbClr val="273239"/>
                </a:solidFill>
                <a:effectLst/>
                <a:latin typeface="Nunito" pitchFamily="2" charset="0"/>
              </a:rPr>
              <a:t>Pattern Recognition:</a:t>
            </a:r>
            <a:r>
              <a:rPr lang="en-US" b="0" i="0" dirty="0">
                <a:solidFill>
                  <a:srgbClr val="273239"/>
                </a:solidFill>
                <a:effectLst/>
                <a:latin typeface="Nunito" pitchFamily="2" charset="0"/>
              </a:rPr>
              <a:t> Their proficiency in pattern recognition renders them efficacious in tasks like as audio and image identification, natural language processing, and other intricate data patterns.</a:t>
            </a:r>
          </a:p>
          <a:p>
            <a:pPr algn="l" fontAlgn="base">
              <a:buFont typeface="Arial" panose="020B0604020202020204" pitchFamily="34" charset="0"/>
              <a:buChar char="•"/>
            </a:pPr>
            <a:r>
              <a:rPr lang="en-US" b="1" i="0" dirty="0">
                <a:solidFill>
                  <a:srgbClr val="273239"/>
                </a:solidFill>
                <a:effectLst/>
                <a:latin typeface="Nunito" pitchFamily="2" charset="0"/>
              </a:rPr>
              <a:t>Parallel Processing: </a:t>
            </a:r>
            <a:r>
              <a:rPr lang="en-US" b="0" i="0" dirty="0">
                <a:solidFill>
                  <a:srgbClr val="273239"/>
                </a:solidFill>
                <a:effectLst/>
                <a:latin typeface="Nunito" pitchFamily="2" charset="0"/>
              </a:rPr>
              <a:t>Because neural networks are capable of parallel processing by nature, they can process numerous jobs at once, which speeds up and improves the efficiency of computations.</a:t>
            </a:r>
          </a:p>
          <a:p>
            <a:pPr algn="l" fontAlgn="base">
              <a:buFont typeface="Arial" panose="020B0604020202020204" pitchFamily="34" charset="0"/>
              <a:buChar char="•"/>
            </a:pPr>
            <a:r>
              <a:rPr lang="en-US" b="1" i="0" dirty="0">
                <a:solidFill>
                  <a:srgbClr val="273239"/>
                </a:solidFill>
                <a:effectLst/>
                <a:latin typeface="Nunito" pitchFamily="2" charset="0"/>
              </a:rPr>
              <a:t>Non-Linearity:</a:t>
            </a:r>
            <a:r>
              <a:rPr lang="en-US" b="0" i="0" dirty="0">
                <a:solidFill>
                  <a:srgbClr val="273239"/>
                </a:solidFill>
                <a:effectLst/>
                <a:latin typeface="Nunito" pitchFamily="2" charset="0"/>
              </a:rPr>
              <a:t> Neural networks are able to model and comprehend complicated relationships in data by virtue of the non-linear activation functions found in neurons, which overcome the drawbacks of linear models.</a:t>
            </a:r>
          </a:p>
          <a:p>
            <a:endParaRPr lang="en-IN" dirty="0"/>
          </a:p>
        </p:txBody>
      </p:sp>
    </p:spTree>
    <p:extLst>
      <p:ext uri="{BB962C8B-B14F-4D97-AF65-F5344CB8AC3E}">
        <p14:creationId xmlns:p14="http://schemas.microsoft.com/office/powerpoint/2010/main" val="2225021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440BC-B5AC-6D46-0FB2-AB86C880DD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EFE8C-FB1B-32B4-ABF0-12CA4437F784}"/>
              </a:ext>
            </a:extLst>
          </p:cNvPr>
          <p:cNvSpPr>
            <a:spLocks noGrp="1"/>
          </p:cNvSpPr>
          <p:nvPr>
            <p:ph idx="1"/>
          </p:nvPr>
        </p:nvSpPr>
        <p:spPr>
          <a:xfrm>
            <a:off x="294967" y="196644"/>
            <a:ext cx="11710219" cy="6499123"/>
          </a:xfrm>
        </p:spPr>
        <p:txBody>
          <a:bodyPr>
            <a:normAutofit lnSpcReduction="10000"/>
          </a:bodyPr>
          <a:lstStyle/>
          <a:p>
            <a:pPr algn="l" fontAlgn="base"/>
            <a:r>
              <a:rPr lang="en-US" b="1" i="0" dirty="0">
                <a:solidFill>
                  <a:srgbClr val="273239"/>
                </a:solidFill>
                <a:effectLst/>
                <a:latin typeface="Nunito" pitchFamily="2" charset="0"/>
              </a:rPr>
              <a:t>Disadvantages of Neural Networks</a:t>
            </a:r>
          </a:p>
          <a:p>
            <a:pPr algn="l" rtl="0" fontAlgn="base"/>
            <a:r>
              <a:rPr lang="en-US" b="0" i="0" dirty="0">
                <a:solidFill>
                  <a:srgbClr val="273239"/>
                </a:solidFill>
                <a:effectLst/>
                <a:latin typeface="Nunito" pitchFamily="2" charset="0"/>
              </a:rPr>
              <a:t>Neural networks, while powerful, are not without drawbacks and difficulties:</a:t>
            </a:r>
          </a:p>
          <a:p>
            <a:pPr algn="l" fontAlgn="base">
              <a:buFont typeface="Arial" panose="020B0604020202020204" pitchFamily="34" charset="0"/>
              <a:buChar char="•"/>
            </a:pPr>
            <a:r>
              <a:rPr lang="en-US" b="1" i="0" dirty="0">
                <a:solidFill>
                  <a:srgbClr val="273239"/>
                </a:solidFill>
                <a:effectLst/>
                <a:latin typeface="Nunito" pitchFamily="2" charset="0"/>
              </a:rPr>
              <a:t>Computational Intensity: </a:t>
            </a:r>
            <a:r>
              <a:rPr lang="en-US" b="0" i="0" dirty="0">
                <a:solidFill>
                  <a:srgbClr val="273239"/>
                </a:solidFill>
                <a:effectLst/>
                <a:latin typeface="Nunito" pitchFamily="2" charset="0"/>
              </a:rPr>
              <a:t>Large neural network training can be a laborious and computationally demanding process that demands a lot of computing power.</a:t>
            </a:r>
          </a:p>
          <a:p>
            <a:pPr algn="l" fontAlgn="base">
              <a:buFont typeface="Arial" panose="020B0604020202020204" pitchFamily="34" charset="0"/>
              <a:buChar char="•"/>
            </a:pPr>
            <a:r>
              <a:rPr lang="en-US" b="1" i="0" dirty="0">
                <a:solidFill>
                  <a:srgbClr val="273239"/>
                </a:solidFill>
                <a:effectLst/>
                <a:latin typeface="Nunito" pitchFamily="2" charset="0"/>
              </a:rPr>
              <a:t>Black box Nature: </a:t>
            </a:r>
            <a:r>
              <a:rPr lang="en-US" b="0" i="0" dirty="0">
                <a:solidFill>
                  <a:srgbClr val="273239"/>
                </a:solidFill>
                <a:effectLst/>
                <a:latin typeface="Nunito" pitchFamily="2" charset="0"/>
              </a:rPr>
              <a:t>As “black box” models, neural networks pose a problem in important applications since it is difficult to understand how they make decisions.</a:t>
            </a:r>
          </a:p>
          <a:p>
            <a:pPr algn="l" fontAlgn="base">
              <a:buFont typeface="Arial" panose="020B0604020202020204" pitchFamily="34" charset="0"/>
              <a:buChar char="•"/>
            </a:pPr>
            <a:r>
              <a:rPr lang="en-US" b="1" i="0" dirty="0">
                <a:solidFill>
                  <a:srgbClr val="273239"/>
                </a:solidFill>
                <a:effectLst/>
                <a:latin typeface="Nunito" pitchFamily="2" charset="0"/>
              </a:rPr>
              <a:t>Overfitting:</a:t>
            </a:r>
            <a:r>
              <a:rPr lang="en-US" b="0" i="0" dirty="0">
                <a:solidFill>
                  <a:srgbClr val="273239"/>
                </a:solidFill>
                <a:effectLst/>
                <a:latin typeface="Nunito" pitchFamily="2" charset="0"/>
              </a:rPr>
              <a:t> Overfitting is a phenomenon in which neural networks commit training material to memory rather than identifying patterns in the data. Although regularization approaches help to alleviate this, the problem still exists.</a:t>
            </a:r>
          </a:p>
          <a:p>
            <a:pPr algn="l" fontAlgn="base">
              <a:buFont typeface="Arial" panose="020B0604020202020204" pitchFamily="34" charset="0"/>
              <a:buChar char="•"/>
            </a:pPr>
            <a:r>
              <a:rPr lang="en-US" b="1" i="0" dirty="0">
                <a:solidFill>
                  <a:srgbClr val="273239"/>
                </a:solidFill>
                <a:effectLst/>
                <a:latin typeface="Nunito" pitchFamily="2" charset="0"/>
              </a:rPr>
              <a:t>Need for Large datasets: </a:t>
            </a:r>
            <a:r>
              <a:rPr lang="en-US" b="0" i="0" dirty="0">
                <a:solidFill>
                  <a:srgbClr val="273239"/>
                </a:solidFill>
                <a:effectLst/>
                <a:latin typeface="Nunito" pitchFamily="2" charset="0"/>
              </a:rPr>
              <a:t>For efficient training, neural networks frequently need sizable, labeled datasets; otherwise, their performance may suffer from incomplete or skewed data.</a:t>
            </a:r>
          </a:p>
          <a:p>
            <a:endParaRPr lang="en-IN" dirty="0"/>
          </a:p>
        </p:txBody>
      </p:sp>
    </p:spTree>
    <p:extLst>
      <p:ext uri="{BB962C8B-B14F-4D97-AF65-F5344CB8AC3E}">
        <p14:creationId xmlns:p14="http://schemas.microsoft.com/office/powerpoint/2010/main" val="305026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5DE61-CE78-DD88-6067-CAF540D5EE51}"/>
            </a:ext>
          </a:extLst>
        </p:cNvPr>
        <p:cNvGrpSpPr/>
        <p:nvPr/>
      </p:nvGrpSpPr>
      <p:grpSpPr>
        <a:xfrm>
          <a:off x="0" y="0"/>
          <a:ext cx="0" cy="0"/>
          <a:chOff x="0" y="0"/>
          <a:chExt cx="0" cy="0"/>
        </a:xfrm>
      </p:grpSpPr>
      <p:pic>
        <p:nvPicPr>
          <p:cNvPr id="1026" name="Picture 2" descr="Q-Learning Visualization">
            <a:extLst>
              <a:ext uri="{FF2B5EF4-FFF2-40B4-BE49-F238E27FC236}">
                <a16:creationId xmlns:a16="http://schemas.microsoft.com/office/drawing/2014/main" id="{E41E2B25-D92A-1E0A-404C-D3F904465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5548" y="1482929"/>
            <a:ext cx="5507961" cy="3927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5592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5E01E-0280-35DD-0005-3CD8521F37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22393-690E-9FE9-F3F6-270D46BA5A62}"/>
              </a:ext>
            </a:extLst>
          </p:cNvPr>
          <p:cNvSpPr>
            <a:spLocks noGrp="1"/>
          </p:cNvSpPr>
          <p:nvPr>
            <p:ph idx="1"/>
          </p:nvPr>
        </p:nvSpPr>
        <p:spPr>
          <a:xfrm>
            <a:off x="294967" y="196644"/>
            <a:ext cx="11710219" cy="6499123"/>
          </a:xfrm>
        </p:spPr>
        <p:txBody>
          <a:bodyPr>
            <a:normAutofit fontScale="92500" lnSpcReduction="10000"/>
          </a:bodyPr>
          <a:lstStyle/>
          <a:p>
            <a:r>
              <a:rPr lang="en-US" dirty="0"/>
              <a:t>Example: </a:t>
            </a:r>
          </a:p>
          <a:p>
            <a:r>
              <a:rPr lang="en-US" b="1" dirty="0"/>
              <a:t>Image Recognition (e.g., Google Photos)</a:t>
            </a:r>
          </a:p>
          <a:p>
            <a:r>
              <a:rPr lang="en-US" dirty="0"/>
              <a:t>Neural networks, particularly </a:t>
            </a:r>
            <a:r>
              <a:rPr lang="en-US" b="1" dirty="0"/>
              <a:t>Convolutional Neural Networks (CNNs)</a:t>
            </a:r>
            <a:r>
              <a:rPr lang="en-US" dirty="0"/>
              <a:t>, are widely used in image recognition tasks like </a:t>
            </a:r>
            <a:r>
              <a:rPr lang="en-US" b="1" dirty="0"/>
              <a:t>Google Photos</a:t>
            </a:r>
            <a:r>
              <a:rPr lang="en-US" dirty="0"/>
              <a:t> automatically classifying and organizing images based on the objects or people in them.</a:t>
            </a:r>
          </a:p>
          <a:p>
            <a:r>
              <a:rPr lang="en-US" b="1" dirty="0"/>
              <a:t>How it works:</a:t>
            </a:r>
          </a:p>
          <a:p>
            <a:pPr>
              <a:buFont typeface="Arial" panose="020B0604020202020204" pitchFamily="34" charset="0"/>
              <a:buChar char="•"/>
            </a:pPr>
            <a:r>
              <a:rPr lang="en-US" b="1" dirty="0"/>
              <a:t>Convolutional layers</a:t>
            </a:r>
            <a:r>
              <a:rPr lang="en-US" dirty="0"/>
              <a:t> scan the image to detect features like edges, textures, and colors.</a:t>
            </a:r>
          </a:p>
          <a:p>
            <a:pPr>
              <a:buFont typeface="Arial" panose="020B0604020202020204" pitchFamily="34" charset="0"/>
              <a:buChar char="•"/>
            </a:pPr>
            <a:r>
              <a:rPr lang="en-US" dirty="0"/>
              <a:t>As data moves through deeper layers of the CNN, more abstract features like faces or objects (e.g., dogs, trees) are detected.</a:t>
            </a:r>
          </a:p>
          <a:p>
            <a:pPr>
              <a:buFont typeface="Arial" panose="020B0604020202020204" pitchFamily="34" charset="0"/>
              <a:buChar char="•"/>
            </a:pPr>
            <a:r>
              <a:rPr lang="en-US" dirty="0"/>
              <a:t>The final output layer classifies the image into predefined categories (e.g., cat, car, person).</a:t>
            </a:r>
          </a:p>
          <a:p>
            <a:pPr>
              <a:buFont typeface="Arial" panose="020B0604020202020204" pitchFamily="34" charset="0"/>
              <a:buChar char="•"/>
            </a:pPr>
            <a:r>
              <a:rPr lang="en-US" b="1" dirty="0"/>
              <a:t>Training</a:t>
            </a:r>
            <a:r>
              <a:rPr lang="en-US" dirty="0"/>
              <a:t>: The network is trained on millions of labeled images, learning the patterns that distinguish between different categories.</a:t>
            </a:r>
          </a:p>
          <a:p>
            <a:pPr>
              <a:buFont typeface="Arial" panose="020B0604020202020204" pitchFamily="34" charset="0"/>
              <a:buChar char="•"/>
            </a:pPr>
            <a:r>
              <a:rPr lang="en-US" b="1" dirty="0"/>
              <a:t>Application</a:t>
            </a:r>
            <a:r>
              <a:rPr lang="en-US" dirty="0"/>
              <a:t>: Google Photos uses this to automatically tag images with objects and even suggest groupings based on people’s faces.</a:t>
            </a:r>
          </a:p>
          <a:p>
            <a:endParaRPr lang="en-IN" dirty="0"/>
          </a:p>
        </p:txBody>
      </p:sp>
    </p:spTree>
    <p:extLst>
      <p:ext uri="{BB962C8B-B14F-4D97-AF65-F5344CB8AC3E}">
        <p14:creationId xmlns:p14="http://schemas.microsoft.com/office/powerpoint/2010/main" val="3433530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FFA16-19C0-36D4-7DCD-47BC028BB4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EC386-301B-A888-6F6A-79AE66F2552C}"/>
              </a:ext>
            </a:extLst>
          </p:cNvPr>
          <p:cNvSpPr>
            <a:spLocks noGrp="1"/>
          </p:cNvSpPr>
          <p:nvPr>
            <p:ph idx="1"/>
          </p:nvPr>
        </p:nvSpPr>
        <p:spPr>
          <a:xfrm>
            <a:off x="294967" y="196644"/>
            <a:ext cx="11710219" cy="6499123"/>
          </a:xfrm>
        </p:spPr>
        <p:txBody>
          <a:bodyPr>
            <a:normAutofit fontScale="92500" lnSpcReduction="10000"/>
          </a:bodyPr>
          <a:lstStyle/>
          <a:p>
            <a:r>
              <a:rPr lang="en-US" b="1" dirty="0"/>
              <a:t>Self-Driving Cars (e.g., Tesla Autopilot)</a:t>
            </a:r>
          </a:p>
          <a:p>
            <a:r>
              <a:rPr lang="en-US" dirty="0"/>
              <a:t>Self-driving cars, such as </a:t>
            </a:r>
            <a:r>
              <a:rPr lang="en-US" b="1" dirty="0"/>
              <a:t>Tesla’s Autopilot</a:t>
            </a:r>
            <a:r>
              <a:rPr lang="en-US" dirty="0"/>
              <a:t>, use </a:t>
            </a:r>
            <a:r>
              <a:rPr lang="en-US" b="1" dirty="0"/>
              <a:t>Deep Neural Networks (DNNs)</a:t>
            </a:r>
            <a:r>
              <a:rPr lang="en-US" dirty="0"/>
              <a:t> and </a:t>
            </a:r>
            <a:r>
              <a:rPr lang="en-US" b="1" dirty="0"/>
              <a:t>CNNs</a:t>
            </a:r>
            <a:r>
              <a:rPr lang="en-US" dirty="0"/>
              <a:t> to interpret and understand their surroundings, make driving decisions, and navigate safely.</a:t>
            </a:r>
          </a:p>
          <a:p>
            <a:r>
              <a:rPr lang="en-US" b="1" dirty="0"/>
              <a:t>How it works:</a:t>
            </a:r>
          </a:p>
          <a:p>
            <a:pPr>
              <a:buFont typeface="Arial" panose="020B0604020202020204" pitchFamily="34" charset="0"/>
              <a:buChar char="•"/>
            </a:pPr>
            <a:r>
              <a:rPr lang="en-US" b="1" dirty="0"/>
              <a:t>Cameras, radar, and sensors</a:t>
            </a:r>
            <a:r>
              <a:rPr lang="en-US" dirty="0"/>
              <a:t> on the car feed visual and environmental data into a CNN, which processes the information.</a:t>
            </a:r>
          </a:p>
          <a:p>
            <a:pPr>
              <a:buFont typeface="Arial" panose="020B0604020202020204" pitchFamily="34" charset="0"/>
              <a:buChar char="•"/>
            </a:pPr>
            <a:r>
              <a:rPr lang="en-US" dirty="0"/>
              <a:t>CNNs are used to detect </a:t>
            </a:r>
            <a:r>
              <a:rPr lang="en-US" b="1" dirty="0"/>
              <a:t>objects</a:t>
            </a:r>
            <a:r>
              <a:rPr lang="en-US" dirty="0"/>
              <a:t> on the road (pedestrians, other vehicles, traffic signs) and </a:t>
            </a:r>
            <a:r>
              <a:rPr lang="en-US" b="1" dirty="0"/>
              <a:t>lane markings</a:t>
            </a:r>
            <a:r>
              <a:rPr lang="en-US" dirty="0"/>
              <a:t>.</a:t>
            </a:r>
          </a:p>
          <a:p>
            <a:pPr>
              <a:buFont typeface="Arial" panose="020B0604020202020204" pitchFamily="34" charset="0"/>
              <a:buChar char="•"/>
            </a:pPr>
            <a:r>
              <a:rPr lang="en-US" dirty="0"/>
              <a:t>The system also uses </a:t>
            </a:r>
            <a:r>
              <a:rPr lang="en-US" b="1" dirty="0"/>
              <a:t>Reinforcement Learning</a:t>
            </a:r>
            <a:r>
              <a:rPr lang="en-US" dirty="0"/>
              <a:t> to learn driving strategies (e.g., when to change lanes, adjust speed) based on continuous feedback from driving conditions.</a:t>
            </a:r>
          </a:p>
          <a:p>
            <a:pPr>
              <a:buFont typeface="Arial" panose="020B0604020202020204" pitchFamily="34" charset="0"/>
              <a:buChar char="•"/>
            </a:pPr>
            <a:r>
              <a:rPr lang="en-US" b="1" dirty="0"/>
              <a:t>Training</a:t>
            </a:r>
            <a:r>
              <a:rPr lang="en-US" dirty="0"/>
              <a:t>: The model is trained on large datasets collected from driving in various environments, including city streets, highways, and parking lots.</a:t>
            </a:r>
          </a:p>
          <a:p>
            <a:pPr>
              <a:buFont typeface="Arial" panose="020B0604020202020204" pitchFamily="34" charset="0"/>
              <a:buChar char="•"/>
            </a:pPr>
            <a:r>
              <a:rPr lang="en-US" b="1" dirty="0"/>
              <a:t>Application</a:t>
            </a:r>
            <a:r>
              <a:rPr lang="en-US" dirty="0"/>
              <a:t>: The neural network helps the car navigate, avoid obstacles, maintain lanes, and follow traffic rules, enabling semi-autonomous or fully autonomous driving.</a:t>
            </a:r>
          </a:p>
          <a:p>
            <a:endParaRPr lang="en-IN" dirty="0"/>
          </a:p>
        </p:txBody>
      </p:sp>
    </p:spTree>
    <p:extLst>
      <p:ext uri="{BB962C8B-B14F-4D97-AF65-F5344CB8AC3E}">
        <p14:creationId xmlns:p14="http://schemas.microsoft.com/office/powerpoint/2010/main" val="3378752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B8AE4-FEFF-6379-B9F5-682C5F01FC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5376E-FF2A-17BB-69AD-6F2296545AD8}"/>
              </a:ext>
            </a:extLst>
          </p:cNvPr>
          <p:cNvSpPr>
            <a:spLocks noGrp="1"/>
          </p:cNvSpPr>
          <p:nvPr>
            <p:ph idx="1"/>
          </p:nvPr>
        </p:nvSpPr>
        <p:spPr>
          <a:xfrm>
            <a:off x="294967" y="196644"/>
            <a:ext cx="11710219" cy="6499123"/>
          </a:xfrm>
        </p:spPr>
        <p:txBody>
          <a:bodyPr>
            <a:normAutofit lnSpcReduction="10000"/>
          </a:bodyPr>
          <a:lstStyle/>
          <a:p>
            <a:r>
              <a:rPr lang="en-US" b="1" dirty="0"/>
              <a:t>Fraud Detection (e.g., Banking Systems)</a:t>
            </a:r>
          </a:p>
          <a:p>
            <a:r>
              <a:rPr lang="en-US" dirty="0"/>
              <a:t>Banks and credit card companies use neural networks, especially </a:t>
            </a:r>
            <a:r>
              <a:rPr lang="en-US" b="1" dirty="0"/>
              <a:t>Feedforward Neural Networks</a:t>
            </a:r>
            <a:r>
              <a:rPr lang="en-US" dirty="0"/>
              <a:t> and </a:t>
            </a:r>
            <a:r>
              <a:rPr lang="en-US" b="1" dirty="0"/>
              <a:t>Autoencoders</a:t>
            </a:r>
            <a:r>
              <a:rPr lang="en-US" dirty="0"/>
              <a:t>, to detect fraudulent transactions.</a:t>
            </a:r>
          </a:p>
          <a:p>
            <a:r>
              <a:rPr lang="en-US" b="1" dirty="0"/>
              <a:t>How it works:</a:t>
            </a:r>
          </a:p>
          <a:p>
            <a:pPr>
              <a:buFont typeface="Arial" panose="020B0604020202020204" pitchFamily="34" charset="0"/>
              <a:buChar char="•"/>
            </a:pPr>
            <a:r>
              <a:rPr lang="en-US" dirty="0"/>
              <a:t>Transaction data, such as the time, location, amount, and user behavior, is fed into a neural network.</a:t>
            </a:r>
          </a:p>
          <a:p>
            <a:pPr>
              <a:buFont typeface="Arial" panose="020B0604020202020204" pitchFamily="34" charset="0"/>
              <a:buChar char="•"/>
            </a:pPr>
            <a:r>
              <a:rPr lang="en-US" dirty="0"/>
              <a:t>The network has learned patterns of typical (legitimate) transactions and can identify </a:t>
            </a:r>
            <a:r>
              <a:rPr lang="en-US" b="1" dirty="0"/>
              <a:t>anomalies</a:t>
            </a:r>
            <a:r>
              <a:rPr lang="en-US" dirty="0"/>
              <a:t> that might indicate fraud (e.g., an unusual purchase in a foreign country).</a:t>
            </a:r>
          </a:p>
          <a:p>
            <a:pPr>
              <a:buFont typeface="Arial" panose="020B0604020202020204" pitchFamily="34" charset="0"/>
              <a:buChar char="•"/>
            </a:pPr>
            <a:r>
              <a:rPr lang="en-US" dirty="0"/>
              <a:t>The output is a probability score, indicating whether a transaction is fraudulent.</a:t>
            </a:r>
          </a:p>
          <a:p>
            <a:pPr>
              <a:buFont typeface="Arial" panose="020B0604020202020204" pitchFamily="34" charset="0"/>
              <a:buChar char="•"/>
            </a:pPr>
            <a:r>
              <a:rPr lang="en-US" b="1" dirty="0"/>
              <a:t>Training</a:t>
            </a:r>
            <a:r>
              <a:rPr lang="en-US" dirty="0"/>
              <a:t>: The network is trained on historical data that includes both legitimate and fraudulent transactions. It learns to differentiate between them by recognizing patterns.</a:t>
            </a:r>
          </a:p>
          <a:p>
            <a:pPr>
              <a:buFont typeface="Arial" panose="020B0604020202020204" pitchFamily="34" charset="0"/>
              <a:buChar char="•"/>
            </a:pPr>
            <a:r>
              <a:rPr lang="en-US" b="1" dirty="0"/>
              <a:t>Application</a:t>
            </a:r>
            <a:r>
              <a:rPr lang="en-US" dirty="0"/>
              <a:t>: This system flags suspicious transactions for further investigation, potentially preventing unauthorized access to funds.</a:t>
            </a:r>
          </a:p>
          <a:p>
            <a:endParaRPr lang="en-IN" dirty="0"/>
          </a:p>
        </p:txBody>
      </p:sp>
    </p:spTree>
    <p:extLst>
      <p:ext uri="{BB962C8B-B14F-4D97-AF65-F5344CB8AC3E}">
        <p14:creationId xmlns:p14="http://schemas.microsoft.com/office/powerpoint/2010/main" val="6154107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55AB1-4894-DA88-3C10-103C278905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678E2-06DC-FA75-1913-E10832C5D483}"/>
              </a:ext>
            </a:extLst>
          </p:cNvPr>
          <p:cNvSpPr>
            <a:spLocks noGrp="1"/>
          </p:cNvSpPr>
          <p:nvPr>
            <p:ph idx="1"/>
          </p:nvPr>
        </p:nvSpPr>
        <p:spPr>
          <a:xfrm>
            <a:off x="294967" y="196644"/>
            <a:ext cx="11710219" cy="6499123"/>
          </a:xfrm>
        </p:spPr>
        <p:txBody>
          <a:bodyPr/>
          <a:lstStyle/>
          <a:p>
            <a:r>
              <a:rPr lang="en-US" b="1" dirty="0"/>
              <a:t>Healthcare (e.g., Disease Diagnosis)</a:t>
            </a:r>
          </a:p>
          <a:p>
            <a:r>
              <a:rPr lang="en-US" dirty="0"/>
              <a:t>Neural networks are being used to assist doctors in diagnosing diseases such as </a:t>
            </a:r>
            <a:r>
              <a:rPr lang="en-US" b="1" dirty="0"/>
              <a:t>cancer</a:t>
            </a:r>
            <a:r>
              <a:rPr lang="en-US" dirty="0"/>
              <a:t> by analyzing medical images (e.g., X-rays, MRIs) and patient data.</a:t>
            </a:r>
          </a:p>
          <a:p>
            <a:r>
              <a:rPr lang="en-US" b="1" dirty="0"/>
              <a:t>How it works:</a:t>
            </a:r>
          </a:p>
          <a:p>
            <a:pPr>
              <a:buFont typeface="Arial" panose="020B0604020202020204" pitchFamily="34" charset="0"/>
              <a:buChar char="•"/>
            </a:pPr>
            <a:r>
              <a:rPr lang="en-US" dirty="0"/>
              <a:t>A </a:t>
            </a:r>
            <a:r>
              <a:rPr lang="en-US" b="1" dirty="0"/>
              <a:t>CNN</a:t>
            </a:r>
            <a:r>
              <a:rPr lang="en-US" dirty="0"/>
              <a:t> can process medical images to detect features such as abnormal growths, which might indicate cancer or other diseases.</a:t>
            </a:r>
          </a:p>
          <a:p>
            <a:pPr>
              <a:buFont typeface="Arial" panose="020B0604020202020204" pitchFamily="34" charset="0"/>
              <a:buChar char="•"/>
            </a:pPr>
            <a:r>
              <a:rPr lang="en-US" dirty="0"/>
              <a:t>For other types of data, such as patient history or lab results, </a:t>
            </a:r>
            <a:r>
              <a:rPr lang="en-US" b="1" dirty="0"/>
              <a:t>Feedforward Neural Networks</a:t>
            </a:r>
            <a:r>
              <a:rPr lang="en-US" dirty="0"/>
              <a:t> analyze structured data and predict the likelihood of a certain disease.</a:t>
            </a:r>
          </a:p>
          <a:p>
            <a:pPr>
              <a:buFont typeface="Arial" panose="020B0604020202020204" pitchFamily="34" charset="0"/>
              <a:buChar char="•"/>
            </a:pPr>
            <a:r>
              <a:rPr lang="en-US" b="1" dirty="0"/>
              <a:t>Training</a:t>
            </a:r>
            <a:r>
              <a:rPr lang="en-US" dirty="0"/>
              <a:t>: The neural network is trained on medical images or patient data labeled by doctors (e.g., positive/negative cases of a disease).</a:t>
            </a:r>
          </a:p>
          <a:p>
            <a:pPr>
              <a:buFont typeface="Arial" panose="020B0604020202020204" pitchFamily="34" charset="0"/>
              <a:buChar char="•"/>
            </a:pPr>
            <a:r>
              <a:rPr lang="en-US" b="1" dirty="0"/>
              <a:t>Application</a:t>
            </a:r>
            <a:r>
              <a:rPr lang="en-US" dirty="0"/>
              <a:t>: This technology can assist radiologists in identifying tumors more quickly and accurately, leading to early detection and improved treatment plans.</a:t>
            </a:r>
          </a:p>
          <a:p>
            <a:endParaRPr lang="en-IN" dirty="0"/>
          </a:p>
        </p:txBody>
      </p:sp>
    </p:spTree>
    <p:extLst>
      <p:ext uri="{BB962C8B-B14F-4D97-AF65-F5344CB8AC3E}">
        <p14:creationId xmlns:p14="http://schemas.microsoft.com/office/powerpoint/2010/main" val="1756187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ABECE-6666-6BEC-210D-1957D76AA7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CA2F0-5215-4518-2053-8525E520D280}"/>
              </a:ext>
            </a:extLst>
          </p:cNvPr>
          <p:cNvSpPr>
            <a:spLocks noGrp="1"/>
          </p:cNvSpPr>
          <p:nvPr>
            <p:ph idx="1"/>
          </p:nvPr>
        </p:nvSpPr>
        <p:spPr>
          <a:xfrm>
            <a:off x="294967" y="196644"/>
            <a:ext cx="11710219" cy="6499123"/>
          </a:xfrm>
        </p:spPr>
        <p:txBody>
          <a:bodyPr>
            <a:normAutofit lnSpcReduction="10000"/>
          </a:bodyPr>
          <a:lstStyle/>
          <a:p>
            <a:r>
              <a:rPr lang="en-US" b="1" dirty="0"/>
              <a:t>Personalized Recommendations (e.g., Netflix, Amazon)</a:t>
            </a:r>
          </a:p>
          <a:p>
            <a:r>
              <a:rPr lang="en-US" b="1" dirty="0"/>
              <a:t>Recommendation Systems</a:t>
            </a:r>
            <a:r>
              <a:rPr lang="en-US" dirty="0"/>
              <a:t> used by platforms like </a:t>
            </a:r>
            <a:r>
              <a:rPr lang="en-US" b="1" dirty="0"/>
              <a:t>Netflix</a:t>
            </a:r>
            <a:r>
              <a:rPr lang="en-US" dirty="0"/>
              <a:t> and </a:t>
            </a:r>
            <a:r>
              <a:rPr lang="en-US" b="1" dirty="0"/>
              <a:t>Amazon</a:t>
            </a:r>
            <a:r>
              <a:rPr lang="en-US" dirty="0"/>
              <a:t> rely heavily on neural networks to suggest content or products based on a user’s past behavior.</a:t>
            </a:r>
          </a:p>
          <a:p>
            <a:r>
              <a:rPr lang="en-US" b="1" dirty="0"/>
              <a:t>How it works:</a:t>
            </a:r>
          </a:p>
          <a:p>
            <a:pPr>
              <a:buFont typeface="Arial" panose="020B0604020202020204" pitchFamily="34" charset="0"/>
              <a:buChar char="•"/>
            </a:pPr>
            <a:r>
              <a:rPr lang="en-US" dirty="0"/>
              <a:t>A </a:t>
            </a:r>
            <a:r>
              <a:rPr lang="en-US" b="1" dirty="0"/>
              <a:t>Collaborative Filtering</a:t>
            </a:r>
            <a:r>
              <a:rPr lang="en-US" dirty="0"/>
              <a:t> model, often using </a:t>
            </a:r>
            <a:r>
              <a:rPr lang="en-US" b="1" dirty="0"/>
              <a:t>Neural Networks</a:t>
            </a:r>
            <a:r>
              <a:rPr lang="en-US" dirty="0"/>
              <a:t>, analyzes user behavior (what they watch or buy) and predicts what they may be interested in next.</a:t>
            </a:r>
          </a:p>
          <a:p>
            <a:pPr>
              <a:buFont typeface="Arial" panose="020B0604020202020204" pitchFamily="34" charset="0"/>
              <a:buChar char="•"/>
            </a:pPr>
            <a:r>
              <a:rPr lang="en-US" dirty="0"/>
              <a:t>The network learns the preferences of millions of users and uses this data to find similarities between users and items.</a:t>
            </a:r>
          </a:p>
          <a:p>
            <a:pPr>
              <a:buFont typeface="Arial" panose="020B0604020202020204" pitchFamily="34" charset="0"/>
              <a:buChar char="•"/>
            </a:pPr>
            <a:r>
              <a:rPr lang="en-US" b="1" dirty="0"/>
              <a:t>Training</a:t>
            </a:r>
            <a:r>
              <a:rPr lang="en-US" dirty="0"/>
              <a:t>: The model is trained on historical user data, including what content or products users have interacted with.</a:t>
            </a:r>
          </a:p>
          <a:p>
            <a:pPr>
              <a:buFont typeface="Arial" panose="020B0604020202020204" pitchFamily="34" charset="0"/>
              <a:buChar char="•"/>
            </a:pPr>
            <a:r>
              <a:rPr lang="en-US" b="1"/>
              <a:t>Application</a:t>
            </a:r>
            <a:r>
              <a:rPr lang="en-US"/>
              <a:t>: Netflix suggests shows and movies based on viewing history, while Amazon recommends products you are likely to purchase based on past shopping behavior.</a:t>
            </a:r>
          </a:p>
          <a:p>
            <a:endParaRPr lang="en-IN" dirty="0"/>
          </a:p>
        </p:txBody>
      </p:sp>
    </p:spTree>
    <p:extLst>
      <p:ext uri="{BB962C8B-B14F-4D97-AF65-F5344CB8AC3E}">
        <p14:creationId xmlns:p14="http://schemas.microsoft.com/office/powerpoint/2010/main" val="3245946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AC2D3-1324-81EC-A959-86CDE86CC5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B4944-F01B-084A-9A86-8574214BB100}"/>
              </a:ext>
            </a:extLst>
          </p:cNvPr>
          <p:cNvSpPr>
            <a:spLocks noGrp="1"/>
          </p:cNvSpPr>
          <p:nvPr>
            <p:ph idx="1"/>
          </p:nvPr>
        </p:nvSpPr>
        <p:spPr>
          <a:xfrm>
            <a:off x="294967" y="196644"/>
            <a:ext cx="11710219" cy="6499123"/>
          </a:xfrm>
        </p:spPr>
        <p:txBody>
          <a:bodyPr/>
          <a:lstStyle/>
          <a:p>
            <a:endParaRPr lang="en-IN" dirty="0"/>
          </a:p>
        </p:txBody>
      </p:sp>
    </p:spTree>
    <p:extLst>
      <p:ext uri="{BB962C8B-B14F-4D97-AF65-F5344CB8AC3E}">
        <p14:creationId xmlns:p14="http://schemas.microsoft.com/office/powerpoint/2010/main" val="190993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99C98-641C-82A5-2AD4-AC0F828712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A9243-2BD2-9AF1-0F7E-0C5917C6BA35}"/>
              </a:ext>
            </a:extLst>
          </p:cNvPr>
          <p:cNvSpPr>
            <a:spLocks noGrp="1"/>
          </p:cNvSpPr>
          <p:nvPr>
            <p:ph idx="1"/>
          </p:nvPr>
        </p:nvSpPr>
        <p:spPr>
          <a:xfrm>
            <a:off x="294967" y="196644"/>
            <a:ext cx="11710219" cy="6499123"/>
          </a:xfrm>
        </p:spPr>
        <p:txBody>
          <a:bodyPr/>
          <a:lstStyle/>
          <a:p>
            <a:pPr algn="l"/>
            <a:r>
              <a:rPr lang="en-US" b="1" i="0" dirty="0">
                <a:solidFill>
                  <a:srgbClr val="05192D"/>
                </a:solidFill>
                <a:effectLst/>
                <a:latin typeface="Studio-Feixen-Sans"/>
              </a:rPr>
              <a:t>Q-Table</a:t>
            </a:r>
          </a:p>
          <a:p>
            <a:pPr algn="l"/>
            <a:r>
              <a:rPr lang="en-US" b="0" i="0" dirty="0">
                <a:solidFill>
                  <a:srgbClr val="05192D"/>
                </a:solidFill>
                <a:effectLst/>
                <a:latin typeface="Studio-Feixen-Sans"/>
              </a:rPr>
              <a:t>The agent will use a Q-table to take the best possible action based on the expected reward for each state in the environment.</a:t>
            </a:r>
          </a:p>
          <a:p>
            <a:pPr algn="l"/>
            <a:endParaRPr lang="en-US" dirty="0">
              <a:solidFill>
                <a:srgbClr val="05192D"/>
              </a:solidFill>
              <a:latin typeface="Studio-Feixen-Sans"/>
            </a:endParaRPr>
          </a:p>
          <a:p>
            <a:pPr algn="l"/>
            <a:r>
              <a:rPr lang="en-US" b="0" i="0" dirty="0">
                <a:solidFill>
                  <a:srgbClr val="05192D"/>
                </a:solidFill>
                <a:effectLst/>
                <a:latin typeface="Studio-Feixen-Sans"/>
              </a:rPr>
              <a:t> In simple words, a Q-table is a data structure of sets of actions and states, and we use the Q-learning algorithm to update the values in the table. </a:t>
            </a:r>
          </a:p>
          <a:p>
            <a:endParaRPr lang="en-IN" dirty="0"/>
          </a:p>
          <a:p>
            <a:endParaRPr lang="en-IN" dirty="0"/>
          </a:p>
          <a:p>
            <a:pPr algn="l"/>
            <a:r>
              <a:rPr lang="en-US" b="1" i="0" dirty="0">
                <a:solidFill>
                  <a:srgbClr val="05192D"/>
                </a:solidFill>
                <a:effectLst/>
                <a:latin typeface="Studio-Feixen-Sans"/>
              </a:rPr>
              <a:t>Q-Function</a:t>
            </a:r>
          </a:p>
          <a:p>
            <a:pPr algn="l"/>
            <a:r>
              <a:rPr lang="en-US" b="0" i="0" dirty="0">
                <a:solidFill>
                  <a:srgbClr val="05192D"/>
                </a:solidFill>
                <a:effectLst/>
                <a:latin typeface="Studio-Feixen-Sans"/>
              </a:rPr>
              <a:t>The Q-function uses the Bellman equation and takes state(s) and action(a) as input. The equation simplifies the state values and state-action value calculation. </a:t>
            </a:r>
          </a:p>
          <a:p>
            <a:endParaRPr lang="en-IN" dirty="0"/>
          </a:p>
        </p:txBody>
      </p:sp>
    </p:spTree>
    <p:extLst>
      <p:ext uri="{BB962C8B-B14F-4D97-AF65-F5344CB8AC3E}">
        <p14:creationId xmlns:p14="http://schemas.microsoft.com/office/powerpoint/2010/main" val="27217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1A6FC-B602-C941-608F-83EBFD3B1058}"/>
            </a:ext>
          </a:extLst>
        </p:cNvPr>
        <p:cNvGrpSpPr/>
        <p:nvPr/>
      </p:nvGrpSpPr>
      <p:grpSpPr>
        <a:xfrm>
          <a:off x="0" y="0"/>
          <a:ext cx="0" cy="0"/>
          <a:chOff x="0" y="0"/>
          <a:chExt cx="0" cy="0"/>
        </a:xfrm>
      </p:grpSpPr>
      <p:pic>
        <p:nvPicPr>
          <p:cNvPr id="2050" name="Picture 2" descr="Bellman Equation">
            <a:extLst>
              <a:ext uri="{FF2B5EF4-FFF2-40B4-BE49-F238E27FC236}">
                <a16:creationId xmlns:a16="http://schemas.microsoft.com/office/drawing/2014/main" id="{268D5B2E-6F82-FA45-A246-FBC391C63B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213" y="1973446"/>
            <a:ext cx="7009524" cy="29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37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D9794-C20D-2E86-5C96-1B6F7DCFC9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4AE236-D17C-CF03-8D43-3831404D9E0E}"/>
              </a:ext>
            </a:extLst>
          </p:cNvPr>
          <p:cNvSpPr>
            <a:spLocks noGrp="1"/>
          </p:cNvSpPr>
          <p:nvPr>
            <p:ph idx="1"/>
          </p:nvPr>
        </p:nvSpPr>
        <p:spPr>
          <a:xfrm>
            <a:off x="294967" y="196644"/>
            <a:ext cx="11710219" cy="6499123"/>
          </a:xfrm>
        </p:spPr>
        <p:txBody>
          <a:bodyPr/>
          <a:lstStyle/>
          <a:p>
            <a:r>
              <a:rPr lang="en-IN" b="1" i="0" dirty="0">
                <a:solidFill>
                  <a:srgbClr val="05192D"/>
                </a:solidFill>
                <a:effectLst/>
                <a:latin typeface="Studio-Feixen-Sans"/>
              </a:rPr>
              <a:t>Q-learning algorithm</a:t>
            </a:r>
          </a:p>
          <a:p>
            <a:endParaRPr lang="en-IN" dirty="0"/>
          </a:p>
        </p:txBody>
      </p:sp>
      <p:pic>
        <p:nvPicPr>
          <p:cNvPr id="3074" name="Picture 2" descr="Q-Learning Process">
            <a:extLst>
              <a:ext uri="{FF2B5EF4-FFF2-40B4-BE49-F238E27FC236}">
                <a16:creationId xmlns:a16="http://schemas.microsoft.com/office/drawing/2014/main" id="{86B90377-8454-4651-CAD5-C9524FA55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438275"/>
            <a:ext cx="350520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459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5133</Words>
  <Application>Microsoft Office PowerPoint</Application>
  <PresentationFormat>Widescreen</PresentationFormat>
  <Paragraphs>278</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Nunito</vt:lpstr>
      <vt:lpstr>Studio-Feixen-Sans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anandkumar10007@outlook.com</dc:creator>
  <cp:lastModifiedBy>anandkumar10007@outlook.com</cp:lastModifiedBy>
  <cp:revision>6</cp:revision>
  <dcterms:created xsi:type="dcterms:W3CDTF">2024-10-16T06:58:38Z</dcterms:created>
  <dcterms:modified xsi:type="dcterms:W3CDTF">2024-11-30T06:00:30Z</dcterms:modified>
</cp:coreProperties>
</file>