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4" r:id="rId6"/>
    <p:sldId id="275" r:id="rId7"/>
    <p:sldId id="276" r:id="rId8"/>
    <p:sldId id="277" r:id="rId9"/>
    <p:sldId id="262" r:id="rId10"/>
    <p:sldId id="263" r:id="rId11"/>
    <p:sldId id="264" r:id="rId12"/>
    <p:sldId id="259" r:id="rId13"/>
    <p:sldId id="260" r:id="rId14"/>
    <p:sldId id="261" r:id="rId15"/>
    <p:sldId id="265" r:id="rId16"/>
    <p:sldId id="266" r:id="rId17"/>
    <p:sldId id="267" r:id="rId18"/>
    <p:sldId id="268" r:id="rId19"/>
    <p:sldId id="269" r:id="rId20"/>
    <p:sldId id="270" r:id="rId21"/>
    <p:sldId id="271" r:id="rId22"/>
    <p:sldId id="272"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0BAA9B7-EF2B-4EFB-A047-9E6EB383FE77}" type="datetimeFigureOut">
              <a:rPr lang="en-IN" smtClean="0"/>
              <a:t>07-11-2024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64F361-9B10-4A01-BCBA-E7614500A53F}" type="slidenum">
              <a:rPr lang="en-IN" smtClean="0"/>
              <a:t>‹#›</a:t>
            </a:fld>
            <a:endParaRPr lang="en-IN" dirty="0"/>
          </a:p>
        </p:txBody>
      </p:sp>
    </p:spTree>
    <p:extLst>
      <p:ext uri="{BB962C8B-B14F-4D97-AF65-F5344CB8AC3E}">
        <p14:creationId xmlns:p14="http://schemas.microsoft.com/office/powerpoint/2010/main" val="2740953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BAA9B7-EF2B-4EFB-A047-9E6EB383FE77}" type="datetimeFigureOut">
              <a:rPr lang="en-IN" smtClean="0"/>
              <a:t>07-11-2024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64F361-9B10-4A01-BCBA-E7614500A53F}" type="slidenum">
              <a:rPr lang="en-IN" smtClean="0"/>
              <a:t>‹#›</a:t>
            </a:fld>
            <a:endParaRPr lang="en-IN" dirty="0"/>
          </a:p>
        </p:txBody>
      </p:sp>
    </p:spTree>
    <p:extLst>
      <p:ext uri="{BB962C8B-B14F-4D97-AF65-F5344CB8AC3E}">
        <p14:creationId xmlns:p14="http://schemas.microsoft.com/office/powerpoint/2010/main" val="4179730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BAA9B7-EF2B-4EFB-A047-9E6EB383FE77}" type="datetimeFigureOut">
              <a:rPr lang="en-IN" smtClean="0"/>
              <a:t>07-11-2024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64F361-9B10-4A01-BCBA-E7614500A53F}" type="slidenum">
              <a:rPr lang="en-IN" smtClean="0"/>
              <a:t>‹#›</a:t>
            </a:fld>
            <a:endParaRPr lang="en-IN" dirty="0"/>
          </a:p>
        </p:txBody>
      </p:sp>
    </p:spTree>
    <p:extLst>
      <p:ext uri="{BB962C8B-B14F-4D97-AF65-F5344CB8AC3E}">
        <p14:creationId xmlns:p14="http://schemas.microsoft.com/office/powerpoint/2010/main" val="194820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0BAA9B7-EF2B-4EFB-A047-9E6EB383FE77}" type="datetimeFigureOut">
              <a:rPr lang="en-IN" smtClean="0"/>
              <a:t>07-11-2024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64F361-9B10-4A01-BCBA-E7614500A53F}" type="slidenum">
              <a:rPr lang="en-IN" smtClean="0"/>
              <a:t>‹#›</a:t>
            </a:fld>
            <a:endParaRPr lang="en-IN" dirty="0"/>
          </a:p>
        </p:txBody>
      </p:sp>
    </p:spTree>
    <p:extLst>
      <p:ext uri="{BB962C8B-B14F-4D97-AF65-F5344CB8AC3E}">
        <p14:creationId xmlns:p14="http://schemas.microsoft.com/office/powerpoint/2010/main" val="2749444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BAA9B7-EF2B-4EFB-A047-9E6EB383FE77}" type="datetimeFigureOut">
              <a:rPr lang="en-IN" smtClean="0"/>
              <a:t>07-11-2024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1964F361-9B10-4A01-BCBA-E7614500A53F}" type="slidenum">
              <a:rPr lang="en-IN" smtClean="0"/>
              <a:t>‹#›</a:t>
            </a:fld>
            <a:endParaRPr lang="en-IN" dirty="0"/>
          </a:p>
        </p:txBody>
      </p:sp>
    </p:spTree>
    <p:extLst>
      <p:ext uri="{BB962C8B-B14F-4D97-AF65-F5344CB8AC3E}">
        <p14:creationId xmlns:p14="http://schemas.microsoft.com/office/powerpoint/2010/main" val="1451722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60BAA9B7-EF2B-4EFB-A047-9E6EB383FE77}" type="datetimeFigureOut">
              <a:rPr lang="en-IN" smtClean="0"/>
              <a:t>07-11-2024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64F361-9B10-4A01-BCBA-E7614500A53F}" type="slidenum">
              <a:rPr lang="en-IN" smtClean="0"/>
              <a:t>‹#›</a:t>
            </a:fld>
            <a:endParaRPr lang="en-IN" dirty="0"/>
          </a:p>
        </p:txBody>
      </p:sp>
    </p:spTree>
    <p:extLst>
      <p:ext uri="{BB962C8B-B14F-4D97-AF65-F5344CB8AC3E}">
        <p14:creationId xmlns:p14="http://schemas.microsoft.com/office/powerpoint/2010/main" val="2497156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60BAA9B7-EF2B-4EFB-A047-9E6EB383FE77}" type="datetimeFigureOut">
              <a:rPr lang="en-IN" smtClean="0"/>
              <a:t>07-11-2024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1964F361-9B10-4A01-BCBA-E7614500A53F}" type="slidenum">
              <a:rPr lang="en-IN" smtClean="0"/>
              <a:t>‹#›</a:t>
            </a:fld>
            <a:endParaRPr lang="en-IN" dirty="0"/>
          </a:p>
        </p:txBody>
      </p:sp>
    </p:spTree>
    <p:extLst>
      <p:ext uri="{BB962C8B-B14F-4D97-AF65-F5344CB8AC3E}">
        <p14:creationId xmlns:p14="http://schemas.microsoft.com/office/powerpoint/2010/main" val="1639955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0BAA9B7-EF2B-4EFB-A047-9E6EB383FE77}" type="datetimeFigureOut">
              <a:rPr lang="en-IN" smtClean="0"/>
              <a:t>07-11-2024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1964F361-9B10-4A01-BCBA-E7614500A53F}" type="slidenum">
              <a:rPr lang="en-IN" smtClean="0"/>
              <a:t>‹#›</a:t>
            </a:fld>
            <a:endParaRPr lang="en-IN" dirty="0"/>
          </a:p>
        </p:txBody>
      </p:sp>
    </p:spTree>
    <p:extLst>
      <p:ext uri="{BB962C8B-B14F-4D97-AF65-F5344CB8AC3E}">
        <p14:creationId xmlns:p14="http://schemas.microsoft.com/office/powerpoint/2010/main" val="1172153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BAA9B7-EF2B-4EFB-A047-9E6EB383FE77}" type="datetimeFigureOut">
              <a:rPr lang="en-IN" smtClean="0"/>
              <a:t>07-11-2024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1964F361-9B10-4A01-BCBA-E7614500A53F}" type="slidenum">
              <a:rPr lang="en-IN" smtClean="0"/>
              <a:t>‹#›</a:t>
            </a:fld>
            <a:endParaRPr lang="en-IN" dirty="0"/>
          </a:p>
        </p:txBody>
      </p:sp>
    </p:spTree>
    <p:extLst>
      <p:ext uri="{BB962C8B-B14F-4D97-AF65-F5344CB8AC3E}">
        <p14:creationId xmlns:p14="http://schemas.microsoft.com/office/powerpoint/2010/main" val="38658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BAA9B7-EF2B-4EFB-A047-9E6EB383FE77}" type="datetimeFigureOut">
              <a:rPr lang="en-IN" smtClean="0"/>
              <a:t>07-11-2024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64F361-9B10-4A01-BCBA-E7614500A53F}" type="slidenum">
              <a:rPr lang="en-IN" smtClean="0"/>
              <a:t>‹#›</a:t>
            </a:fld>
            <a:endParaRPr lang="en-IN" dirty="0"/>
          </a:p>
        </p:txBody>
      </p:sp>
    </p:spTree>
    <p:extLst>
      <p:ext uri="{BB962C8B-B14F-4D97-AF65-F5344CB8AC3E}">
        <p14:creationId xmlns:p14="http://schemas.microsoft.com/office/powerpoint/2010/main" val="4156791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0BAA9B7-EF2B-4EFB-A047-9E6EB383FE77}" type="datetimeFigureOut">
              <a:rPr lang="en-IN" smtClean="0"/>
              <a:t>07-11-2024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1964F361-9B10-4A01-BCBA-E7614500A53F}" type="slidenum">
              <a:rPr lang="en-IN" smtClean="0"/>
              <a:t>‹#›</a:t>
            </a:fld>
            <a:endParaRPr lang="en-IN" dirty="0"/>
          </a:p>
        </p:txBody>
      </p:sp>
    </p:spTree>
    <p:extLst>
      <p:ext uri="{BB962C8B-B14F-4D97-AF65-F5344CB8AC3E}">
        <p14:creationId xmlns:p14="http://schemas.microsoft.com/office/powerpoint/2010/main" val="2323913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BAA9B7-EF2B-4EFB-A047-9E6EB383FE77}" type="datetimeFigureOut">
              <a:rPr lang="en-IN" smtClean="0"/>
              <a:t>07-11-2024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64F361-9B10-4A01-BCBA-E7614500A53F}" type="slidenum">
              <a:rPr lang="en-IN" smtClean="0"/>
              <a:t>‹#›</a:t>
            </a:fld>
            <a:endParaRPr lang="en-IN" dirty="0"/>
          </a:p>
        </p:txBody>
      </p:sp>
    </p:spTree>
    <p:extLst>
      <p:ext uri="{BB962C8B-B14F-4D97-AF65-F5344CB8AC3E}">
        <p14:creationId xmlns:p14="http://schemas.microsoft.com/office/powerpoint/2010/main" val="2186926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dirty="0"/>
          </a:p>
        </p:txBody>
      </p:sp>
      <p:sp>
        <p:nvSpPr>
          <p:cNvPr id="3" name="Subtitle 2"/>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86553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512" y="404664"/>
            <a:ext cx="8856984" cy="6264696"/>
          </a:xfrm>
        </p:spPr>
        <p:txBody>
          <a:bodyPr>
            <a:normAutofit fontScale="92500" lnSpcReduction="20000"/>
          </a:bodyPr>
          <a:lstStyle/>
          <a:p>
            <a:pPr algn="just"/>
            <a:r>
              <a:rPr lang="en-IN" sz="2400" b="1" dirty="0"/>
              <a:t>Convergence and Learning Rate Sensitivity</a:t>
            </a:r>
            <a:r>
              <a:rPr lang="en-IN" sz="2400" dirty="0"/>
              <a:t>:</a:t>
            </a:r>
          </a:p>
          <a:p>
            <a:pPr algn="just"/>
            <a:r>
              <a:rPr lang="en-IN" sz="2400" dirty="0"/>
              <a:t>The convergence of Q-learning is not guaranteed, especially in non-stationary environments. The choice of learning rate is crucial, and an inappropriate learning rate can lead to instability or slow convergence.</a:t>
            </a:r>
          </a:p>
          <a:p>
            <a:pPr algn="just"/>
            <a:r>
              <a:rPr lang="en-IN" sz="2400" b="1" dirty="0"/>
              <a:t>Delayed Rewards and Non-</a:t>
            </a:r>
            <a:r>
              <a:rPr lang="en-IN" sz="2400" b="1" dirty="0" err="1"/>
              <a:t>Markovian</a:t>
            </a:r>
            <a:r>
              <a:rPr lang="en-IN" sz="2400" b="1" dirty="0"/>
              <a:t> Rewards</a:t>
            </a:r>
            <a:r>
              <a:rPr lang="en-IN" sz="2400" dirty="0"/>
              <a:t>:</a:t>
            </a:r>
          </a:p>
          <a:p>
            <a:pPr algn="just"/>
            <a:r>
              <a:rPr lang="en-IN" sz="2400" dirty="0"/>
              <a:t>Q-learning assumes that the current state fully encapsulates all information needed to make decisions. However, in some environments, rewards may be delayed or non-Markovian (where rewards not only depends on current state, action but also depends on prior history of state, action and events), violating this assumption and making it difficult for Q-learning to learn an optimal policy.</a:t>
            </a:r>
          </a:p>
          <a:p>
            <a:pPr algn="just"/>
            <a:r>
              <a:rPr lang="en-IN" sz="2400" b="1" dirty="0"/>
              <a:t>Overestimation of Q-values</a:t>
            </a:r>
            <a:r>
              <a:rPr lang="en-IN" sz="2400" dirty="0"/>
              <a:t>:</a:t>
            </a:r>
          </a:p>
          <a:p>
            <a:pPr algn="just"/>
            <a:r>
              <a:rPr lang="en-IN" sz="2400" dirty="0"/>
              <a:t>Q-learning, especially in conjunction with function approximation like neural networks, can lead to overestimation of Q-values, which affects the quality of the learned policy. Techniques like Double Q-learning have been introduced to address this issue.</a:t>
            </a:r>
          </a:p>
          <a:p>
            <a:pPr algn="just"/>
            <a:r>
              <a:rPr lang="en-IN" sz="2400" b="1" dirty="0"/>
              <a:t>Sample Inefficiency</a:t>
            </a:r>
            <a:r>
              <a:rPr lang="en-IN" sz="2400" dirty="0"/>
              <a:t>:</a:t>
            </a:r>
          </a:p>
          <a:p>
            <a:pPr algn="just"/>
            <a:r>
              <a:rPr lang="en-IN" sz="2400" dirty="0"/>
              <a:t>Q-learning often requires a large number of samples to converge to an optimal policy. This sample inefficiency is a significant drawback, especially in domains where obtaining real-world samples is costly or time-consuming.</a:t>
            </a:r>
          </a:p>
          <a:p>
            <a:endParaRPr lang="en-IN" sz="2400" dirty="0"/>
          </a:p>
        </p:txBody>
      </p:sp>
    </p:spTree>
    <p:extLst>
      <p:ext uri="{BB962C8B-B14F-4D97-AF65-F5344CB8AC3E}">
        <p14:creationId xmlns:p14="http://schemas.microsoft.com/office/powerpoint/2010/main" val="739568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76672"/>
            <a:ext cx="8229600" cy="5649491"/>
          </a:xfrm>
        </p:spPr>
        <p:txBody>
          <a:bodyPr>
            <a:normAutofit/>
          </a:bodyPr>
          <a:lstStyle/>
          <a:p>
            <a:r>
              <a:rPr lang="en-IN" sz="2400" b="1" dirty="0"/>
              <a:t>Inability to Handle Stochastic Environments Effectively</a:t>
            </a:r>
            <a:r>
              <a:rPr lang="en-IN" sz="2400" dirty="0"/>
              <a:t>:</a:t>
            </a:r>
          </a:p>
          <a:p>
            <a:r>
              <a:rPr lang="en-IN" sz="2400" dirty="0"/>
              <a:t>In stochastic environments, where actions do not deterministically lead to specific states or rewards, Q-learning's deterministic nature can lead to suboptimal policies.</a:t>
            </a:r>
          </a:p>
          <a:p>
            <a:r>
              <a:rPr lang="en-IN" sz="2400" b="1" dirty="0"/>
              <a:t>Knowledge of Environment Dynamics</a:t>
            </a:r>
            <a:r>
              <a:rPr lang="en-IN" sz="2400" dirty="0"/>
              <a:t>:</a:t>
            </a:r>
          </a:p>
          <a:p>
            <a:r>
              <a:rPr lang="en-IN" sz="2400" dirty="0"/>
              <a:t>Q-learning typically assumes knowledge of the environment's dynamics, including transition probabilities and rewards. In practice, these dynamics may be unknown or difficult to model accurately.</a:t>
            </a:r>
          </a:p>
          <a:p>
            <a:endParaRPr lang="en-IN" sz="2400" dirty="0"/>
          </a:p>
        </p:txBody>
      </p:sp>
    </p:spTree>
    <p:extLst>
      <p:ext uri="{BB962C8B-B14F-4D97-AF65-F5344CB8AC3E}">
        <p14:creationId xmlns:p14="http://schemas.microsoft.com/office/powerpoint/2010/main" val="426314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84"/>
            <a:ext cx="8229600" cy="1143000"/>
          </a:xfrm>
        </p:spPr>
        <p:txBody>
          <a:bodyPr>
            <a:noAutofit/>
          </a:bodyPr>
          <a:lstStyle/>
          <a:p>
            <a:r>
              <a:rPr lang="en-US" sz="3200" b="1" dirty="0"/>
              <a:t>Algorithm Refinement- Improved Neural Network Architecture</a:t>
            </a:r>
            <a:endParaRPr lang="en-IN" sz="3200" b="1" dirty="0"/>
          </a:p>
        </p:txBody>
      </p:sp>
      <p:sp>
        <p:nvSpPr>
          <p:cNvPr id="3" name="Content Placeholder 2"/>
          <p:cNvSpPr>
            <a:spLocks noGrp="1"/>
          </p:cNvSpPr>
          <p:nvPr>
            <p:ph idx="1"/>
          </p:nvPr>
        </p:nvSpPr>
        <p:spPr>
          <a:xfrm>
            <a:off x="251520" y="980728"/>
            <a:ext cx="8435280" cy="5145435"/>
          </a:xfrm>
        </p:spPr>
        <p:txBody>
          <a:bodyPr>
            <a:normAutofit fontScale="92500" lnSpcReduction="20000"/>
          </a:bodyPr>
          <a:lstStyle/>
          <a:p>
            <a:r>
              <a:rPr lang="en-IN" sz="2400" dirty="0"/>
              <a:t>In Q-learning, using an improved neural network architecture can enhance the algorithm's performance and learning efficiency. </a:t>
            </a:r>
          </a:p>
          <a:p>
            <a:r>
              <a:rPr lang="en-IN" sz="2400" dirty="0"/>
              <a:t>A well-designed neural network can help approximate the Q-value function accurately, leading to more effective and faster convergence.</a:t>
            </a:r>
          </a:p>
          <a:p>
            <a:r>
              <a:rPr lang="en-IN" sz="2400" dirty="0"/>
              <a:t>Below are steps to incorporate an improved neural network architecture into the Q-learning algorithm:</a:t>
            </a:r>
          </a:p>
          <a:p>
            <a:r>
              <a:rPr lang="en-IN" sz="2400" b="1" dirty="0"/>
              <a:t>Deep Q-Network (DQN) Architecture</a:t>
            </a:r>
            <a:r>
              <a:rPr lang="en-IN" sz="2400" dirty="0"/>
              <a:t>:</a:t>
            </a:r>
          </a:p>
          <a:p>
            <a:r>
              <a:rPr lang="en-IN" sz="2400" dirty="0"/>
              <a:t>Utilize a deep neural network, often with convolutional layers, to approximate the Q-value function. The architecture should be designed to process state representations efficiently, especially for image-based input.</a:t>
            </a:r>
          </a:p>
          <a:p>
            <a:r>
              <a:rPr lang="en-IN" sz="2400" b="1" dirty="0"/>
              <a:t>Convolutional Layers</a:t>
            </a:r>
            <a:r>
              <a:rPr lang="en-IN" sz="2400" dirty="0"/>
              <a:t>:</a:t>
            </a:r>
          </a:p>
          <a:p>
            <a:r>
              <a:rPr lang="en-IN" sz="2400" dirty="0"/>
              <a:t>Incorporate convolutional layers to capture spatial patterns and features from the input states effectively, especially when dealing with image-based inputs. Convolutional layers can significantly improve the representation of visual information.</a:t>
            </a:r>
          </a:p>
          <a:p>
            <a:endParaRPr lang="en-IN" sz="2400" dirty="0"/>
          </a:p>
        </p:txBody>
      </p:sp>
    </p:spTree>
    <p:extLst>
      <p:ext uri="{BB962C8B-B14F-4D97-AF65-F5344CB8AC3E}">
        <p14:creationId xmlns:p14="http://schemas.microsoft.com/office/powerpoint/2010/main" val="1922145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435280" cy="6336704"/>
          </a:xfrm>
        </p:spPr>
        <p:txBody>
          <a:bodyPr>
            <a:normAutofit fontScale="92500" lnSpcReduction="20000"/>
          </a:bodyPr>
          <a:lstStyle/>
          <a:p>
            <a:r>
              <a:rPr lang="en-IN" sz="2400" b="1" dirty="0" err="1"/>
              <a:t>Dueling</a:t>
            </a:r>
            <a:r>
              <a:rPr lang="en-IN" sz="2400" b="1" dirty="0"/>
              <a:t> Network Architecture</a:t>
            </a:r>
            <a:r>
              <a:rPr lang="en-IN" sz="2400" dirty="0"/>
              <a:t>:</a:t>
            </a:r>
          </a:p>
          <a:p>
            <a:pPr algn="just"/>
            <a:r>
              <a:rPr lang="en-IN" sz="2400" dirty="0"/>
              <a:t>Implement the </a:t>
            </a:r>
            <a:r>
              <a:rPr lang="en-IN" sz="2400" dirty="0" err="1"/>
              <a:t>dueling</a:t>
            </a:r>
            <a:r>
              <a:rPr lang="en-IN" sz="2400" dirty="0"/>
              <a:t> network architecture, which separates the value function and advantage function (advantages of actions). This architecture allows for more stable and efficient learning by independently estimating the value of each state and the advantage of each action.</a:t>
            </a:r>
          </a:p>
          <a:p>
            <a:pPr algn="just"/>
            <a:r>
              <a:rPr lang="en-IN" sz="2400" b="1" dirty="0"/>
              <a:t>Advanced Activation Functions</a:t>
            </a:r>
            <a:r>
              <a:rPr lang="en-IN" sz="2400" dirty="0"/>
              <a:t>:</a:t>
            </a:r>
          </a:p>
          <a:p>
            <a:pPr algn="just"/>
            <a:r>
              <a:rPr lang="en-IN" sz="2400" dirty="0"/>
              <a:t>Experiment with advanced activation functions, such as Rectified Linear Unit (</a:t>
            </a:r>
            <a:r>
              <a:rPr lang="en-IN" sz="2400" dirty="0" err="1"/>
              <a:t>ReLU</a:t>
            </a:r>
            <a:r>
              <a:rPr lang="en-IN" sz="2400" dirty="0"/>
              <a:t>) variants, Leaky </a:t>
            </a:r>
            <a:r>
              <a:rPr lang="en-IN" sz="2400" dirty="0" err="1"/>
              <a:t>ReLU</a:t>
            </a:r>
            <a:r>
              <a:rPr lang="en-IN" sz="2400" dirty="0"/>
              <a:t>, Parametric </a:t>
            </a:r>
            <a:r>
              <a:rPr lang="en-IN" sz="2400" dirty="0" err="1"/>
              <a:t>ReLU</a:t>
            </a:r>
            <a:r>
              <a:rPr lang="en-IN" sz="2400" dirty="0"/>
              <a:t> (</a:t>
            </a:r>
            <a:r>
              <a:rPr lang="en-IN" sz="2400" dirty="0" err="1"/>
              <a:t>PReLU</a:t>
            </a:r>
            <a:r>
              <a:rPr lang="en-IN" sz="2400" dirty="0"/>
              <a:t>), or Exponential Linear Unit (ELU). These activations can help with faster convergence and mitigate vanishing gradient problems.</a:t>
            </a:r>
          </a:p>
          <a:p>
            <a:pPr algn="just"/>
            <a:r>
              <a:rPr lang="en-IN" sz="2400" b="1" dirty="0"/>
              <a:t>Batch Normalization</a:t>
            </a:r>
            <a:r>
              <a:rPr lang="en-IN" sz="2400" dirty="0"/>
              <a:t>:</a:t>
            </a:r>
          </a:p>
          <a:p>
            <a:pPr algn="just"/>
            <a:r>
              <a:rPr lang="en-IN" sz="2400" dirty="0"/>
              <a:t>Incorporate batch normalization layers to stabilize and accelerate the training process by normalizing the activations within each mini-batch. This helps improve convergence and generalization.</a:t>
            </a:r>
          </a:p>
          <a:p>
            <a:pPr algn="just"/>
            <a:r>
              <a:rPr lang="en-IN" sz="2400" b="1" dirty="0"/>
              <a:t>Dropout or Regularization</a:t>
            </a:r>
            <a:r>
              <a:rPr lang="en-IN" sz="2400" dirty="0"/>
              <a:t>:</a:t>
            </a:r>
          </a:p>
          <a:p>
            <a:pPr algn="just"/>
            <a:r>
              <a:rPr lang="en-IN" sz="2400" dirty="0"/>
              <a:t>Apply dropout or other regularization techniques to prevent </a:t>
            </a:r>
            <a:r>
              <a:rPr lang="en-IN" sz="2400" dirty="0" err="1"/>
              <a:t>overfitting</a:t>
            </a:r>
            <a:r>
              <a:rPr lang="en-IN" sz="2400" dirty="0"/>
              <a:t> and encourage the network to learn more robust features. Dropout can be applied to hidden layers to randomly drop out a fraction of neurons during training.</a:t>
            </a:r>
          </a:p>
          <a:p>
            <a:endParaRPr lang="en-IN" sz="2400" dirty="0"/>
          </a:p>
        </p:txBody>
      </p:sp>
    </p:spTree>
    <p:extLst>
      <p:ext uri="{BB962C8B-B14F-4D97-AF65-F5344CB8AC3E}">
        <p14:creationId xmlns:p14="http://schemas.microsoft.com/office/powerpoint/2010/main" val="1007408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507288" cy="5721499"/>
          </a:xfrm>
        </p:spPr>
        <p:txBody>
          <a:bodyPr>
            <a:normAutofit lnSpcReduction="10000"/>
          </a:bodyPr>
          <a:lstStyle/>
          <a:p>
            <a:pPr algn="just"/>
            <a:r>
              <a:rPr lang="en-IN" sz="2400" b="1" dirty="0"/>
              <a:t>Residual Connections</a:t>
            </a:r>
            <a:r>
              <a:rPr lang="en-IN" sz="2400" dirty="0"/>
              <a:t>:</a:t>
            </a:r>
          </a:p>
          <a:p>
            <a:pPr algn="just"/>
            <a:r>
              <a:rPr lang="en-IN" sz="2400" dirty="0"/>
              <a:t>Implement residual connections to facilitate the training of very deep networks, ensuring effective gradient flow and easing the optimization process.</a:t>
            </a:r>
          </a:p>
          <a:p>
            <a:pPr algn="just"/>
            <a:r>
              <a:rPr lang="en-IN" sz="2400" b="1" dirty="0"/>
              <a:t>Use of Memory Buffers</a:t>
            </a:r>
            <a:r>
              <a:rPr lang="en-IN" sz="2400" dirty="0"/>
              <a:t>:</a:t>
            </a:r>
          </a:p>
          <a:p>
            <a:pPr algn="just"/>
            <a:r>
              <a:rPr lang="en-IN" sz="2400" dirty="0"/>
              <a:t>Integrate experience replay and target network updates, as commonly seen in DQN. </a:t>
            </a:r>
            <a:r>
              <a:rPr lang="en-US" sz="2400" dirty="0"/>
              <a:t>It helps the agent store and reuse past experiences to improve sample efficiency and break the temporal correlations between consecutive samples. </a:t>
            </a:r>
            <a:r>
              <a:rPr lang="en-IN" sz="2400" dirty="0"/>
              <a:t>These techniques help stabilize learning and make the neural network training more efficient.</a:t>
            </a:r>
          </a:p>
          <a:p>
            <a:pPr algn="just"/>
            <a:r>
              <a:rPr lang="en-IN" sz="2400" b="1" dirty="0"/>
              <a:t>Learning Rate Scheduling</a:t>
            </a:r>
            <a:r>
              <a:rPr lang="en-IN" sz="2400" dirty="0"/>
              <a:t>:</a:t>
            </a:r>
          </a:p>
          <a:p>
            <a:pPr algn="just"/>
            <a:r>
              <a:rPr lang="en-IN" sz="2400" dirty="0"/>
              <a:t>Employ learning rate schedules, such as exponential decay or step decay, to adjust the learning rate during training. This can help in better convergence and prevent overshooting.</a:t>
            </a:r>
          </a:p>
          <a:p>
            <a:endParaRPr lang="en-IN" sz="2400" dirty="0"/>
          </a:p>
        </p:txBody>
      </p:sp>
    </p:spTree>
    <p:extLst>
      <p:ext uri="{BB962C8B-B14F-4D97-AF65-F5344CB8AC3E}">
        <p14:creationId xmlns:p14="http://schemas.microsoft.com/office/powerpoint/2010/main" val="105100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00"/>
            <a:ext cx="8229600" cy="1143000"/>
          </a:xfrm>
        </p:spPr>
        <p:txBody>
          <a:bodyPr/>
          <a:lstStyle/>
          <a:p>
            <a:r>
              <a:rPr lang="en-US" b="1" dirty="0"/>
              <a:t>Deep Q Networks (DQN)</a:t>
            </a:r>
            <a:endParaRPr lang="en-IN" b="1" dirty="0"/>
          </a:p>
        </p:txBody>
      </p:sp>
      <p:sp>
        <p:nvSpPr>
          <p:cNvPr id="3" name="Content Placeholder 2"/>
          <p:cNvSpPr>
            <a:spLocks noGrp="1"/>
          </p:cNvSpPr>
          <p:nvPr>
            <p:ph idx="1"/>
          </p:nvPr>
        </p:nvSpPr>
        <p:spPr>
          <a:xfrm>
            <a:off x="457200" y="836712"/>
            <a:ext cx="8435280" cy="5289451"/>
          </a:xfrm>
        </p:spPr>
        <p:txBody>
          <a:bodyPr>
            <a:normAutofit/>
          </a:bodyPr>
          <a:lstStyle/>
          <a:p>
            <a:r>
              <a:rPr lang="en-IN" sz="2400" dirty="0"/>
              <a:t>Deep Q-Networks (DQNs) are a class of deep neural network architectures used in reinforcement learning (RL), specifically in the context of Q-learning. </a:t>
            </a:r>
          </a:p>
          <a:p>
            <a:r>
              <a:rPr lang="en-IN" sz="2400" dirty="0"/>
              <a:t>DQNs combine Q-learning, which is a value-based RL method, with deep neural networks to handle high-dimensional state spaces and complex tasks. </a:t>
            </a:r>
          </a:p>
          <a:p>
            <a:r>
              <a:rPr lang="en-IN" sz="2400" b="1" dirty="0"/>
              <a:t>Neural Network Architecture</a:t>
            </a:r>
            <a:r>
              <a:rPr lang="en-IN" sz="2400" dirty="0"/>
              <a:t>:</a:t>
            </a:r>
          </a:p>
          <a:p>
            <a:r>
              <a:rPr lang="en-IN" sz="2400" dirty="0"/>
              <a:t>DQNs utilize a deep neural network, often with convolutional layers, to approximate the Q-value function. This allows them to handle high-dimensional inputs, such as images, effectively.</a:t>
            </a:r>
          </a:p>
          <a:p>
            <a:endParaRPr lang="en-IN" sz="2400" dirty="0"/>
          </a:p>
        </p:txBody>
      </p:sp>
      <p:grpSp>
        <p:nvGrpSpPr>
          <p:cNvPr id="4" name="object 9"/>
          <p:cNvGrpSpPr/>
          <p:nvPr/>
        </p:nvGrpSpPr>
        <p:grpSpPr>
          <a:xfrm>
            <a:off x="431100" y="4797151"/>
            <a:ext cx="8821420" cy="1955945"/>
            <a:chOff x="100584" y="4405883"/>
            <a:chExt cx="8821420" cy="2452370"/>
          </a:xfrm>
        </p:grpSpPr>
        <p:pic>
          <p:nvPicPr>
            <p:cNvPr id="5" name="object 10"/>
            <p:cNvPicPr/>
            <p:nvPr/>
          </p:nvPicPr>
          <p:blipFill>
            <a:blip r:embed="rId2" cstate="print"/>
            <a:stretch>
              <a:fillRect/>
            </a:stretch>
          </p:blipFill>
          <p:spPr>
            <a:xfrm>
              <a:off x="100584" y="4805172"/>
              <a:ext cx="4133088" cy="1667255"/>
            </a:xfrm>
            <a:prstGeom prst="rect">
              <a:avLst/>
            </a:prstGeom>
          </p:spPr>
        </p:pic>
        <p:pic>
          <p:nvPicPr>
            <p:cNvPr id="6" name="object 11"/>
            <p:cNvPicPr/>
            <p:nvPr/>
          </p:nvPicPr>
          <p:blipFill>
            <a:blip r:embed="rId3" cstate="print"/>
            <a:stretch>
              <a:fillRect/>
            </a:stretch>
          </p:blipFill>
          <p:spPr>
            <a:xfrm>
              <a:off x="5097780" y="4405883"/>
              <a:ext cx="3823716" cy="2452114"/>
            </a:xfrm>
            <a:prstGeom prst="rect">
              <a:avLst/>
            </a:prstGeom>
          </p:spPr>
        </p:pic>
        <p:sp>
          <p:nvSpPr>
            <p:cNvPr id="7" name="object 12"/>
            <p:cNvSpPr/>
            <p:nvPr/>
          </p:nvSpPr>
          <p:spPr>
            <a:xfrm>
              <a:off x="4449953" y="5302250"/>
              <a:ext cx="434975" cy="448309"/>
            </a:xfrm>
            <a:custGeom>
              <a:avLst/>
              <a:gdLst/>
              <a:ahLst/>
              <a:cxnLst/>
              <a:rect l="l" t="t" r="r" b="b"/>
              <a:pathLst>
                <a:path w="434975" h="448310">
                  <a:moveTo>
                    <a:pt x="434594" y="154940"/>
                  </a:moveTo>
                  <a:lnTo>
                    <a:pt x="286893" y="154940"/>
                  </a:lnTo>
                  <a:lnTo>
                    <a:pt x="286893" y="0"/>
                  </a:lnTo>
                  <a:lnTo>
                    <a:pt x="147701" y="0"/>
                  </a:lnTo>
                  <a:lnTo>
                    <a:pt x="147701" y="154940"/>
                  </a:lnTo>
                  <a:lnTo>
                    <a:pt x="0" y="154940"/>
                  </a:lnTo>
                  <a:lnTo>
                    <a:pt x="0" y="294640"/>
                  </a:lnTo>
                  <a:lnTo>
                    <a:pt x="147701" y="294640"/>
                  </a:lnTo>
                  <a:lnTo>
                    <a:pt x="147701" y="448310"/>
                  </a:lnTo>
                  <a:lnTo>
                    <a:pt x="286893" y="448310"/>
                  </a:lnTo>
                  <a:lnTo>
                    <a:pt x="286893" y="294640"/>
                  </a:lnTo>
                  <a:lnTo>
                    <a:pt x="434594" y="294640"/>
                  </a:lnTo>
                  <a:lnTo>
                    <a:pt x="434594" y="154940"/>
                  </a:lnTo>
                  <a:close/>
                </a:path>
              </a:pathLst>
            </a:custGeom>
            <a:solidFill>
              <a:srgbClr val="971E31"/>
            </a:solidFill>
          </p:spPr>
          <p:txBody>
            <a:bodyPr wrap="square" lIns="0" tIns="0" rIns="0" bIns="0" rtlCol="0"/>
            <a:lstStyle/>
            <a:p>
              <a:endParaRPr>
                <a:solidFill>
                  <a:prstClr val="black"/>
                </a:solidFill>
                <a:latin typeface="Calibri"/>
              </a:endParaRPr>
            </a:p>
          </p:txBody>
        </p:sp>
        <p:sp>
          <p:nvSpPr>
            <p:cNvPr id="8" name="object 13"/>
            <p:cNvSpPr/>
            <p:nvPr/>
          </p:nvSpPr>
          <p:spPr>
            <a:xfrm>
              <a:off x="4449953" y="5302758"/>
              <a:ext cx="434975" cy="448309"/>
            </a:xfrm>
            <a:custGeom>
              <a:avLst/>
              <a:gdLst/>
              <a:ahLst/>
              <a:cxnLst/>
              <a:rect l="l" t="t" r="r" b="b"/>
              <a:pathLst>
                <a:path w="434975" h="448310">
                  <a:moveTo>
                    <a:pt x="0" y="154431"/>
                  </a:moveTo>
                  <a:lnTo>
                    <a:pt x="147700" y="154431"/>
                  </a:lnTo>
                  <a:lnTo>
                    <a:pt x="147700" y="0"/>
                  </a:lnTo>
                  <a:lnTo>
                    <a:pt x="286893" y="0"/>
                  </a:lnTo>
                  <a:lnTo>
                    <a:pt x="286893" y="154431"/>
                  </a:lnTo>
                  <a:lnTo>
                    <a:pt x="434594" y="154431"/>
                  </a:lnTo>
                  <a:lnTo>
                    <a:pt x="434594" y="293560"/>
                  </a:lnTo>
                  <a:lnTo>
                    <a:pt x="286893" y="293560"/>
                  </a:lnTo>
                  <a:lnTo>
                    <a:pt x="286893" y="448030"/>
                  </a:lnTo>
                  <a:lnTo>
                    <a:pt x="147700" y="448030"/>
                  </a:lnTo>
                  <a:lnTo>
                    <a:pt x="147700" y="293560"/>
                  </a:lnTo>
                  <a:lnTo>
                    <a:pt x="0" y="293560"/>
                  </a:lnTo>
                  <a:lnTo>
                    <a:pt x="0" y="154431"/>
                  </a:lnTo>
                  <a:close/>
                </a:path>
              </a:pathLst>
            </a:custGeom>
            <a:ln w="25908">
              <a:solidFill>
                <a:srgbClr val="6D1221"/>
              </a:solidFill>
            </a:ln>
          </p:spPr>
          <p:txBody>
            <a:bodyPr wrap="square" lIns="0" tIns="0" rIns="0" bIns="0" rtlCol="0"/>
            <a:lstStyle/>
            <a:p>
              <a:endParaRPr>
                <a:solidFill>
                  <a:prstClr val="black"/>
                </a:solidFill>
                <a:latin typeface="Calibri"/>
              </a:endParaRPr>
            </a:p>
          </p:txBody>
        </p:sp>
      </p:grpSp>
    </p:spTree>
    <p:extLst>
      <p:ext uri="{BB962C8B-B14F-4D97-AF65-F5344CB8AC3E}">
        <p14:creationId xmlns:p14="http://schemas.microsoft.com/office/powerpoint/2010/main" val="4092132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0"/>
            <a:ext cx="8507288" cy="6669360"/>
          </a:xfrm>
        </p:spPr>
        <p:txBody>
          <a:bodyPr>
            <a:normAutofit fontScale="92500" lnSpcReduction="20000"/>
          </a:bodyPr>
          <a:lstStyle/>
          <a:p>
            <a:r>
              <a:rPr lang="en-IN" sz="2400" b="1" dirty="0"/>
              <a:t>Target Network</a:t>
            </a:r>
            <a:r>
              <a:rPr lang="en-IN" sz="2400" dirty="0"/>
              <a:t>:</a:t>
            </a:r>
          </a:p>
          <a:p>
            <a:r>
              <a:rPr lang="en-IN" sz="2400" dirty="0"/>
              <a:t>DQNs use two separate networks: the Q-network (online network) and a target network. The target network is a delayed copy of the Q-network, and its parameters are periodically updated to stabilize training and improve convergence. (updating q values at every step makes network unstable)</a:t>
            </a:r>
          </a:p>
          <a:p>
            <a:r>
              <a:rPr lang="en-IN" sz="2400" b="1" dirty="0"/>
              <a:t>Loss Function</a:t>
            </a:r>
            <a:r>
              <a:rPr lang="en-IN" sz="2400" dirty="0"/>
              <a:t>:</a:t>
            </a:r>
          </a:p>
          <a:p>
            <a:r>
              <a:rPr lang="en-IN" sz="2400" dirty="0"/>
              <a:t>The loss function used in DQNs is often the mean squared error between the predicted Q-values and the target Q-values. The target Q-values are computed using the Bellman equation and the target network.</a:t>
            </a:r>
          </a:p>
          <a:p>
            <a:r>
              <a:rPr lang="en-IN" sz="2400" b="1" dirty="0"/>
              <a:t>ε-Greedy Exploration</a:t>
            </a:r>
            <a:r>
              <a:rPr lang="en-IN" sz="2400" dirty="0"/>
              <a:t>: (It is used to control the </a:t>
            </a:r>
            <a:r>
              <a:rPr lang="en-IN" sz="2400" dirty="0" err="1"/>
              <a:t>explo</a:t>
            </a:r>
            <a:r>
              <a:rPr lang="en-IN" sz="2400" dirty="0"/>
              <a:t>-exploit </a:t>
            </a:r>
            <a:r>
              <a:rPr lang="en-IN" sz="2400" dirty="0" err="1"/>
              <a:t>tradeoff</a:t>
            </a:r>
            <a:r>
              <a:rPr lang="en-IN" sz="2400" dirty="0"/>
              <a:t>) </a:t>
            </a:r>
          </a:p>
          <a:p>
            <a:r>
              <a:rPr lang="en-IN" sz="2400" dirty="0"/>
              <a:t>DQNs typically use an ε-greedy strategy for exploration, where with probability ε, a random action is chosen, and with probability 1-ε, the action with the highest Q-value is selected.</a:t>
            </a:r>
          </a:p>
          <a:p>
            <a:r>
              <a:rPr lang="en-IN" sz="2400" b="1" dirty="0"/>
              <a:t>Target Q-Value Computation</a:t>
            </a:r>
            <a:r>
              <a:rPr lang="en-IN" sz="2400" dirty="0"/>
              <a:t>:</a:t>
            </a:r>
          </a:p>
          <a:p>
            <a:r>
              <a:rPr lang="en-IN" sz="2400" dirty="0"/>
              <a:t>The target Q-value for a state-action pair is calculated as the immediate reward plus the discounted maximum Q-value for the next state: </a:t>
            </a:r>
            <a:r>
              <a:rPr lang="en-IN" sz="2400" i="1" dirty="0" err="1"/>
              <a:t>Q</a:t>
            </a:r>
            <a:r>
              <a:rPr lang="en-IN" sz="2400" dirty="0" err="1"/>
              <a:t>target</a:t>
            </a:r>
            <a:r>
              <a:rPr lang="en-IN" sz="2400" dirty="0"/>
              <a:t>​(</a:t>
            </a:r>
            <a:r>
              <a:rPr lang="en-IN" sz="2400" i="1" dirty="0" err="1"/>
              <a:t>s</a:t>
            </a:r>
            <a:r>
              <a:rPr lang="en-IN" sz="2400" dirty="0" err="1"/>
              <a:t>,</a:t>
            </a:r>
            <a:r>
              <a:rPr lang="en-IN" sz="2400" i="1" dirty="0" err="1"/>
              <a:t>a</a:t>
            </a:r>
            <a:r>
              <a:rPr lang="en-IN" sz="2400" dirty="0"/>
              <a:t>)=</a:t>
            </a:r>
            <a:r>
              <a:rPr lang="en-IN" sz="2400" i="1" dirty="0" err="1"/>
              <a:t>R</a:t>
            </a:r>
            <a:r>
              <a:rPr lang="en-IN" sz="2400" dirty="0" err="1"/>
              <a:t>+</a:t>
            </a:r>
            <a:r>
              <a:rPr lang="en-IN" sz="2400" i="1" dirty="0" err="1"/>
              <a:t>γ</a:t>
            </a:r>
            <a:r>
              <a:rPr lang="en-IN" sz="2400" dirty="0" err="1"/>
              <a:t>⋅max</a:t>
            </a:r>
            <a:r>
              <a:rPr lang="en-IN" sz="2400" i="1" dirty="0" err="1"/>
              <a:t>a</a:t>
            </a:r>
            <a:r>
              <a:rPr lang="en-IN" sz="2400" dirty="0"/>
              <a:t>′​</a:t>
            </a:r>
            <a:r>
              <a:rPr lang="en-IN" sz="2400" i="1" dirty="0"/>
              <a:t>Q</a:t>
            </a:r>
            <a:r>
              <a:rPr lang="en-IN" sz="2400" dirty="0"/>
              <a:t>(</a:t>
            </a:r>
            <a:r>
              <a:rPr lang="en-IN" sz="2400" i="1" dirty="0" err="1"/>
              <a:t>s</a:t>
            </a:r>
            <a:r>
              <a:rPr lang="en-IN" sz="2400" dirty="0" err="1"/>
              <a:t>′,</a:t>
            </a:r>
            <a:r>
              <a:rPr lang="en-IN" sz="2400" i="1" dirty="0" err="1"/>
              <a:t>a</a:t>
            </a:r>
            <a:r>
              <a:rPr lang="en-IN" sz="2400" dirty="0"/>
              <a:t>′), </a:t>
            </a:r>
          </a:p>
          <a:p>
            <a:r>
              <a:rPr lang="en-IN" sz="2400" dirty="0"/>
              <a:t>where </a:t>
            </a:r>
            <a:r>
              <a:rPr lang="en-IN" sz="2400" i="1" dirty="0"/>
              <a:t>R</a:t>
            </a:r>
            <a:r>
              <a:rPr lang="en-IN" sz="2400" dirty="0"/>
              <a:t> is the immediate reward, </a:t>
            </a:r>
            <a:r>
              <a:rPr lang="en-IN" sz="2400" i="1" dirty="0"/>
              <a:t>γ</a:t>
            </a:r>
            <a:r>
              <a:rPr lang="en-IN" sz="2400" dirty="0"/>
              <a:t> is the discount factor, ′</a:t>
            </a:r>
            <a:r>
              <a:rPr lang="en-IN" sz="2400" i="1" dirty="0"/>
              <a:t>s</a:t>
            </a:r>
            <a:r>
              <a:rPr lang="en-IN" sz="2400" dirty="0"/>
              <a:t>′ is the next state, and ′</a:t>
            </a:r>
            <a:r>
              <a:rPr lang="en-IN" sz="2400" i="1" dirty="0"/>
              <a:t>a</a:t>
            </a:r>
            <a:r>
              <a:rPr lang="en-IN" sz="2400" dirty="0"/>
              <a:t>′ is the action in the next state.</a:t>
            </a:r>
          </a:p>
          <a:p>
            <a:endParaRPr lang="en-IN" sz="2400" dirty="0"/>
          </a:p>
        </p:txBody>
      </p:sp>
    </p:spTree>
    <p:extLst>
      <p:ext uri="{BB962C8B-B14F-4D97-AF65-F5344CB8AC3E}">
        <p14:creationId xmlns:p14="http://schemas.microsoft.com/office/powerpoint/2010/main" val="2758803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71400"/>
            <a:ext cx="8435280" cy="1143000"/>
          </a:xfrm>
        </p:spPr>
        <p:txBody>
          <a:bodyPr>
            <a:normAutofit/>
          </a:bodyPr>
          <a:lstStyle/>
          <a:p>
            <a:r>
              <a:rPr lang="en-US" sz="3600" b="1" dirty="0"/>
              <a:t>Algorithm Refinement – </a:t>
            </a:r>
            <a:r>
              <a:rPr lang="el-GR" sz="3600" b="1" dirty="0"/>
              <a:t>ε</a:t>
            </a:r>
            <a:r>
              <a:rPr lang="en-US" sz="3600" b="1" dirty="0"/>
              <a:t> greedy policy</a:t>
            </a:r>
            <a:endParaRPr lang="en-IN" sz="3600" b="1" dirty="0"/>
          </a:p>
        </p:txBody>
      </p:sp>
      <p:sp>
        <p:nvSpPr>
          <p:cNvPr id="3" name="Content Placeholder 2"/>
          <p:cNvSpPr>
            <a:spLocks noGrp="1"/>
          </p:cNvSpPr>
          <p:nvPr>
            <p:ph idx="1"/>
          </p:nvPr>
        </p:nvSpPr>
        <p:spPr>
          <a:xfrm>
            <a:off x="457200" y="764704"/>
            <a:ext cx="8229600" cy="6093296"/>
          </a:xfrm>
        </p:spPr>
        <p:txBody>
          <a:bodyPr>
            <a:normAutofit fontScale="85000" lnSpcReduction="10000"/>
          </a:bodyPr>
          <a:lstStyle/>
          <a:p>
            <a:r>
              <a:rPr lang="en-IN" sz="2400" dirty="0"/>
              <a:t>The ε-greedy policy is a crucial component in Q-learning that balances exploration (trying new actions) and exploitation (choosing actions with the highest estimated value). </a:t>
            </a:r>
          </a:p>
          <a:p>
            <a:r>
              <a:rPr lang="en-IN" sz="2400" dirty="0"/>
              <a:t>Refining the ε-greedy policy can significantly impact the learning process and the efficiency of the Q-learning algorithm.</a:t>
            </a:r>
          </a:p>
          <a:p>
            <a:r>
              <a:rPr lang="en-IN" sz="2400" dirty="0"/>
              <a:t>Here are some refinements and strategies to improve the ε-greedy policy in Q-learning:</a:t>
            </a:r>
          </a:p>
          <a:p>
            <a:r>
              <a:rPr lang="en-IN" sz="2400" b="1" dirty="0"/>
              <a:t>Decaying ε</a:t>
            </a:r>
            <a:r>
              <a:rPr lang="en-IN" sz="2400" dirty="0"/>
              <a:t>:</a:t>
            </a:r>
          </a:p>
          <a:p>
            <a:r>
              <a:rPr lang="en-IN" sz="2400" dirty="0"/>
              <a:t>Start with a high exploration rate (ε) and gradually decrease it over time. This approach allows for more exploration in the early stages of learning and shifts towards more exploitation as the agent gains experience.</a:t>
            </a:r>
          </a:p>
          <a:p>
            <a:r>
              <a:rPr lang="en-IN" sz="2400" b="1" dirty="0"/>
              <a:t>Annealing ε</a:t>
            </a:r>
            <a:r>
              <a:rPr lang="en-IN" sz="2400" dirty="0"/>
              <a:t>:</a:t>
            </a:r>
          </a:p>
          <a:p>
            <a:r>
              <a:rPr lang="en-IN" sz="2400" dirty="0"/>
              <a:t>Instead of a predefined decay schedule, dynamically adjust ε based on a specific annealing function or schedule. Common annealing functions include linear annealing, exponential decay, or logarithmic decay.</a:t>
            </a:r>
          </a:p>
          <a:p>
            <a:r>
              <a:rPr lang="en-IN" sz="2400" b="1" dirty="0" err="1"/>
              <a:t>Softmax</a:t>
            </a:r>
            <a:r>
              <a:rPr lang="en-IN" sz="2400" b="1" dirty="0"/>
              <a:t> Action Selection</a:t>
            </a:r>
            <a:r>
              <a:rPr lang="en-IN" sz="2400" dirty="0"/>
              <a:t>:</a:t>
            </a:r>
          </a:p>
          <a:p>
            <a:r>
              <a:rPr lang="en-IN" sz="2400" dirty="0"/>
              <a:t>Use a </a:t>
            </a:r>
            <a:r>
              <a:rPr lang="en-IN" sz="2400" dirty="0" err="1"/>
              <a:t>softmax</a:t>
            </a:r>
            <a:r>
              <a:rPr lang="en-IN" sz="2400" dirty="0"/>
              <a:t> function to select actions based on the Q-values, rather than a deterministic greedy strategy. This provides a soft selection of actions, allowing for a smooth transition from exploration to exploitation.</a:t>
            </a:r>
          </a:p>
          <a:p>
            <a:endParaRPr lang="en-IN" sz="2400" dirty="0"/>
          </a:p>
        </p:txBody>
      </p:sp>
    </p:spTree>
    <p:extLst>
      <p:ext uri="{BB962C8B-B14F-4D97-AF65-F5344CB8AC3E}">
        <p14:creationId xmlns:p14="http://schemas.microsoft.com/office/powerpoint/2010/main" val="3757360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99789"/>
            <a:ext cx="8229600" cy="5793507"/>
          </a:xfrm>
        </p:spPr>
        <p:txBody>
          <a:bodyPr>
            <a:noAutofit/>
          </a:bodyPr>
          <a:lstStyle/>
          <a:p>
            <a:r>
              <a:rPr lang="en-IN" sz="2000" b="1" dirty="0"/>
              <a:t>Boltzmann Exploration</a:t>
            </a:r>
            <a:r>
              <a:rPr lang="en-IN" sz="2000" dirty="0"/>
              <a:t>:</a:t>
            </a:r>
          </a:p>
          <a:p>
            <a:r>
              <a:rPr lang="en-IN" sz="2000" dirty="0"/>
              <a:t>Use a variant of </a:t>
            </a:r>
            <a:r>
              <a:rPr lang="en-IN" sz="2000" dirty="0" err="1"/>
              <a:t>softmax</a:t>
            </a:r>
            <a:r>
              <a:rPr lang="en-IN" sz="2000" dirty="0"/>
              <a:t> action selection, known as Boltzmann exploration. It introduces a temperature parameter that controls the level of exploration. Higher temperature values allow for more exploration, while lower values lead to more exploitation.</a:t>
            </a:r>
          </a:p>
          <a:p>
            <a:r>
              <a:rPr lang="en-IN" sz="2000" b="1" dirty="0"/>
              <a:t>ε-First Strategy</a:t>
            </a:r>
            <a:r>
              <a:rPr lang="en-IN" sz="2000" dirty="0"/>
              <a:t>:</a:t>
            </a:r>
          </a:p>
          <a:p>
            <a:pPr lvl="1"/>
            <a:r>
              <a:rPr lang="en-IN" sz="2000" dirty="0"/>
              <a:t>Initially, use a high ε to encourage exploration for a certain number of episodes or steps. After this initial phase, switch to a lower ε to prioritize exploitation.</a:t>
            </a:r>
          </a:p>
          <a:p>
            <a:r>
              <a:rPr lang="en-IN" sz="2000" b="1" dirty="0"/>
              <a:t>Varying ε for Different States or Actions</a:t>
            </a:r>
            <a:r>
              <a:rPr lang="en-IN" sz="2000" dirty="0"/>
              <a:t>:</a:t>
            </a:r>
          </a:p>
          <a:p>
            <a:pPr lvl="1"/>
            <a:r>
              <a:rPr lang="en-IN" sz="2000" dirty="0"/>
              <a:t>Instead of using a constant ε, vary ε based on the state or action being considered. For example, you could have different ε values for different regions of the state space or for different actions.</a:t>
            </a:r>
          </a:p>
          <a:p>
            <a:r>
              <a:rPr lang="en-IN" sz="2000" b="1" dirty="0"/>
              <a:t>Adaptive ε Based on Uncertainty</a:t>
            </a:r>
            <a:r>
              <a:rPr lang="en-IN" sz="2000" dirty="0"/>
              <a:t>:</a:t>
            </a:r>
          </a:p>
          <a:p>
            <a:pPr lvl="1"/>
            <a:r>
              <a:rPr lang="en-IN" sz="2000" dirty="0"/>
              <a:t>Adjust ε based on the uncertainty or confidence in the Q-value estimates. Higher uncertainty might lead to more exploration to gather additional information.</a:t>
            </a:r>
          </a:p>
          <a:p>
            <a:endParaRPr lang="en-IN" sz="2000" dirty="0"/>
          </a:p>
        </p:txBody>
      </p:sp>
    </p:spTree>
    <p:extLst>
      <p:ext uri="{BB962C8B-B14F-4D97-AF65-F5344CB8AC3E}">
        <p14:creationId xmlns:p14="http://schemas.microsoft.com/office/powerpoint/2010/main" val="29136649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60648"/>
            <a:ext cx="8229600" cy="5865515"/>
          </a:xfrm>
        </p:spPr>
        <p:txBody>
          <a:bodyPr>
            <a:normAutofit/>
          </a:bodyPr>
          <a:lstStyle/>
          <a:p>
            <a:r>
              <a:rPr lang="en-IN" sz="2000" b="1" dirty="0"/>
              <a:t>Differential ε for Important States</a:t>
            </a:r>
            <a:r>
              <a:rPr lang="en-IN" sz="2000" dirty="0"/>
              <a:t>:</a:t>
            </a:r>
          </a:p>
          <a:p>
            <a:pPr lvl="1"/>
            <a:r>
              <a:rPr lang="en-IN" sz="2000" dirty="0"/>
              <a:t>Assign a higher ε for states or regions of the state space that are considered important or challenging, encouraging the agent to focus exploration in those areas.</a:t>
            </a:r>
          </a:p>
          <a:p>
            <a:r>
              <a:rPr lang="en-IN" sz="2000" b="1" dirty="0"/>
              <a:t>Parameter Tuning for ε</a:t>
            </a:r>
            <a:r>
              <a:rPr lang="en-IN" sz="2000" dirty="0"/>
              <a:t>:</a:t>
            </a:r>
          </a:p>
          <a:p>
            <a:pPr lvl="1"/>
            <a:r>
              <a:rPr lang="en-IN" sz="2000" dirty="0"/>
              <a:t>Experiment with different ε values and decay schedules to find the optimal combination for your specific problem. Parameter tuning (e.g., using grid search or automated approaches) can help identify the most effective ε strategy.</a:t>
            </a:r>
          </a:p>
          <a:p>
            <a:r>
              <a:rPr lang="en-IN" sz="2000" b="1" dirty="0"/>
              <a:t>Adaptive ε for Episodic Tasks</a:t>
            </a:r>
            <a:r>
              <a:rPr lang="en-IN" sz="2000" dirty="0"/>
              <a:t>:</a:t>
            </a:r>
          </a:p>
          <a:p>
            <a:pPr lvl="1"/>
            <a:r>
              <a:rPr lang="en-IN" sz="2000" dirty="0"/>
              <a:t>Modify ε at the beginning of each episode based on the episode number or any other relevant metric. This can allow for more exploration in early episodes.</a:t>
            </a:r>
          </a:p>
          <a:p>
            <a:endParaRPr lang="en-IN" sz="2000" dirty="0"/>
          </a:p>
        </p:txBody>
      </p:sp>
    </p:spTree>
    <p:extLst>
      <p:ext uri="{BB962C8B-B14F-4D97-AF65-F5344CB8AC3E}">
        <p14:creationId xmlns:p14="http://schemas.microsoft.com/office/powerpoint/2010/main" val="3306235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4624"/>
            <a:ext cx="8229600" cy="562074"/>
          </a:xfrm>
        </p:spPr>
        <p:txBody>
          <a:bodyPr>
            <a:normAutofit fontScale="90000"/>
          </a:bodyPr>
          <a:lstStyle/>
          <a:p>
            <a:r>
              <a:rPr lang="en-US" b="1" dirty="0"/>
              <a:t>Temporal Difference</a:t>
            </a:r>
            <a:endParaRPr lang="en-IN" b="1" dirty="0"/>
          </a:p>
        </p:txBody>
      </p:sp>
      <p:sp>
        <p:nvSpPr>
          <p:cNvPr id="3" name="Content Placeholder 2"/>
          <p:cNvSpPr>
            <a:spLocks noGrp="1"/>
          </p:cNvSpPr>
          <p:nvPr>
            <p:ph idx="1"/>
          </p:nvPr>
        </p:nvSpPr>
        <p:spPr>
          <a:xfrm>
            <a:off x="457200" y="620688"/>
            <a:ext cx="8229600" cy="5505475"/>
          </a:xfrm>
        </p:spPr>
        <p:txBody>
          <a:bodyPr>
            <a:normAutofit fontScale="92500" lnSpcReduction="20000"/>
          </a:bodyPr>
          <a:lstStyle/>
          <a:p>
            <a:r>
              <a:rPr lang="en-IN" sz="2400" dirty="0"/>
              <a:t>Temporal Difference (TD) learning is a fundamental concept in reinforcement learning (RL) that plays a crucial role in various RL algorithms, including Q-learning, SARSA (State-Action-Reward-State-Action), and TD(λ) methods. </a:t>
            </a:r>
          </a:p>
          <a:p>
            <a:r>
              <a:rPr lang="en-IN" sz="2400" dirty="0"/>
              <a:t>TD learning focuses on estimating the expected cumulative future rewards, also known as the value function, by iteratively updating the value estimates based on the observed rewards and predictions.</a:t>
            </a:r>
          </a:p>
          <a:p>
            <a:r>
              <a:rPr lang="en-IN" sz="2400" b="1" dirty="0"/>
              <a:t>Temporal Difference Error (TD Error)</a:t>
            </a:r>
            <a:r>
              <a:rPr lang="en-IN" sz="2400" dirty="0"/>
              <a:t>:</a:t>
            </a:r>
          </a:p>
          <a:p>
            <a:r>
              <a:rPr lang="en-IN" sz="2400" dirty="0"/>
              <a:t>The TD error is a key element in TD learning. It's the difference between the predicted value of a state (or state-action pair) and the actual observed reward plus the estimated value of the next state. The TD error for a state </a:t>
            </a:r>
            <a:r>
              <a:rPr lang="en-IN" sz="2400" i="1" dirty="0"/>
              <a:t>s</a:t>
            </a:r>
            <a:r>
              <a:rPr lang="en-IN" sz="2400" dirty="0"/>
              <a:t> is given by:</a:t>
            </a:r>
          </a:p>
          <a:p>
            <a:r>
              <a:rPr lang="en-IN" sz="2400" i="1" dirty="0"/>
              <a:t>TD</a:t>
            </a:r>
            <a:r>
              <a:rPr lang="en-IN" sz="2400" dirty="0"/>
              <a:t>(</a:t>
            </a:r>
            <a:r>
              <a:rPr lang="en-IN" sz="2400" i="1" dirty="0"/>
              <a:t>s</a:t>
            </a:r>
            <a:r>
              <a:rPr lang="en-IN" sz="2400" dirty="0"/>
              <a:t>)=</a:t>
            </a:r>
            <a:r>
              <a:rPr lang="en-IN" sz="2400" i="1" dirty="0"/>
              <a:t>R </a:t>
            </a:r>
            <a:r>
              <a:rPr lang="en-IN" sz="2400" dirty="0"/>
              <a:t>+ </a:t>
            </a:r>
            <a:r>
              <a:rPr lang="en-IN" sz="2400" i="1" dirty="0"/>
              <a:t>γ</a:t>
            </a:r>
            <a:r>
              <a:rPr lang="en-IN" sz="2400" dirty="0"/>
              <a:t>⋅ </a:t>
            </a:r>
            <a:r>
              <a:rPr lang="en-IN" sz="2400" i="1" dirty="0"/>
              <a:t>V</a:t>
            </a:r>
            <a:r>
              <a:rPr lang="en-IN" sz="2400" dirty="0"/>
              <a:t>(</a:t>
            </a:r>
            <a:r>
              <a:rPr lang="en-IN" sz="2400" i="1" dirty="0"/>
              <a:t>s</a:t>
            </a:r>
            <a:r>
              <a:rPr lang="en-IN" sz="2400" dirty="0"/>
              <a:t>′)−</a:t>
            </a:r>
            <a:r>
              <a:rPr lang="en-IN" sz="2400" i="1" dirty="0"/>
              <a:t>V</a:t>
            </a:r>
            <a:r>
              <a:rPr lang="en-IN" sz="2400" dirty="0"/>
              <a:t>(</a:t>
            </a:r>
            <a:r>
              <a:rPr lang="en-IN" sz="2400" i="1" dirty="0"/>
              <a:t>s</a:t>
            </a:r>
            <a:r>
              <a:rPr lang="en-IN" sz="2400" dirty="0"/>
              <a:t>),  or TD(s) = R</a:t>
            </a:r>
            <a:r>
              <a:rPr lang="en-IN" sz="2400" baseline="-25000" dirty="0"/>
              <a:t>t+1</a:t>
            </a:r>
            <a:r>
              <a:rPr lang="en-IN" sz="2400" dirty="0"/>
              <a:t> + </a:t>
            </a:r>
            <a:r>
              <a:rPr lang="en-IN" sz="2400" i="1" dirty="0"/>
              <a:t>γ . V(S</a:t>
            </a:r>
            <a:r>
              <a:rPr lang="en-IN" sz="2400" i="1" baseline="-25000" dirty="0"/>
              <a:t>t+1</a:t>
            </a:r>
            <a:r>
              <a:rPr lang="en-IN" sz="2400" i="1" dirty="0"/>
              <a:t>) –V(S)</a:t>
            </a:r>
            <a:endParaRPr lang="en-IN" sz="2400" dirty="0"/>
          </a:p>
          <a:p>
            <a:r>
              <a:rPr lang="en-IN" sz="2400" dirty="0"/>
              <a:t>where </a:t>
            </a:r>
            <a:r>
              <a:rPr lang="en-IN" sz="2400" i="1" dirty="0"/>
              <a:t>R</a:t>
            </a:r>
            <a:r>
              <a:rPr lang="en-IN" sz="2400" dirty="0"/>
              <a:t> is the immediate reward, </a:t>
            </a:r>
            <a:r>
              <a:rPr lang="en-IN" sz="2400" i="1" dirty="0"/>
              <a:t>γ</a:t>
            </a:r>
            <a:r>
              <a:rPr lang="en-IN" sz="2400" dirty="0"/>
              <a:t> is the discount factor, ′</a:t>
            </a:r>
            <a:r>
              <a:rPr lang="en-IN" sz="2400" i="1" dirty="0"/>
              <a:t>s</a:t>
            </a:r>
            <a:r>
              <a:rPr lang="en-IN" sz="2400" dirty="0"/>
              <a:t>′ is the next state, </a:t>
            </a:r>
            <a:r>
              <a:rPr lang="en-IN" sz="2400" i="1" dirty="0"/>
              <a:t>V</a:t>
            </a:r>
            <a:r>
              <a:rPr lang="en-IN" sz="2400" dirty="0"/>
              <a:t>(</a:t>
            </a:r>
            <a:r>
              <a:rPr lang="en-IN" sz="2400" i="1" dirty="0"/>
              <a:t>s</a:t>
            </a:r>
            <a:r>
              <a:rPr lang="en-IN" sz="2400" dirty="0"/>
              <a:t>) is the predicted value of state </a:t>
            </a:r>
            <a:r>
              <a:rPr lang="en-IN" sz="2400" i="1" dirty="0"/>
              <a:t>s</a:t>
            </a:r>
            <a:r>
              <a:rPr lang="en-IN" sz="2400" dirty="0"/>
              <a:t>, and </a:t>
            </a:r>
            <a:r>
              <a:rPr lang="en-IN" sz="2400" i="1" dirty="0"/>
              <a:t>V</a:t>
            </a:r>
            <a:r>
              <a:rPr lang="en-IN" sz="2400" dirty="0"/>
              <a:t>(</a:t>
            </a:r>
            <a:r>
              <a:rPr lang="en-IN" sz="2400" i="1" dirty="0"/>
              <a:t>s</a:t>
            </a:r>
            <a:r>
              <a:rPr lang="en-IN" sz="2400" dirty="0"/>
              <a:t>′) is the predicted value of the next state.</a:t>
            </a:r>
          </a:p>
          <a:p>
            <a:endParaRPr lang="en-IN" sz="2400" dirty="0"/>
          </a:p>
        </p:txBody>
      </p:sp>
    </p:spTree>
    <p:extLst>
      <p:ext uri="{BB962C8B-B14F-4D97-AF65-F5344CB8AC3E}">
        <p14:creationId xmlns:p14="http://schemas.microsoft.com/office/powerpoint/2010/main" val="1764656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5416"/>
            <a:ext cx="8229600" cy="1143000"/>
          </a:xfrm>
        </p:spPr>
        <p:txBody>
          <a:bodyPr>
            <a:noAutofit/>
          </a:bodyPr>
          <a:lstStyle/>
          <a:p>
            <a:r>
              <a:rPr lang="en-IN" sz="2800" b="1" dirty="0"/>
              <a:t>Q learning refinement- mini batches and soft updates</a:t>
            </a:r>
          </a:p>
        </p:txBody>
      </p:sp>
      <p:sp>
        <p:nvSpPr>
          <p:cNvPr id="3" name="Content Placeholder 2"/>
          <p:cNvSpPr>
            <a:spLocks noGrp="1"/>
          </p:cNvSpPr>
          <p:nvPr>
            <p:ph idx="1"/>
          </p:nvPr>
        </p:nvSpPr>
        <p:spPr>
          <a:xfrm>
            <a:off x="457200" y="476672"/>
            <a:ext cx="8229600" cy="5904656"/>
          </a:xfrm>
        </p:spPr>
        <p:txBody>
          <a:bodyPr>
            <a:normAutofit fontScale="92500" lnSpcReduction="20000"/>
          </a:bodyPr>
          <a:lstStyle/>
          <a:p>
            <a:r>
              <a:rPr lang="en-IN" sz="2400" dirty="0"/>
              <a:t>Refining Q-learning by incorporating mini-batches and soft updates can significantly enhance learning stability, efficiency, and convergence. </a:t>
            </a:r>
          </a:p>
          <a:p>
            <a:r>
              <a:rPr lang="en-IN" sz="2400" b="1" dirty="0"/>
              <a:t>Mini-Batch Training</a:t>
            </a:r>
            <a:r>
              <a:rPr lang="en-IN" sz="2400" dirty="0"/>
              <a:t>:</a:t>
            </a:r>
          </a:p>
          <a:p>
            <a:r>
              <a:rPr lang="en-IN" sz="2400" dirty="0"/>
              <a:t>Instead of updating the Q-value estimates using a single sample (as in standard Q-learning), mini-batch training involves updating the Q-network parameters based on a small random subset (mini-batch) of experiences sampled from the replay buffer. This approach improves stability and efficiency by reducing the variance in the updates and allowing for more effective weight adjustments.</a:t>
            </a:r>
          </a:p>
          <a:p>
            <a:r>
              <a:rPr lang="en-IN" sz="2400" b="1" dirty="0"/>
              <a:t>Implementation Steps for Mini-Batch Training</a:t>
            </a:r>
            <a:r>
              <a:rPr lang="en-IN" sz="2400" dirty="0"/>
              <a:t>:</a:t>
            </a:r>
          </a:p>
          <a:p>
            <a:r>
              <a:rPr lang="en-IN" sz="2400" dirty="0"/>
              <a:t>Sample a mini-batch of experiences (state, action, reward, next state) from the replay buffer.</a:t>
            </a:r>
          </a:p>
          <a:p>
            <a:r>
              <a:rPr lang="en-IN" sz="2400" dirty="0"/>
              <a:t>Compute the target Q-values for each experience in the mini-batch using the Bellman equation.</a:t>
            </a:r>
          </a:p>
          <a:p>
            <a:r>
              <a:rPr lang="en-IN" sz="2400" dirty="0"/>
              <a:t>Compute the loss between the predicted Q-values and the target Q-values for the mini-batch.</a:t>
            </a:r>
          </a:p>
          <a:p>
            <a:r>
              <a:rPr lang="en-IN" sz="2400" dirty="0"/>
              <a:t>Update the Q-network parameters by minimizing this loss using </a:t>
            </a:r>
            <a:r>
              <a:rPr lang="en-IN" sz="2400" dirty="0" err="1"/>
              <a:t>backpropagation</a:t>
            </a:r>
            <a:r>
              <a:rPr lang="en-IN" sz="2400" dirty="0"/>
              <a:t>.</a:t>
            </a:r>
          </a:p>
          <a:p>
            <a:endParaRPr lang="en-IN" sz="2400" dirty="0"/>
          </a:p>
        </p:txBody>
      </p:sp>
    </p:spTree>
    <p:extLst>
      <p:ext uri="{BB962C8B-B14F-4D97-AF65-F5344CB8AC3E}">
        <p14:creationId xmlns:p14="http://schemas.microsoft.com/office/powerpoint/2010/main" val="14916086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8640"/>
            <a:ext cx="8229600" cy="5937523"/>
          </a:xfrm>
        </p:spPr>
        <p:txBody>
          <a:bodyPr>
            <a:normAutofit lnSpcReduction="10000"/>
          </a:bodyPr>
          <a:lstStyle/>
          <a:p>
            <a:r>
              <a:rPr lang="en-IN" sz="2400" b="1" dirty="0"/>
              <a:t>Soft Target Network Updates</a:t>
            </a:r>
            <a:r>
              <a:rPr lang="en-IN" sz="2400" dirty="0"/>
              <a:t>:</a:t>
            </a:r>
          </a:p>
          <a:p>
            <a:r>
              <a:rPr lang="en-IN" sz="2400" dirty="0"/>
              <a:t>In addition to mini-batch training, introducing a target network with soft parameter updates enhances Q-learning stability. Rather than copying the parameters directly from the Q-network to the target network periodically (as in standard Q-learning), soft updates involve blending the target network's parameters slowly over time.</a:t>
            </a:r>
          </a:p>
          <a:p>
            <a:r>
              <a:rPr lang="en-IN" sz="2400" b="1" dirty="0"/>
              <a:t>Implementation Steps for Soft Target Network Updates</a:t>
            </a:r>
            <a:r>
              <a:rPr lang="en-IN" sz="2400" dirty="0"/>
              <a:t>:</a:t>
            </a:r>
          </a:p>
          <a:p>
            <a:r>
              <a:rPr lang="en-IN" sz="2400" dirty="0"/>
              <a:t>Instead of copying the Q-network parameters to the target network, update the target network's parameters gradually using a fraction </a:t>
            </a:r>
            <a:r>
              <a:rPr lang="el-GR" sz="2400" i="1" dirty="0"/>
              <a:t>τ</a:t>
            </a:r>
            <a:r>
              <a:rPr lang="el-GR" sz="2400" dirty="0"/>
              <a:t> </a:t>
            </a:r>
            <a:r>
              <a:rPr lang="en-US" sz="2400" dirty="0"/>
              <a:t>(blending factor)</a:t>
            </a:r>
            <a:r>
              <a:rPr lang="en-IN" sz="2400" dirty="0"/>
              <a:t>of the Q-network's parameters at each step.</a:t>
            </a:r>
          </a:p>
          <a:p>
            <a:r>
              <a:rPr lang="en-IN" sz="2400" dirty="0"/>
              <a:t>Mathematically, for each weight </a:t>
            </a:r>
            <a:r>
              <a:rPr lang="en-IN" sz="2400" i="1" dirty="0"/>
              <a:t>w</a:t>
            </a:r>
            <a:r>
              <a:rPr lang="en-IN" sz="2400" dirty="0"/>
              <a:t> in the target network and Q-network, perform: </a:t>
            </a:r>
          </a:p>
          <a:p>
            <a:r>
              <a:rPr lang="en-IN" sz="2400" i="1" dirty="0" err="1"/>
              <a:t>w</a:t>
            </a:r>
            <a:r>
              <a:rPr lang="en-IN" sz="2400" baseline="-25000" dirty="0" err="1"/>
              <a:t>target</a:t>
            </a:r>
            <a:r>
              <a:rPr lang="en-IN" sz="2400" dirty="0"/>
              <a:t>​←</a:t>
            </a:r>
            <a:r>
              <a:rPr lang="el-GR" sz="2400" i="1" dirty="0"/>
              <a:t>τ</a:t>
            </a:r>
            <a:r>
              <a:rPr lang="el-GR" sz="2400" dirty="0"/>
              <a:t>⋅</a:t>
            </a:r>
            <a:r>
              <a:rPr lang="en-IN" sz="2400" i="1" dirty="0" err="1"/>
              <a:t>w</a:t>
            </a:r>
            <a:r>
              <a:rPr lang="en-IN" sz="2400" baseline="-25000" dirty="0" err="1"/>
              <a:t>q</a:t>
            </a:r>
            <a:r>
              <a:rPr lang="en-IN" sz="2400" dirty="0"/>
              <a:t>​+(1−</a:t>
            </a:r>
            <a:r>
              <a:rPr lang="el-GR" sz="2400" i="1" dirty="0"/>
              <a:t>τ</a:t>
            </a:r>
            <a:r>
              <a:rPr lang="el-GR" sz="2400" dirty="0"/>
              <a:t>)⋅</a:t>
            </a:r>
            <a:r>
              <a:rPr lang="en-IN" sz="2400" i="1" dirty="0" err="1"/>
              <a:t>w</a:t>
            </a:r>
            <a:r>
              <a:rPr lang="en-IN" sz="2400" baseline="-25000" dirty="0" err="1"/>
              <a:t>target</a:t>
            </a:r>
            <a:r>
              <a:rPr lang="en-IN" sz="2400" dirty="0"/>
              <a:t>​, where </a:t>
            </a:r>
            <a:r>
              <a:rPr lang="el-GR" sz="2400" i="1" dirty="0"/>
              <a:t>τ</a:t>
            </a:r>
            <a:r>
              <a:rPr lang="el-GR" sz="2400" dirty="0"/>
              <a:t> </a:t>
            </a:r>
            <a:r>
              <a:rPr lang="en-IN" sz="2400" dirty="0"/>
              <a:t>is a small value (e.g., 0.001 to 0.01).</a:t>
            </a:r>
          </a:p>
          <a:p>
            <a:endParaRPr lang="en-IN" sz="2400" dirty="0"/>
          </a:p>
        </p:txBody>
      </p:sp>
    </p:spTree>
    <p:extLst>
      <p:ext uri="{BB962C8B-B14F-4D97-AF65-F5344CB8AC3E}">
        <p14:creationId xmlns:p14="http://schemas.microsoft.com/office/powerpoint/2010/main" val="13053741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10000"/>
          </a:bodyPr>
          <a:lstStyle/>
          <a:p>
            <a:r>
              <a:rPr lang="en-IN" b="1" dirty="0"/>
              <a:t>Benefits and Advantages</a:t>
            </a:r>
            <a:r>
              <a:rPr lang="en-IN" dirty="0"/>
              <a:t>:</a:t>
            </a:r>
          </a:p>
          <a:p>
            <a:r>
              <a:rPr lang="en-IN" dirty="0"/>
              <a:t>Mini-batch training reduces the noise in the parameter updates and leads to more stable learning by providing a smoother update trajectory.</a:t>
            </a:r>
          </a:p>
          <a:p>
            <a:r>
              <a:rPr lang="en-IN" dirty="0"/>
              <a:t>Soft target network updates mitigate issues related to target value oscillations and divergence, leading to a more stable and efficient learning process.</a:t>
            </a:r>
          </a:p>
          <a:p>
            <a:r>
              <a:rPr lang="en-IN" b="1" dirty="0"/>
              <a:t>Parameter Tuning</a:t>
            </a:r>
            <a:r>
              <a:rPr lang="en-IN" dirty="0"/>
              <a:t>:</a:t>
            </a:r>
          </a:p>
          <a:p>
            <a:r>
              <a:rPr lang="en-IN" dirty="0"/>
              <a:t>Tune </a:t>
            </a:r>
            <a:r>
              <a:rPr lang="en-IN" dirty="0" err="1"/>
              <a:t>hyperparameters</a:t>
            </a:r>
            <a:r>
              <a:rPr lang="en-IN"/>
              <a:t> such as mini-batch size, learning rate, and soft update rate (</a:t>
            </a:r>
            <a:r>
              <a:rPr lang="en-IN" i="1"/>
              <a:t>τ</a:t>
            </a:r>
            <a:r>
              <a:rPr lang="en-IN"/>
              <a:t>) to achieve optimal performance and convergence speed.</a:t>
            </a:r>
          </a:p>
          <a:p>
            <a:endParaRPr lang="en-IN" dirty="0"/>
          </a:p>
        </p:txBody>
      </p:sp>
    </p:spTree>
    <p:extLst>
      <p:ext uri="{BB962C8B-B14F-4D97-AF65-F5344CB8AC3E}">
        <p14:creationId xmlns:p14="http://schemas.microsoft.com/office/powerpoint/2010/main" val="418831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435280" cy="5865515"/>
          </a:xfrm>
        </p:spPr>
        <p:txBody>
          <a:bodyPr>
            <a:normAutofit/>
          </a:bodyPr>
          <a:lstStyle/>
          <a:p>
            <a:r>
              <a:rPr lang="en-IN" sz="2400" b="1" dirty="0"/>
              <a:t>Value Function Update</a:t>
            </a:r>
            <a:r>
              <a:rPr lang="en-IN" sz="2400" dirty="0"/>
              <a:t>:</a:t>
            </a:r>
          </a:p>
          <a:p>
            <a:r>
              <a:rPr lang="en-IN" sz="2400" dirty="0"/>
              <a:t>TD learning updates the value function (e.g., Q-values in Q-learning) based on the TD error. The update rule typically involves adjusting the current value towards the TD target: </a:t>
            </a:r>
            <a:r>
              <a:rPr lang="en-IN" sz="2400" i="1" dirty="0"/>
              <a:t>V</a:t>
            </a:r>
            <a:r>
              <a:rPr lang="en-IN" sz="2400" dirty="0"/>
              <a:t>(</a:t>
            </a:r>
            <a:r>
              <a:rPr lang="en-IN" sz="2400" i="1" dirty="0"/>
              <a:t>s</a:t>
            </a:r>
            <a:r>
              <a:rPr lang="en-IN" sz="2400" dirty="0"/>
              <a:t>)←</a:t>
            </a:r>
            <a:r>
              <a:rPr lang="en-IN" sz="2400" i="1" dirty="0"/>
              <a:t>V</a:t>
            </a:r>
            <a:r>
              <a:rPr lang="en-IN" sz="2400" dirty="0"/>
              <a:t>(</a:t>
            </a:r>
            <a:r>
              <a:rPr lang="en-IN" sz="2400" i="1" dirty="0"/>
              <a:t>s</a:t>
            </a:r>
            <a:r>
              <a:rPr lang="en-IN" sz="2400" dirty="0"/>
              <a:t>)+</a:t>
            </a:r>
            <a:r>
              <a:rPr lang="en-IN" sz="2400" i="1" dirty="0"/>
              <a:t>α</a:t>
            </a:r>
            <a:r>
              <a:rPr lang="en-IN" sz="2400" dirty="0"/>
              <a:t>⋅</a:t>
            </a:r>
            <a:r>
              <a:rPr lang="en-IN" sz="2400" i="1" dirty="0"/>
              <a:t>TD</a:t>
            </a:r>
            <a:r>
              <a:rPr lang="en-IN" sz="2400" dirty="0"/>
              <a:t>(</a:t>
            </a:r>
            <a:r>
              <a:rPr lang="en-IN" sz="2400" i="1" dirty="0"/>
              <a:t>s</a:t>
            </a:r>
            <a:r>
              <a:rPr lang="en-IN" sz="2400" dirty="0"/>
              <a:t>), where </a:t>
            </a:r>
            <a:r>
              <a:rPr lang="en-IN" sz="2400" i="1" dirty="0"/>
              <a:t>α</a:t>
            </a:r>
            <a:r>
              <a:rPr lang="en-IN" sz="2400" dirty="0"/>
              <a:t> is the learning rate.</a:t>
            </a:r>
          </a:p>
          <a:p>
            <a:r>
              <a:rPr lang="en-IN" sz="2400" b="1" dirty="0"/>
              <a:t>TD Learning in Q-Learning</a:t>
            </a:r>
            <a:r>
              <a:rPr lang="en-IN" sz="2400" dirty="0"/>
              <a:t>:</a:t>
            </a:r>
          </a:p>
          <a:p>
            <a:r>
              <a:rPr lang="en-IN" sz="2400" dirty="0"/>
              <a:t>In Q-learning, the Q-value of a state-action pair </a:t>
            </a:r>
            <a:r>
              <a:rPr lang="en-IN" sz="2400" i="1" dirty="0"/>
              <a:t>Q</a:t>
            </a:r>
            <a:r>
              <a:rPr lang="en-IN" sz="2400" dirty="0"/>
              <a:t>(</a:t>
            </a:r>
            <a:r>
              <a:rPr lang="en-IN" sz="2400" i="1" dirty="0" err="1"/>
              <a:t>s</a:t>
            </a:r>
            <a:r>
              <a:rPr lang="en-IN" sz="2400" dirty="0" err="1"/>
              <a:t>,</a:t>
            </a:r>
            <a:r>
              <a:rPr lang="en-IN" sz="2400" i="1" dirty="0" err="1"/>
              <a:t>a</a:t>
            </a:r>
            <a:r>
              <a:rPr lang="en-IN" sz="2400" dirty="0"/>
              <a:t>)) is updated using the TD error: </a:t>
            </a:r>
            <a:r>
              <a:rPr lang="en-IN" sz="2400" i="1" dirty="0"/>
              <a:t>Q</a:t>
            </a:r>
            <a:r>
              <a:rPr lang="en-IN" sz="2400" dirty="0"/>
              <a:t>(</a:t>
            </a:r>
            <a:r>
              <a:rPr lang="en-IN" sz="2400" i="1" dirty="0" err="1"/>
              <a:t>s</a:t>
            </a:r>
            <a:r>
              <a:rPr lang="en-IN" sz="2400" dirty="0" err="1"/>
              <a:t>,</a:t>
            </a:r>
            <a:r>
              <a:rPr lang="en-IN" sz="2400" i="1" dirty="0" err="1"/>
              <a:t>a</a:t>
            </a:r>
            <a:r>
              <a:rPr lang="en-IN" sz="2400" dirty="0"/>
              <a:t>)←</a:t>
            </a:r>
            <a:r>
              <a:rPr lang="en-IN" sz="2400" i="1" dirty="0"/>
              <a:t>Q</a:t>
            </a:r>
            <a:r>
              <a:rPr lang="en-IN" sz="2400" dirty="0"/>
              <a:t>(</a:t>
            </a:r>
            <a:r>
              <a:rPr lang="en-IN" sz="2400" i="1" dirty="0" err="1"/>
              <a:t>s</a:t>
            </a:r>
            <a:r>
              <a:rPr lang="en-IN" sz="2400" dirty="0" err="1"/>
              <a:t>,</a:t>
            </a:r>
            <a:r>
              <a:rPr lang="en-IN" sz="2400" i="1" dirty="0" err="1"/>
              <a:t>a</a:t>
            </a:r>
            <a:r>
              <a:rPr lang="en-IN" sz="2400" dirty="0"/>
              <a:t>)+</a:t>
            </a:r>
            <a:r>
              <a:rPr lang="el-GR" sz="2400" i="1" dirty="0"/>
              <a:t>α</a:t>
            </a:r>
            <a:r>
              <a:rPr lang="el-GR" sz="2400" dirty="0"/>
              <a:t>⋅(</a:t>
            </a:r>
            <a:r>
              <a:rPr lang="en-IN" sz="2400" i="1" dirty="0"/>
              <a:t>R</a:t>
            </a:r>
            <a:r>
              <a:rPr lang="en-IN" sz="2400" dirty="0"/>
              <a:t>+</a:t>
            </a:r>
            <a:r>
              <a:rPr lang="el-GR" sz="2400" i="1" dirty="0"/>
              <a:t>γ</a:t>
            </a:r>
            <a:r>
              <a:rPr lang="el-GR" sz="2400" dirty="0"/>
              <a:t>⋅</a:t>
            </a:r>
            <a:r>
              <a:rPr lang="en-IN" sz="2400" dirty="0" err="1"/>
              <a:t>max</a:t>
            </a:r>
            <a:r>
              <a:rPr lang="en-IN" sz="2400" i="1" dirty="0" err="1"/>
              <a:t>a</a:t>
            </a:r>
            <a:r>
              <a:rPr lang="en-IN" sz="2400" dirty="0"/>
              <a:t>′​</a:t>
            </a:r>
            <a:r>
              <a:rPr lang="en-IN" sz="2400" i="1" dirty="0"/>
              <a:t>Q</a:t>
            </a:r>
            <a:r>
              <a:rPr lang="en-IN" sz="2400" dirty="0"/>
              <a:t>(</a:t>
            </a:r>
            <a:r>
              <a:rPr lang="en-IN" sz="2400" i="1" dirty="0" err="1"/>
              <a:t>s</a:t>
            </a:r>
            <a:r>
              <a:rPr lang="en-IN" sz="2400" dirty="0" err="1"/>
              <a:t>′,</a:t>
            </a:r>
            <a:r>
              <a:rPr lang="en-IN" sz="2400" i="1" dirty="0" err="1"/>
              <a:t>a</a:t>
            </a:r>
            <a:r>
              <a:rPr lang="en-IN" sz="2400" dirty="0"/>
              <a:t>′)−</a:t>
            </a:r>
            <a:r>
              <a:rPr lang="en-IN" sz="2400" i="1" dirty="0"/>
              <a:t>Q</a:t>
            </a:r>
            <a:r>
              <a:rPr lang="en-IN" sz="2400" dirty="0"/>
              <a:t>(</a:t>
            </a:r>
            <a:r>
              <a:rPr lang="en-IN" sz="2400" i="1" dirty="0" err="1"/>
              <a:t>s</a:t>
            </a:r>
            <a:r>
              <a:rPr lang="en-IN" sz="2400" dirty="0" err="1"/>
              <a:t>,</a:t>
            </a:r>
            <a:r>
              <a:rPr lang="en-IN" sz="2400" i="1" dirty="0" err="1"/>
              <a:t>a</a:t>
            </a:r>
            <a:r>
              <a:rPr lang="en-IN" sz="2400" dirty="0"/>
              <a:t>)). </a:t>
            </a:r>
          </a:p>
          <a:p>
            <a:r>
              <a:rPr lang="en-IN" sz="2400" dirty="0"/>
              <a:t>This update helps the Q-value approximation converge towards the true Q-values.</a:t>
            </a:r>
          </a:p>
          <a:p>
            <a:endParaRPr lang="en-IN" sz="2400" dirty="0"/>
          </a:p>
          <a:p>
            <a:endParaRPr lang="en-IN" sz="2400" dirty="0"/>
          </a:p>
        </p:txBody>
      </p:sp>
    </p:spTree>
    <p:extLst>
      <p:ext uri="{BB962C8B-B14F-4D97-AF65-F5344CB8AC3E}">
        <p14:creationId xmlns:p14="http://schemas.microsoft.com/office/powerpoint/2010/main" val="2472758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ED826FCE-5CC3-4B30-976F-BB4670F6F8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9649" y="836712"/>
            <a:ext cx="8404701" cy="4896544"/>
          </a:xfrm>
        </p:spPr>
      </p:pic>
    </p:spTree>
    <p:extLst>
      <p:ext uri="{BB962C8B-B14F-4D97-AF65-F5344CB8AC3E}">
        <p14:creationId xmlns:p14="http://schemas.microsoft.com/office/powerpoint/2010/main" val="3920824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4C7020C-0943-41CE-ADF2-C3BA3A9B78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536" y="548680"/>
            <a:ext cx="7992888" cy="5949690"/>
          </a:xfrm>
        </p:spPr>
      </p:pic>
    </p:spTree>
    <p:extLst>
      <p:ext uri="{BB962C8B-B14F-4D97-AF65-F5344CB8AC3E}">
        <p14:creationId xmlns:p14="http://schemas.microsoft.com/office/powerpoint/2010/main" val="259472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82FB332-78BA-497F-AB4D-4148CF20A6F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188640"/>
            <a:ext cx="7488832" cy="6332920"/>
          </a:xfrm>
        </p:spPr>
      </p:pic>
    </p:spTree>
    <p:extLst>
      <p:ext uri="{BB962C8B-B14F-4D97-AF65-F5344CB8AC3E}">
        <p14:creationId xmlns:p14="http://schemas.microsoft.com/office/powerpoint/2010/main" val="321762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B71B371-3CE3-4B0F-B707-C4D6A5E70B3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585251"/>
            <a:ext cx="7200800" cy="5687497"/>
          </a:xfrm>
        </p:spPr>
      </p:pic>
    </p:spTree>
    <p:extLst>
      <p:ext uri="{BB962C8B-B14F-4D97-AF65-F5344CB8AC3E}">
        <p14:creationId xmlns:p14="http://schemas.microsoft.com/office/powerpoint/2010/main" val="226971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1857B98-3B17-4B0E-87CC-3C3A07319B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548680"/>
            <a:ext cx="7128792" cy="5295674"/>
          </a:xfrm>
        </p:spPr>
      </p:pic>
    </p:spTree>
    <p:extLst>
      <p:ext uri="{BB962C8B-B14F-4D97-AF65-F5344CB8AC3E}">
        <p14:creationId xmlns:p14="http://schemas.microsoft.com/office/powerpoint/2010/main" val="31710845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408"/>
            <a:ext cx="8229600" cy="1143000"/>
          </a:xfrm>
        </p:spPr>
        <p:txBody>
          <a:bodyPr>
            <a:normAutofit/>
          </a:bodyPr>
          <a:lstStyle/>
          <a:p>
            <a:r>
              <a:rPr lang="en-US" sz="4000" b="1" dirty="0"/>
              <a:t>Limitations of Q-Learning</a:t>
            </a:r>
            <a:endParaRPr lang="en-IN" sz="4000" b="1" dirty="0"/>
          </a:p>
        </p:txBody>
      </p:sp>
      <p:sp>
        <p:nvSpPr>
          <p:cNvPr id="3" name="Content Placeholder 2"/>
          <p:cNvSpPr>
            <a:spLocks noGrp="1"/>
          </p:cNvSpPr>
          <p:nvPr>
            <p:ph idx="1"/>
          </p:nvPr>
        </p:nvSpPr>
        <p:spPr>
          <a:xfrm>
            <a:off x="179512" y="692696"/>
            <a:ext cx="8507288" cy="6048672"/>
          </a:xfrm>
        </p:spPr>
        <p:txBody>
          <a:bodyPr>
            <a:normAutofit fontScale="77500" lnSpcReduction="20000"/>
          </a:bodyPr>
          <a:lstStyle/>
          <a:p>
            <a:pPr algn="just"/>
            <a:r>
              <a:rPr lang="en-IN" sz="2400" b="1" dirty="0"/>
              <a:t>High-Dimensional State Spaces</a:t>
            </a:r>
            <a:r>
              <a:rPr lang="en-IN" sz="2400" dirty="0"/>
              <a:t>:</a:t>
            </a:r>
          </a:p>
          <a:p>
            <a:pPr algn="just"/>
            <a:r>
              <a:rPr lang="en-IN" sz="2400" dirty="0"/>
              <a:t>Q-learning struggles to handle high-dimensional state spaces effectively, such as those encountered in computer vision or natural language processing tasks. The state-action space can become excessively large, making it challenging to store and update Q-values efficiently.</a:t>
            </a:r>
          </a:p>
          <a:p>
            <a:pPr algn="just"/>
            <a:r>
              <a:rPr lang="en-IN" sz="2400" b="1" dirty="0"/>
              <a:t>Curse of Dimensionality</a:t>
            </a:r>
            <a:r>
              <a:rPr lang="en-IN" sz="2400" dirty="0"/>
              <a:t>:</a:t>
            </a:r>
          </a:p>
          <a:p>
            <a:pPr algn="just"/>
            <a:r>
              <a:rPr lang="en-IN" sz="2400" dirty="0"/>
              <a:t>Q-learning's reliance on a table to store Q-values becomes impractical as the state space grows exponentially with the number of dimensions. This course of dimensionality leads to a combinatorial explosion in the memory and computational requirements, rendering the approach unfeasible for many real-world problems.</a:t>
            </a:r>
          </a:p>
          <a:p>
            <a:pPr algn="just"/>
            <a:r>
              <a:rPr lang="en-IN" sz="2400" b="1" dirty="0"/>
              <a:t>Continuous Action Spaces</a:t>
            </a:r>
            <a:r>
              <a:rPr lang="en-IN" sz="2400" dirty="0"/>
              <a:t>: </a:t>
            </a:r>
            <a:r>
              <a:rPr lang="en-US" sz="2400" dirty="0"/>
              <a:t>Standard Q-learning is not designed for environments with continuous action spaces (exp. Controlling a robotic arm, an agent might take an angle between 0 to 180, while in discrete only few angle are available.. While adaptations like deep Q-networks (DQNs) can handle this limitation by approximating Q-values with neural networks, basic Q-learning cannot.</a:t>
            </a:r>
          </a:p>
          <a:p>
            <a:pPr algn="just"/>
            <a:r>
              <a:rPr lang="en-US" sz="2400" dirty="0"/>
              <a:t>Action Representation: Even in environments with many discrete actions, the representation might require complex handling that increases computational costs.</a:t>
            </a:r>
            <a:endParaRPr lang="en-IN" sz="2400" dirty="0"/>
          </a:p>
          <a:p>
            <a:pPr algn="just"/>
            <a:r>
              <a:rPr lang="en-IN" sz="2400" b="1" dirty="0"/>
              <a:t>Exploration-Exploitation Trade-off</a:t>
            </a:r>
            <a:r>
              <a:rPr lang="en-IN" sz="2400" dirty="0"/>
              <a:t>:</a:t>
            </a:r>
          </a:p>
          <a:p>
            <a:pPr algn="just"/>
            <a:r>
              <a:rPr lang="en-IN" sz="2400" dirty="0"/>
              <a:t>Balancing exploration (to discover new actions) and exploitation (to choose the best-known actions) is a challenge in Q-learning. Traditional ε-greedy strategies for exploration can be inefficient, leading to suboptimal policies.</a:t>
            </a:r>
          </a:p>
          <a:p>
            <a:endParaRPr lang="en-IN" sz="2400" dirty="0"/>
          </a:p>
        </p:txBody>
      </p:sp>
    </p:spTree>
    <p:extLst>
      <p:ext uri="{BB962C8B-B14F-4D97-AF65-F5344CB8AC3E}">
        <p14:creationId xmlns:p14="http://schemas.microsoft.com/office/powerpoint/2010/main" val="2168099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393</TotalTime>
  <Words>2404</Words>
  <Application>Microsoft Office PowerPoint</Application>
  <PresentationFormat>On-screen Show (4:3)</PresentationFormat>
  <Paragraphs>113</Paragraphs>
  <Slides>22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PowerPoint Presentation</vt:lpstr>
      <vt:lpstr>Temporal Difference</vt:lpstr>
      <vt:lpstr>PowerPoint Presentation</vt:lpstr>
      <vt:lpstr>PowerPoint Presentation</vt:lpstr>
      <vt:lpstr>PowerPoint Presentation</vt:lpstr>
      <vt:lpstr>PowerPoint Presentation</vt:lpstr>
      <vt:lpstr>PowerPoint Presentation</vt:lpstr>
      <vt:lpstr>PowerPoint Presentation</vt:lpstr>
      <vt:lpstr>Limitations of Q-Learning</vt:lpstr>
      <vt:lpstr>PowerPoint Presentation</vt:lpstr>
      <vt:lpstr>PowerPoint Presentation</vt:lpstr>
      <vt:lpstr>Algorithm Refinement- Improved Neural Network Architecture</vt:lpstr>
      <vt:lpstr>PowerPoint Presentation</vt:lpstr>
      <vt:lpstr>PowerPoint Presentation</vt:lpstr>
      <vt:lpstr>Deep Q Networks (DQN)</vt:lpstr>
      <vt:lpstr>PowerPoint Presentation</vt:lpstr>
      <vt:lpstr>Algorithm Refinement – ε greedy policy</vt:lpstr>
      <vt:lpstr>PowerPoint Presentation</vt:lpstr>
      <vt:lpstr>PowerPoint Presentation</vt:lpstr>
      <vt:lpstr>Q learning refinement- mini batches and soft updates</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ismail - [2010]</dc:creator>
  <cp:lastModifiedBy>Kamal Kant Verma</cp:lastModifiedBy>
  <cp:revision>9</cp:revision>
  <dcterms:created xsi:type="dcterms:W3CDTF">2023-10-10T07:49:50Z</dcterms:created>
  <dcterms:modified xsi:type="dcterms:W3CDTF">2024-11-07T16:54:55Z</dcterms:modified>
</cp:coreProperties>
</file>