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8" r:id="rId3"/>
    <p:sldId id="319" r:id="rId4"/>
    <p:sldId id="320" r:id="rId5"/>
    <p:sldId id="321" r:id="rId6"/>
    <p:sldId id="322" r:id="rId7"/>
    <p:sldId id="323" r:id="rId8"/>
    <p:sldId id="257" r:id="rId9"/>
    <p:sldId id="258" r:id="rId10"/>
    <p:sldId id="277" r:id="rId11"/>
    <p:sldId id="259" r:id="rId12"/>
    <p:sldId id="260" r:id="rId13"/>
    <p:sldId id="261" r:id="rId14"/>
    <p:sldId id="263" r:id="rId15"/>
    <p:sldId id="278" r:id="rId16"/>
    <p:sldId id="279" r:id="rId17"/>
    <p:sldId id="280" r:id="rId18"/>
    <p:sldId id="315" r:id="rId19"/>
    <p:sldId id="264" r:id="rId20"/>
    <p:sldId id="281" r:id="rId21"/>
    <p:sldId id="282" r:id="rId22"/>
    <p:sldId id="283" r:id="rId23"/>
    <p:sldId id="284" r:id="rId24"/>
    <p:sldId id="268" r:id="rId25"/>
    <p:sldId id="269" r:id="rId26"/>
    <p:sldId id="270" r:id="rId27"/>
    <p:sldId id="271" r:id="rId28"/>
    <p:sldId id="316" r:id="rId29"/>
    <p:sldId id="317" r:id="rId30"/>
    <p:sldId id="325" r:id="rId31"/>
    <p:sldId id="298" r:id="rId32"/>
    <p:sldId id="300" r:id="rId33"/>
    <p:sldId id="301" r:id="rId34"/>
    <p:sldId id="302" r:id="rId35"/>
    <p:sldId id="303" r:id="rId36"/>
    <p:sldId id="309" r:id="rId37"/>
    <p:sldId id="310" r:id="rId38"/>
    <p:sldId id="311" r:id="rId39"/>
    <p:sldId id="299" r:id="rId40"/>
    <p:sldId id="304" r:id="rId41"/>
    <p:sldId id="305" r:id="rId42"/>
    <p:sldId id="306" r:id="rId43"/>
    <p:sldId id="307" r:id="rId44"/>
    <p:sldId id="312" r:id="rId45"/>
    <p:sldId id="313" r:id="rId46"/>
    <p:sldId id="314" r:id="rId47"/>
    <p:sldId id="272" r:id="rId48"/>
    <p:sldId id="273" r:id="rId49"/>
    <p:sldId id="274" r:id="rId50"/>
    <p:sldId id="275" r:id="rId51"/>
    <p:sldId id="324" r:id="rId52"/>
    <p:sldId id="276"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0C31-3AE8-46D7-85A3-7325BC40C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64D3C9-461B-4241-A1B9-A51AE3801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06693E-9B8D-476E-9980-C11D2A09A9EC}"/>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644CDF97-9573-4185-BBC2-EDCCE8ED6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643FB-FB45-490E-A259-9FEA3214C63F}"/>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416855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BD30-EB7E-4BD1-839D-854FD8D9EA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30D6C6-2273-4530-A97C-24BDCA2619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FDB9F-4475-4C33-AC3F-D4CC4D8B5163}"/>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746F3528-8622-4B45-B5D5-E604679FD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74B78-586F-4FB9-95A3-4F2A4345895D}"/>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215557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928C4-3701-47A4-A3EC-6527916812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AADF3-263B-4BDB-B76A-11B03F7BA1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E8CCA-F287-462D-AEC8-4B8090CF0C67}"/>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37A37DF5-3609-4641-BDAF-505710707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0C76D-E4A1-4832-88A5-7150E2929C05}"/>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362004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C34D-E8CE-4619-B59A-FCB71BC4F6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CEF710-7290-4A3A-A120-79948C0C6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FE134-DD28-4140-A534-1021DF0162B0}"/>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18B9F726-291E-4A07-816D-BD41DA43F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FFDA0-12C3-4CAD-B45A-BDE9C5AD2606}"/>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88991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10B2-2E2E-49C5-B549-D2CA985EB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4FCF7C-6472-45D4-B94D-337F532B0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4BFD3-4BC7-4E0D-9766-31806F9E3CF5}"/>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7989AF84-89FC-40D7-9AA3-619B9B3EE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9C21F-4C04-4555-8A50-B658D20DAFA3}"/>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347449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831D-F57A-483C-BC5B-58F30C704D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1509DC-2083-40EB-AB0C-DB875EE30E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C7770A-B4A4-4EAE-B0B4-D2F129B4D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799AD-DC6A-425B-BEDE-2E5C8E99C737}"/>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6" name="Footer Placeholder 5">
            <a:extLst>
              <a:ext uri="{FF2B5EF4-FFF2-40B4-BE49-F238E27FC236}">
                <a16:creationId xmlns:a16="http://schemas.microsoft.com/office/drawing/2014/main" id="{4DFFCF47-36B7-4473-B322-1D28B278C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861DD6-6905-46CF-8481-9EA9076EA964}"/>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389168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C233-2201-4F62-8DCC-B945C930F7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AC0DE-2710-40FC-89C6-081A0126A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2D2A9-581C-40EC-9646-6874D1F9D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94E950-D0DA-42A8-9531-0EBE60E18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570BE-1305-4D45-9BC4-0F8956648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D614C1-AF53-4E17-B8A9-B39D9CFA9684}"/>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8" name="Footer Placeholder 7">
            <a:extLst>
              <a:ext uri="{FF2B5EF4-FFF2-40B4-BE49-F238E27FC236}">
                <a16:creationId xmlns:a16="http://schemas.microsoft.com/office/drawing/2014/main" id="{BE1A8DBF-1294-499E-936F-00289200DE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A47433-6EF1-44D4-8DE6-AC92D3A1E8C4}"/>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33145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267A-AA05-40EC-B29B-C4A511334E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6E858C-61FB-45DB-A863-243F8DDB0931}"/>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4" name="Footer Placeholder 3">
            <a:extLst>
              <a:ext uri="{FF2B5EF4-FFF2-40B4-BE49-F238E27FC236}">
                <a16:creationId xmlns:a16="http://schemas.microsoft.com/office/drawing/2014/main" id="{BA21FAD4-37F5-4166-8673-265A8F52D5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85C1B4-ECCE-4906-A48F-D5D4436054D6}"/>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195285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5FFFD-1861-42BA-9080-850B328D5AA9}"/>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3" name="Footer Placeholder 2">
            <a:extLst>
              <a:ext uri="{FF2B5EF4-FFF2-40B4-BE49-F238E27FC236}">
                <a16:creationId xmlns:a16="http://schemas.microsoft.com/office/drawing/2014/main" id="{C8E07D38-44E4-490F-8781-D9F78F23E8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E67239-4E0B-4A0B-A7E8-C35915604584}"/>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20251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B5E0-E13F-494F-B3CE-CFD796A99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86AF4E-0CBC-486E-8C9B-3EBCFA265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2BFB60-9CF5-40C0-BD1B-36F700E9D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3F213-4758-4DEF-8C4F-F1ED1D560DCE}"/>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6" name="Footer Placeholder 5">
            <a:extLst>
              <a:ext uri="{FF2B5EF4-FFF2-40B4-BE49-F238E27FC236}">
                <a16:creationId xmlns:a16="http://schemas.microsoft.com/office/drawing/2014/main" id="{689FC2B4-76F0-431F-AA24-EA8C7D0B7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B4BDB-B7AE-41C9-9C57-798F0FE6A2C7}"/>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267835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C87A-8DE5-47F4-A432-B0AD1EC7F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CDDAE8-5214-4605-BB1A-7BCFE5DE78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8B8ED6-F4BD-4CDF-9916-66B71DDDE6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E5A27-A21D-47FC-BD1E-33A9340BAAB0}"/>
              </a:ext>
            </a:extLst>
          </p:cNvPr>
          <p:cNvSpPr>
            <a:spLocks noGrp="1"/>
          </p:cNvSpPr>
          <p:nvPr>
            <p:ph type="dt" sz="half" idx="10"/>
          </p:nvPr>
        </p:nvSpPr>
        <p:spPr/>
        <p:txBody>
          <a:bodyPr/>
          <a:lstStyle/>
          <a:p>
            <a:fld id="{CAFEEFB9-135A-48A8-A5B1-DE3B709878CF}" type="datetimeFigureOut">
              <a:rPr lang="en-IN" smtClean="0"/>
              <a:t>03-10-2023</a:t>
            </a:fld>
            <a:endParaRPr lang="en-IN"/>
          </a:p>
        </p:txBody>
      </p:sp>
      <p:sp>
        <p:nvSpPr>
          <p:cNvPr id="6" name="Footer Placeholder 5">
            <a:extLst>
              <a:ext uri="{FF2B5EF4-FFF2-40B4-BE49-F238E27FC236}">
                <a16:creationId xmlns:a16="http://schemas.microsoft.com/office/drawing/2014/main" id="{6E9A6A68-2935-4807-9AA4-CA8D234740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F9307B-DA5C-4B20-8EA8-306D96027C51}"/>
              </a:ext>
            </a:extLst>
          </p:cNvPr>
          <p:cNvSpPr>
            <a:spLocks noGrp="1"/>
          </p:cNvSpPr>
          <p:nvPr>
            <p:ph type="sldNum" sz="quarter" idx="12"/>
          </p:nvPr>
        </p:nvSpPr>
        <p:spPr/>
        <p:txBody>
          <a:bodyPr/>
          <a:lstStyle/>
          <a:p>
            <a:fld id="{CA7F49E7-E484-40EB-963C-29C32F8AE99C}" type="slidenum">
              <a:rPr lang="en-IN" smtClean="0"/>
              <a:t>‹#›</a:t>
            </a:fld>
            <a:endParaRPr lang="en-IN"/>
          </a:p>
        </p:txBody>
      </p:sp>
    </p:spTree>
    <p:extLst>
      <p:ext uri="{BB962C8B-B14F-4D97-AF65-F5344CB8AC3E}">
        <p14:creationId xmlns:p14="http://schemas.microsoft.com/office/powerpoint/2010/main" val="211639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01469-73E5-4693-897D-F95DF21E5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D9858-BA2E-4873-B4EF-D9E8724CDD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0FC0D-46D0-46ED-9520-F5234553A3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EEFB9-135A-48A8-A5B1-DE3B709878CF}" type="datetimeFigureOut">
              <a:rPr lang="en-IN" smtClean="0"/>
              <a:t>03-10-2023</a:t>
            </a:fld>
            <a:endParaRPr lang="en-IN"/>
          </a:p>
        </p:txBody>
      </p:sp>
      <p:sp>
        <p:nvSpPr>
          <p:cNvPr id="5" name="Footer Placeholder 4">
            <a:extLst>
              <a:ext uri="{FF2B5EF4-FFF2-40B4-BE49-F238E27FC236}">
                <a16:creationId xmlns:a16="http://schemas.microsoft.com/office/drawing/2014/main" id="{1E38EE70-2388-4D87-94F1-980E2E638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FE48FA-8DD2-44AC-920C-7BAA1A1DE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F49E7-E484-40EB-963C-29C32F8AE99C}" type="slidenum">
              <a:rPr lang="en-IN" smtClean="0"/>
              <a:t>‹#›</a:t>
            </a:fld>
            <a:endParaRPr lang="en-IN"/>
          </a:p>
        </p:txBody>
      </p:sp>
    </p:spTree>
    <p:extLst>
      <p:ext uri="{BB962C8B-B14F-4D97-AF65-F5344CB8AC3E}">
        <p14:creationId xmlns:p14="http://schemas.microsoft.com/office/powerpoint/2010/main" val="171054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105A-CA96-400E-A456-402817FCABB1}"/>
              </a:ext>
            </a:extLst>
          </p:cNvPr>
          <p:cNvSpPr>
            <a:spLocks noGrp="1"/>
          </p:cNvSpPr>
          <p:nvPr>
            <p:ph type="ctrTitle"/>
          </p:nvPr>
        </p:nvSpPr>
        <p:spPr>
          <a:xfrm>
            <a:off x="1524000" y="952680"/>
            <a:ext cx="9144000" cy="2387600"/>
          </a:xfrm>
        </p:spPr>
        <p:txBody>
          <a:bodyPr/>
          <a:lstStyle/>
          <a:p>
            <a:r>
              <a:rPr lang="en-IN" dirty="0"/>
              <a:t>UNIT- 4</a:t>
            </a:r>
          </a:p>
        </p:txBody>
      </p:sp>
      <p:sp>
        <p:nvSpPr>
          <p:cNvPr id="3" name="Subtitle 2">
            <a:extLst>
              <a:ext uri="{FF2B5EF4-FFF2-40B4-BE49-F238E27FC236}">
                <a16:creationId xmlns:a16="http://schemas.microsoft.com/office/drawing/2014/main" id="{E06F757C-2A7B-4298-A42D-A34BB13E42D9}"/>
              </a:ext>
            </a:extLst>
          </p:cNvPr>
          <p:cNvSpPr>
            <a:spLocks noGrp="1"/>
          </p:cNvSpPr>
          <p:nvPr>
            <p:ph type="subTitle" idx="1"/>
          </p:nvPr>
        </p:nvSpPr>
        <p:spPr/>
        <p:txBody>
          <a:bodyPr>
            <a:normAutofit/>
          </a:bodyPr>
          <a:lstStyle/>
          <a:p>
            <a:r>
              <a:rPr lang="en-US" sz="4400" b="0" i="0" dirty="0">
                <a:solidFill>
                  <a:srgbClr val="FF0000"/>
                </a:solidFill>
                <a:effectLst/>
                <a:latin typeface="Times New Roman" pitchFamily="18" charset="0"/>
                <a:cs typeface="Times New Roman" pitchFamily="18" charset="0"/>
              </a:rPr>
              <a:t>Reinforcement Learning</a:t>
            </a:r>
            <a:endParaRPr lang="en-IN" sz="4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921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C8F8-735E-4E6E-B48D-3C7677FB730A}"/>
              </a:ext>
            </a:extLst>
          </p:cNvPr>
          <p:cNvSpPr>
            <a:spLocks noGrp="1"/>
          </p:cNvSpPr>
          <p:nvPr>
            <p:ph type="title"/>
          </p:nvPr>
        </p:nvSpPr>
        <p:spPr/>
        <p:txBody>
          <a:bodyPr>
            <a:normAutofit/>
          </a:bodyPr>
          <a:lstStyle/>
          <a:p>
            <a:pPr algn="ctr"/>
            <a:r>
              <a:rPr lang="en-US" b="0" i="0" dirty="0">
                <a:solidFill>
                  <a:srgbClr val="FF0000"/>
                </a:solidFill>
                <a:effectLst/>
                <a:latin typeface="Times New Roman" pitchFamily="18" charset="0"/>
                <a:cs typeface="Times New Roman" pitchFamily="18" charset="0"/>
              </a:rPr>
              <a:t>Terms used in Reinforcement Learning</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77A9457D-E4AB-4400-8503-0C661BD25879}"/>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Agent():</a:t>
            </a:r>
            <a:r>
              <a:rPr lang="en-US" b="0" i="0" dirty="0">
                <a:solidFill>
                  <a:srgbClr val="000000"/>
                </a:solidFill>
                <a:effectLst/>
                <a:latin typeface="Times New Roman" pitchFamily="18" charset="0"/>
                <a:cs typeface="Times New Roman" pitchFamily="18" charset="0"/>
              </a:rPr>
              <a:t> An entity that can perceive/explore the environment and act upon it.</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Environment():</a:t>
            </a:r>
            <a:r>
              <a:rPr lang="en-US" b="0" i="0" dirty="0">
                <a:solidFill>
                  <a:srgbClr val="000000"/>
                </a:solidFill>
                <a:effectLst/>
                <a:latin typeface="Times New Roman" pitchFamily="18" charset="0"/>
                <a:cs typeface="Times New Roman" pitchFamily="18" charset="0"/>
              </a:rPr>
              <a:t> A situation in which an agent is present or surrounded by. In RL, we assume the stochastic environment, which means it is random in nature.</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Action():</a:t>
            </a:r>
            <a:r>
              <a:rPr lang="en-US" b="0" i="0" dirty="0">
                <a:solidFill>
                  <a:srgbClr val="000000"/>
                </a:solidFill>
                <a:effectLst/>
                <a:latin typeface="Times New Roman" pitchFamily="18" charset="0"/>
                <a:cs typeface="Times New Roman" pitchFamily="18" charset="0"/>
              </a:rPr>
              <a:t> Actions are the moves taken by an agent within the environment.</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State():</a:t>
            </a:r>
            <a:r>
              <a:rPr lang="en-US" b="0" i="0" dirty="0">
                <a:solidFill>
                  <a:srgbClr val="000000"/>
                </a:solidFill>
                <a:effectLst/>
                <a:latin typeface="Times New Roman" pitchFamily="18" charset="0"/>
                <a:cs typeface="Times New Roman" pitchFamily="18" charset="0"/>
              </a:rPr>
              <a:t> State is a situation returned by the environment after each action taken by the agent.</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Reward():</a:t>
            </a:r>
            <a:r>
              <a:rPr lang="en-US" b="0" i="0" dirty="0">
                <a:solidFill>
                  <a:srgbClr val="000000"/>
                </a:solidFill>
                <a:effectLst/>
                <a:latin typeface="Times New Roman" pitchFamily="18" charset="0"/>
                <a:cs typeface="Times New Roman" pitchFamily="18" charset="0"/>
              </a:rPr>
              <a:t> A feedback returned to the agent from the environment to evaluate the action of the agent.</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Policy():</a:t>
            </a:r>
            <a:r>
              <a:rPr lang="en-US" b="0" i="0" dirty="0">
                <a:solidFill>
                  <a:srgbClr val="000000"/>
                </a:solidFill>
                <a:effectLst/>
                <a:latin typeface="Times New Roman" pitchFamily="18" charset="0"/>
                <a:cs typeface="Times New Roman" pitchFamily="18" charset="0"/>
              </a:rPr>
              <a:t> Policy is a strategy applied by the agent for the next action based on the current state.</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Value():</a:t>
            </a:r>
            <a:r>
              <a:rPr lang="en-US" b="0" i="0" dirty="0">
                <a:solidFill>
                  <a:srgbClr val="000000"/>
                </a:solidFill>
                <a:effectLst/>
                <a:latin typeface="Times New Roman" pitchFamily="18" charset="0"/>
                <a:cs typeface="Times New Roman" pitchFamily="18" charset="0"/>
              </a:rPr>
              <a:t> It is expected long-term retuned with the discount factor and opposite to the short-term reward.</a:t>
            </a:r>
          </a:p>
          <a:p>
            <a:pPr algn="just">
              <a:buFont typeface="Arial" panose="020B0604020202020204" pitchFamily="34" charset="0"/>
              <a:buChar char="•"/>
            </a:pPr>
            <a:r>
              <a:rPr lang="en-US" b="1" i="0" dirty="0">
                <a:solidFill>
                  <a:srgbClr val="000000"/>
                </a:solidFill>
                <a:effectLst/>
                <a:latin typeface="Times New Roman" pitchFamily="18" charset="0"/>
                <a:cs typeface="Times New Roman" pitchFamily="18" charset="0"/>
              </a:rPr>
              <a:t>Q-value():</a:t>
            </a:r>
            <a:r>
              <a:rPr lang="en-US" b="0" i="0" dirty="0">
                <a:solidFill>
                  <a:srgbClr val="000000"/>
                </a:solidFill>
                <a:effectLst/>
                <a:latin typeface="Times New Roman" pitchFamily="18" charset="0"/>
                <a:cs typeface="Times New Roman" pitchFamily="18" charset="0"/>
              </a:rPr>
              <a:t> It is mostly similar to the value, but it takes one additional parameter as a current action (a).</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1530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3FD2-C99A-4D1B-9B72-CE611F0618A4}"/>
              </a:ext>
            </a:extLst>
          </p:cNvPr>
          <p:cNvSpPr>
            <a:spLocks noGrp="1"/>
          </p:cNvSpPr>
          <p:nvPr>
            <p:ph type="title"/>
          </p:nvPr>
        </p:nvSpPr>
        <p:spPr>
          <a:xfrm>
            <a:off x="838200" y="365125"/>
            <a:ext cx="10515600" cy="1039469"/>
          </a:xfrm>
        </p:spPr>
        <p:txBody>
          <a:bodyPr/>
          <a:lstStyle/>
          <a:p>
            <a:r>
              <a:rPr lang="en-IN" dirty="0">
                <a:solidFill>
                  <a:srgbClr val="FF0000"/>
                </a:solidFill>
              </a:rPr>
              <a:t>Example:</a:t>
            </a:r>
          </a:p>
        </p:txBody>
      </p:sp>
      <p:sp>
        <p:nvSpPr>
          <p:cNvPr id="3" name="Content Placeholder 2">
            <a:extLst>
              <a:ext uri="{FF2B5EF4-FFF2-40B4-BE49-F238E27FC236}">
                <a16:creationId xmlns:a16="http://schemas.microsoft.com/office/drawing/2014/main" id="{317FDDE0-E9A3-4DE4-AFDF-D3AF74CD5225}"/>
              </a:ext>
            </a:extLst>
          </p:cNvPr>
          <p:cNvSpPr>
            <a:spLocks noGrp="1"/>
          </p:cNvSpPr>
          <p:nvPr>
            <p:ph idx="1"/>
          </p:nvPr>
        </p:nvSpPr>
        <p:spPr>
          <a:xfrm>
            <a:off x="838200" y="1253331"/>
            <a:ext cx="10515600" cy="4351338"/>
          </a:xfrm>
        </p:spPr>
        <p:txBody>
          <a:bodyPr>
            <a:normAutofit/>
          </a:bodyPr>
          <a:lstStyle/>
          <a:p>
            <a:pPr algn="just"/>
            <a:r>
              <a:rPr lang="en-US" sz="2400" b="0" i="0" dirty="0">
                <a:solidFill>
                  <a:srgbClr val="273239"/>
                </a:solidFill>
                <a:effectLst/>
                <a:latin typeface="Times New Roman" panose="02020603050405020304" pitchFamily="18" charset="0"/>
                <a:cs typeface="Times New Roman" panose="02020603050405020304" pitchFamily="18" charset="0"/>
              </a:rPr>
              <a:t>The problem is as follows: We have an agent and a reward, with many hurdles in between. The agent is supposed to find the best possible path to reach the reward. The following problem explains the problem more easily.  </a:t>
            </a:r>
            <a:endParaRPr lang="en-IN"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500F3BC-CF95-49FB-A767-BABDC6689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7826" y="2804908"/>
            <a:ext cx="4047260" cy="304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BD1D5-98B0-477C-908C-A191E3CA55FF}"/>
              </a:ext>
            </a:extLst>
          </p:cNvPr>
          <p:cNvSpPr txBox="1"/>
          <p:nvPr/>
        </p:nvSpPr>
        <p:spPr>
          <a:xfrm>
            <a:off x="641022" y="1027522"/>
            <a:ext cx="10520314" cy="3416320"/>
          </a:xfrm>
          <a:prstGeom prst="rect">
            <a:avLst/>
          </a:prstGeom>
          <a:noFill/>
        </p:spPr>
        <p:txBody>
          <a:bodyPr wrap="square">
            <a:spAutoFit/>
          </a:bodyPr>
          <a:lstStyle/>
          <a:p>
            <a:pPr marL="457200" indent="-4572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image shows the robot, diamond, and fire. </a:t>
            </a:r>
            <a:endParaRPr lang="en-US" sz="2400" dirty="0">
              <a:solidFill>
                <a:srgbClr val="273239"/>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goal of the robot is to get the reward that is the diamond and avoid the hurdles that are fired.</a:t>
            </a:r>
          </a:p>
          <a:p>
            <a:pPr marL="457200" indent="-4572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robot learns by trying all the possible paths and then choosing the path which gives him the reward with the least hurdles. </a:t>
            </a:r>
          </a:p>
          <a:p>
            <a:pPr marL="457200" indent="-4572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Each right step will give the robot a reward and each wrong step will subtract the reward of the robot. </a:t>
            </a:r>
          </a:p>
          <a:p>
            <a:pPr marL="457200" indent="-4572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 total reward will be calculated when it reaches the final reward that is the diamond.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65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E8FE-05D7-4D1A-AE11-446EB8D60BF6}"/>
              </a:ext>
            </a:extLst>
          </p:cNvPr>
          <p:cNvSpPr>
            <a:spLocks noGrp="1"/>
          </p:cNvSpPr>
          <p:nvPr>
            <p:ph type="title"/>
          </p:nvPr>
        </p:nvSpPr>
        <p:spPr/>
        <p:txBody>
          <a:bodyPr>
            <a:normAutofit/>
          </a:bodyPr>
          <a:lstStyle/>
          <a:p>
            <a:r>
              <a:rPr lang="en-US" sz="4000" b="1" i="0" dirty="0">
                <a:solidFill>
                  <a:srgbClr val="FF0000"/>
                </a:solidFill>
                <a:effectLst/>
                <a:latin typeface="Times New Roman" panose="02020603050405020304" pitchFamily="18" charset="0"/>
                <a:cs typeface="Times New Roman" panose="02020603050405020304" pitchFamily="18" charset="0"/>
              </a:rPr>
              <a:t>Main points in Reinforcement learning:</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5D9ED5-A8F1-4353-8A5C-B5E3423767D2}"/>
              </a:ext>
            </a:extLst>
          </p:cNvPr>
          <p:cNvSpPr>
            <a:spLocks noGrp="1"/>
          </p:cNvSpPr>
          <p:nvPr>
            <p:ph idx="1"/>
          </p:nvPr>
        </p:nvSpPr>
        <p:spPr>
          <a:xfrm>
            <a:off x="838200" y="1571101"/>
            <a:ext cx="10515600" cy="4351338"/>
          </a:xfrm>
        </p:spPr>
        <p:txBody>
          <a:bodyPr>
            <a:normAutofit/>
          </a:bodyPr>
          <a:lstStyle/>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Input: The input should be an initial state from which the model will start.</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Output: There are many possible outputs as there are a variety of solutions to a particular problem.</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Training: The training is based upon the input, The model will return a state and the user will decide to reward or punish the model based on its output.</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The model keeps continues to learn.</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The best solution is decided based on the maximum reward.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02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ropy | Free Full-Text | Curriculum Reinforcement Learning Based on  K-Fold Cross Validation">
            <a:extLst>
              <a:ext uri="{FF2B5EF4-FFF2-40B4-BE49-F238E27FC236}">
                <a16:creationId xmlns:a16="http://schemas.microsoft.com/office/drawing/2014/main" id="{56B13053-D26D-4841-8E12-090CA3CF9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272" y="1883004"/>
            <a:ext cx="5410985" cy="3091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5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72FA-8EB2-44F8-87B0-AD91E3647DE1}"/>
              </a:ext>
            </a:extLst>
          </p:cNvPr>
          <p:cNvSpPr>
            <a:spLocks noGrp="1"/>
          </p:cNvSpPr>
          <p:nvPr>
            <p:ph type="title"/>
          </p:nvPr>
        </p:nvSpPr>
        <p:spPr/>
        <p:txBody>
          <a:bodyPr>
            <a:normAutofit/>
          </a:bodyPr>
          <a:lstStyle/>
          <a:p>
            <a:pPr algn="ctr"/>
            <a:r>
              <a:rPr lang="en-US" b="0" i="0" dirty="0">
                <a:solidFill>
                  <a:srgbClr val="FF0000"/>
                </a:solidFill>
                <a:effectLst/>
                <a:latin typeface="Times New Roman" pitchFamily="18" charset="0"/>
                <a:cs typeface="Times New Roman" pitchFamily="18" charset="0"/>
              </a:rPr>
              <a:t>Key Features of Reinforcement Learning</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48BC2A9-4F24-4D77-A3B1-4B6C3C2492DA}"/>
              </a:ext>
            </a:extLst>
          </p:cNvPr>
          <p:cNvSpPr>
            <a:spLocks noGrp="1"/>
          </p:cNvSpPr>
          <p:nvPr>
            <p:ph idx="1"/>
          </p:nvPr>
        </p:nvSpPr>
        <p:spPr>
          <a:xfrm>
            <a:off x="838200" y="1571101"/>
            <a:ext cx="10515600" cy="4351338"/>
          </a:xfrm>
        </p:spPr>
        <p:txBody>
          <a:bodyPr>
            <a:normAutofit/>
          </a:bodyPr>
          <a:lstStyle/>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In RL, the agent is not instructed about the environment and what actions need to be taken.</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It is based on the hit and trial process.</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The agent takes the next action and changes states according to the feedback of the previous action.</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The agent may get a delayed reward.</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The environment is stochastic, and the agent needs to explore it to reach to get the maximum positive rewards.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8872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B644-7814-4063-B5E3-2BC1126B5637}"/>
              </a:ext>
            </a:extLst>
          </p:cNvPr>
          <p:cNvSpPr>
            <a:spLocks noGrp="1"/>
          </p:cNvSpPr>
          <p:nvPr>
            <p:ph type="title"/>
          </p:nvPr>
        </p:nvSpPr>
        <p:spPr>
          <a:xfrm>
            <a:off x="471340" y="365125"/>
            <a:ext cx="10882460" cy="1325563"/>
          </a:xfrm>
        </p:spPr>
        <p:txBody>
          <a:bodyPr>
            <a:normAutofit/>
          </a:bodyPr>
          <a:lstStyle/>
          <a:p>
            <a:r>
              <a:rPr lang="en-US" b="0" i="0" dirty="0">
                <a:solidFill>
                  <a:srgbClr val="FF0000"/>
                </a:solidFill>
                <a:effectLst/>
                <a:latin typeface="Times New Roman" pitchFamily="18" charset="0"/>
                <a:cs typeface="Times New Roman" pitchFamily="18" charset="0"/>
              </a:rPr>
              <a:t>Approaches to implement Reinforcement Learning:</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4C967CC-24D6-4F9E-8281-AF077039475C}"/>
              </a:ext>
            </a:extLst>
          </p:cNvPr>
          <p:cNvSpPr>
            <a:spLocks noGrp="1"/>
          </p:cNvSpPr>
          <p:nvPr>
            <p:ph idx="1"/>
          </p:nvPr>
        </p:nvSpPr>
        <p:spPr/>
        <p:txBody>
          <a:bodyPr>
            <a:normAutofit/>
          </a:bodyPr>
          <a:lstStyle/>
          <a:p>
            <a:pPr algn="just"/>
            <a:r>
              <a:rPr lang="en-US" b="0" i="0" dirty="0">
                <a:solidFill>
                  <a:srgbClr val="333333"/>
                </a:solidFill>
                <a:effectLst/>
                <a:latin typeface="Times New Roman" pitchFamily="18" charset="0"/>
                <a:cs typeface="Times New Roman" pitchFamily="18" charset="0"/>
              </a:rPr>
              <a:t>There are mainly three ways to implement reinforcement-learning in ML, which are:</a:t>
            </a:r>
          </a:p>
          <a:p>
            <a:pPr marL="0" indent="0" algn="just">
              <a:buNone/>
            </a:pPr>
            <a:r>
              <a:rPr lang="en-US" b="1" i="0" dirty="0">
                <a:solidFill>
                  <a:srgbClr val="000000"/>
                </a:solidFill>
                <a:effectLst/>
                <a:latin typeface="Times New Roman" pitchFamily="18" charset="0"/>
                <a:cs typeface="Times New Roman" pitchFamily="18" charset="0"/>
              </a:rPr>
              <a:t>Value-based</a:t>
            </a:r>
          </a:p>
          <a:p>
            <a:pPr marL="0" indent="0">
              <a:buNone/>
            </a:pPr>
            <a:r>
              <a:rPr lang="en-US" b="1" dirty="0">
                <a:solidFill>
                  <a:srgbClr val="000000"/>
                </a:solidFill>
                <a:latin typeface="Times New Roman" pitchFamily="18" charset="0"/>
                <a:cs typeface="Times New Roman" pitchFamily="18" charset="0"/>
              </a:rPr>
              <a:t>Policy-based</a:t>
            </a:r>
            <a:br>
              <a:rPr lang="en-US" b="0" i="0" dirty="0">
                <a:solidFill>
                  <a:srgbClr val="000000"/>
                </a:solidFill>
                <a:effectLst/>
                <a:latin typeface="Times New Roman" pitchFamily="18" charset="0"/>
                <a:cs typeface="Times New Roman" pitchFamily="18" charset="0"/>
              </a:rPr>
            </a:br>
            <a:r>
              <a:rPr lang="en-US" b="1" i="0" dirty="0">
                <a:solidFill>
                  <a:srgbClr val="000000"/>
                </a:solidFill>
                <a:effectLst/>
                <a:latin typeface="Times New Roman" pitchFamily="18" charset="0"/>
                <a:cs typeface="Times New Roman" pitchFamily="18" charset="0"/>
              </a:rPr>
              <a:t>Model-based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8439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59B22-A0E9-480D-B541-9AF0F66E6DCE}"/>
              </a:ext>
            </a:extLst>
          </p:cNvPr>
          <p:cNvSpPr txBox="1"/>
          <p:nvPr/>
        </p:nvSpPr>
        <p:spPr>
          <a:xfrm>
            <a:off x="480768" y="650878"/>
            <a:ext cx="11076494" cy="3693319"/>
          </a:xfrm>
          <a:prstGeom prst="rect">
            <a:avLst/>
          </a:prstGeom>
          <a:noFill/>
        </p:spPr>
        <p:txBody>
          <a:bodyPr wrap="square">
            <a:spAutoFit/>
          </a:bodyPr>
          <a:lstStyle/>
          <a:p>
            <a:pPr algn="just"/>
            <a:r>
              <a:rPr lang="en-US" sz="2400" b="0" i="0" dirty="0">
                <a:solidFill>
                  <a:srgbClr val="FF0000"/>
                </a:solidFill>
                <a:effectLst/>
                <a:latin typeface="Times New Roman" panose="02020603050405020304" pitchFamily="18" charset="0"/>
                <a:cs typeface="Times New Roman" panose="02020603050405020304" pitchFamily="18" charset="0"/>
              </a:rPr>
              <a:t>value-based approach: </a:t>
            </a:r>
            <a:r>
              <a:rPr lang="en-US" sz="2400" b="0" i="0" dirty="0">
                <a:solidFill>
                  <a:srgbClr val="000000"/>
                </a:solidFill>
                <a:effectLst/>
                <a:latin typeface="Times New Roman" panose="02020603050405020304" pitchFamily="18" charset="0"/>
                <a:cs typeface="Times New Roman" panose="02020603050405020304" pitchFamily="18" charset="0"/>
              </a:rPr>
              <a:t>The value-based approach is about to find the optimal value function, which is the maximum value at a state under any policy. Therefore, the agent expects the long-term return at any state(s) under policy π.</a:t>
            </a:r>
          </a:p>
          <a:p>
            <a:pPr algn="just"/>
            <a:r>
              <a:rPr lang="en-IN" sz="2400" dirty="0">
                <a:latin typeface="Times New Roman" pitchFamily="18" charset="0"/>
                <a:cs typeface="Times New Roman" pitchFamily="18" charset="0"/>
              </a:rPr>
              <a:t>Value-based reinforcement learning (RL) methods involve approximating the value function, which estimates the expected cumulative reward an agent can obtain from a given state or state-action pair under a certain policy. The value function helps the agent to make informed decisions by evaluating the desirability of different states or actions.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br>
              <a:rPr lang="en-US" b="0" i="0" dirty="0">
                <a:solidFill>
                  <a:srgbClr val="000000"/>
                </a:solidFill>
                <a:effectLst/>
                <a:latin typeface="inter-regular"/>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88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1025"/>
            <a:ext cx="10515600" cy="5245938"/>
          </a:xfrm>
        </p:spPr>
        <p:txBody>
          <a:bodyPr>
            <a:normAutofit fontScale="92500" lnSpcReduction="10000"/>
          </a:bodyPr>
          <a:lstStyle/>
          <a:p>
            <a:pPr algn="just"/>
            <a:r>
              <a:rPr lang="en-US" dirty="0">
                <a:solidFill>
                  <a:srgbClr val="FF0000"/>
                </a:solidFill>
                <a:latin typeface="Times New Roman" panose="02020603050405020304" pitchFamily="18" charset="0"/>
                <a:cs typeface="Times New Roman" panose="02020603050405020304" pitchFamily="18" charset="0"/>
              </a:rPr>
              <a:t>Policy-based: </a:t>
            </a:r>
            <a:r>
              <a:rPr lang="en-US" dirty="0">
                <a:solidFill>
                  <a:srgbClr val="000000"/>
                </a:solidFill>
                <a:latin typeface="Times New Roman" panose="02020603050405020304" pitchFamily="18" charset="0"/>
                <a:cs typeface="Times New Roman" panose="02020603050405020304" pitchFamily="18" charset="0"/>
              </a:rPr>
              <a:t>Policy-based approach is to find the optimal policy for the maximum future rewards without using the value function. In this approach, the agent tries to apply such a policy that the action performed in each step helps to maximize the future reward.</a:t>
            </a:r>
          </a:p>
          <a:p>
            <a:pPr algn="just"/>
            <a:r>
              <a:rPr lang="en-US" dirty="0">
                <a:solidFill>
                  <a:srgbClr val="000000"/>
                </a:solidFill>
                <a:latin typeface="Times New Roman" panose="02020603050405020304" pitchFamily="18" charset="0"/>
                <a:cs typeface="Times New Roman" panose="02020603050405020304" pitchFamily="18" charset="0"/>
              </a:rPr>
              <a:t>The policy-based approach has mainly two types of policy:</a:t>
            </a:r>
          </a:p>
          <a:p>
            <a:pPr lvl="1" algn="just"/>
            <a:r>
              <a:rPr lang="en-US" b="1" dirty="0">
                <a:solidFill>
                  <a:srgbClr val="000000"/>
                </a:solidFill>
                <a:latin typeface="Times New Roman" panose="02020603050405020304" pitchFamily="18" charset="0"/>
                <a:cs typeface="Times New Roman" panose="02020603050405020304" pitchFamily="18" charset="0"/>
              </a:rPr>
              <a:t>Deterministic: </a:t>
            </a:r>
            <a:r>
              <a:rPr lang="en-US" dirty="0">
                <a:solidFill>
                  <a:srgbClr val="000000"/>
                </a:solidFill>
                <a:latin typeface="Times New Roman" panose="02020603050405020304" pitchFamily="18" charset="0"/>
                <a:cs typeface="Times New Roman" panose="02020603050405020304" pitchFamily="18" charset="0"/>
              </a:rPr>
              <a:t>The same action is produced by the policy (π) at any state.</a:t>
            </a:r>
          </a:p>
          <a:p>
            <a:pPr lvl="1" algn="just"/>
            <a:r>
              <a:rPr lang="en-US" b="1" dirty="0">
                <a:solidFill>
                  <a:srgbClr val="000000"/>
                </a:solidFill>
                <a:latin typeface="Times New Roman" panose="02020603050405020304" pitchFamily="18" charset="0"/>
                <a:cs typeface="Times New Roman" panose="02020603050405020304" pitchFamily="18" charset="0"/>
              </a:rPr>
              <a:t>Stochastic: </a:t>
            </a:r>
            <a:r>
              <a:rPr lang="en-US" dirty="0">
                <a:solidFill>
                  <a:srgbClr val="000000"/>
                </a:solidFill>
                <a:latin typeface="Times New Roman" panose="02020603050405020304" pitchFamily="18" charset="0"/>
                <a:cs typeface="Times New Roman" panose="02020603050405020304" pitchFamily="18" charset="0"/>
              </a:rPr>
              <a:t>In this policy, probability determines the produced action.</a:t>
            </a:r>
          </a:p>
          <a:p>
            <a:pPr algn="just"/>
            <a:r>
              <a:rPr lang="en-IN" dirty="0">
                <a:solidFill>
                  <a:srgbClr val="FF0000"/>
                </a:solidFill>
                <a:latin typeface="Times New Roman" pitchFamily="18" charset="0"/>
                <a:cs typeface="Times New Roman" pitchFamily="18" charset="0"/>
              </a:rPr>
              <a:t>Actor-Critic methods</a:t>
            </a:r>
            <a:r>
              <a:rPr lang="en-IN" dirty="0">
                <a:latin typeface="Times New Roman" pitchFamily="18" charset="0"/>
                <a:cs typeface="Times New Roman" pitchFamily="18" charset="0"/>
              </a:rPr>
              <a:t>: Combine aspects of both value-based and policy-based methods, utilizing both a policy (actor) and a value function (critic) to make more efficient and stable updates.</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dirty="0">
                <a:solidFill>
                  <a:srgbClr val="FF0000"/>
                </a:solidFill>
                <a:latin typeface="Times New Roman" panose="02020603050405020304" pitchFamily="18" charset="0"/>
                <a:cs typeface="Times New Roman" panose="02020603050405020304" pitchFamily="18" charset="0"/>
              </a:rPr>
              <a:t>model-based approach: </a:t>
            </a:r>
            <a:r>
              <a:rPr lang="en-US" dirty="0">
                <a:solidFill>
                  <a:srgbClr val="000000"/>
                </a:solidFill>
                <a:latin typeface="Times New Roman" panose="02020603050405020304" pitchFamily="18" charset="0"/>
                <a:cs typeface="Times New Roman" panose="02020603050405020304" pitchFamily="18" charset="0"/>
              </a:rPr>
              <a:t>In the model-based approach, a virtual model is created for the environment, and the agent explores that environment to learn it. There is no particular solution or algorithm for this approach because the model representation is different for each environment.</a:t>
            </a:r>
          </a:p>
          <a:p>
            <a:endParaRPr lang="en-IN" dirty="0"/>
          </a:p>
        </p:txBody>
      </p:sp>
    </p:spTree>
    <p:extLst>
      <p:ext uri="{BB962C8B-B14F-4D97-AF65-F5344CB8AC3E}">
        <p14:creationId xmlns:p14="http://schemas.microsoft.com/office/powerpoint/2010/main" val="139849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0176-4959-448A-BC10-5EEA925417FD}"/>
              </a:ext>
            </a:extLst>
          </p:cNvPr>
          <p:cNvSpPr>
            <a:spLocks noGrp="1"/>
          </p:cNvSpPr>
          <p:nvPr>
            <p:ph type="title"/>
          </p:nvPr>
        </p:nvSpPr>
        <p:spPr/>
        <p:txBody>
          <a:bodyPr/>
          <a:lstStyle/>
          <a:p>
            <a:r>
              <a:rPr lang="en-US" b="1" i="0" dirty="0">
                <a:solidFill>
                  <a:srgbClr val="FF0000"/>
                </a:solidFill>
                <a:effectLst/>
                <a:latin typeface="Times New Roman" panose="02020603050405020304" pitchFamily="18" charset="0"/>
                <a:cs typeface="Times New Roman" panose="02020603050405020304" pitchFamily="18" charset="0"/>
              </a:rPr>
              <a:t>Elements of Reinforcement Learning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60AEF1-6A58-4276-9E92-8CEF4657BBF2}"/>
              </a:ext>
            </a:extLst>
          </p:cNvPr>
          <p:cNvSpPr>
            <a:spLocks noGrp="1"/>
          </p:cNvSpPr>
          <p:nvPr>
            <p:ph idx="1"/>
          </p:nvPr>
        </p:nvSpPr>
        <p:spPr/>
        <p:txBody>
          <a:bodyPr/>
          <a:lstStyle/>
          <a:p>
            <a:pPr marL="0" indent="0" algn="l" fontAlgn="base">
              <a:buNone/>
            </a:pPr>
            <a:r>
              <a:rPr lang="en-US" b="0" i="0" dirty="0">
                <a:solidFill>
                  <a:srgbClr val="273239"/>
                </a:solidFill>
                <a:effectLst/>
                <a:latin typeface="Nunito" pitchFamily="2" charset="0"/>
              </a:rPr>
              <a:t> Reinforcement learning elements are as follows:</a:t>
            </a:r>
          </a:p>
          <a:p>
            <a:pPr marL="514350" indent="-514350" algn="l" fontAlgn="base">
              <a:buFont typeface="+mj-lt"/>
              <a:buAutoNum type="arabicPeriod"/>
            </a:pPr>
            <a:r>
              <a:rPr lang="en-US" b="0" i="0" dirty="0">
                <a:solidFill>
                  <a:srgbClr val="273239"/>
                </a:solidFill>
                <a:effectLst/>
                <a:latin typeface="Nunito" pitchFamily="2" charset="0"/>
              </a:rPr>
              <a:t>Policy</a:t>
            </a:r>
          </a:p>
          <a:p>
            <a:pPr marL="514350" indent="-514350" algn="l" fontAlgn="base">
              <a:buFont typeface="+mj-lt"/>
              <a:buAutoNum type="arabicPeriod"/>
            </a:pPr>
            <a:r>
              <a:rPr lang="en-US" b="0" i="0" dirty="0">
                <a:solidFill>
                  <a:srgbClr val="273239"/>
                </a:solidFill>
                <a:effectLst/>
                <a:latin typeface="Nunito" pitchFamily="2" charset="0"/>
              </a:rPr>
              <a:t>Reward function/Signal</a:t>
            </a:r>
          </a:p>
          <a:p>
            <a:pPr marL="514350" indent="-514350" algn="l" fontAlgn="base">
              <a:buFont typeface="+mj-lt"/>
              <a:buAutoNum type="arabicPeriod"/>
            </a:pPr>
            <a:r>
              <a:rPr lang="en-US" b="0" i="0" dirty="0">
                <a:solidFill>
                  <a:srgbClr val="273239"/>
                </a:solidFill>
                <a:effectLst/>
                <a:latin typeface="Nunito" pitchFamily="2" charset="0"/>
              </a:rPr>
              <a:t>Value function</a:t>
            </a:r>
          </a:p>
          <a:p>
            <a:pPr marL="514350" indent="-514350" algn="l" fontAlgn="base">
              <a:buFont typeface="+mj-lt"/>
              <a:buAutoNum type="arabicPeriod"/>
            </a:pPr>
            <a:r>
              <a:rPr lang="en-US" b="0" i="0" dirty="0">
                <a:solidFill>
                  <a:srgbClr val="273239"/>
                </a:solidFill>
                <a:effectLst/>
                <a:latin typeface="Nunito" pitchFamily="2" charset="0"/>
              </a:rPr>
              <a:t>Model of the environment</a:t>
            </a:r>
          </a:p>
          <a:p>
            <a:endParaRPr lang="en-IN" dirty="0"/>
          </a:p>
        </p:txBody>
      </p:sp>
    </p:spTree>
    <p:extLst>
      <p:ext uri="{BB962C8B-B14F-4D97-AF65-F5344CB8AC3E}">
        <p14:creationId xmlns:p14="http://schemas.microsoft.com/office/powerpoint/2010/main" val="420945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15390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CA9F-9D4B-40F9-89B3-3755DC9CC744}"/>
              </a:ext>
            </a:extLst>
          </p:cNvPr>
          <p:cNvSpPr>
            <a:spLocks noGrp="1"/>
          </p:cNvSpPr>
          <p:nvPr>
            <p:ph type="title"/>
          </p:nvPr>
        </p:nvSpPr>
        <p:spPr>
          <a:xfrm>
            <a:off x="838200" y="365125"/>
            <a:ext cx="10515600" cy="784945"/>
          </a:xfrm>
        </p:spPr>
        <p:txBody>
          <a:bodyPr/>
          <a:lstStyle/>
          <a:p>
            <a:pPr algn="ctr"/>
            <a:r>
              <a:rPr lang="en-US" b="0" i="0" dirty="0">
                <a:solidFill>
                  <a:srgbClr val="FF0000"/>
                </a:solidFill>
                <a:effectLst/>
                <a:latin typeface="Times New Roman" panose="02020603050405020304" pitchFamily="18" charset="0"/>
                <a:cs typeface="Times New Roman" panose="02020603050405020304" pitchFamily="18" charset="0"/>
              </a:rPr>
              <a:t>Policy: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C9FA9F-7A4A-49CE-B695-8A01AB57B24F}"/>
              </a:ext>
            </a:extLst>
          </p:cNvPr>
          <p:cNvSpPr>
            <a:spLocks noGrp="1"/>
          </p:cNvSpPr>
          <p:nvPr>
            <p:ph idx="1"/>
          </p:nvPr>
        </p:nvSpPr>
        <p:spPr>
          <a:xfrm>
            <a:off x="838200" y="1253331"/>
            <a:ext cx="10515600" cy="4351338"/>
          </a:xfrm>
        </p:spPr>
        <p:txBody>
          <a:bodyPr>
            <a:normAutofit fontScale="92500" lnSpcReduction="2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A policy can be defined as a way how an agent behaves at a given time. It maps the perceived states of the environment to the actions taken on those states</a:t>
            </a:r>
          </a:p>
          <a:p>
            <a:pPr algn="just"/>
            <a:r>
              <a:rPr lang="en-US" sz="2800" b="0" i="0" dirty="0">
                <a:solidFill>
                  <a:srgbClr val="273239"/>
                </a:solidFill>
                <a:effectLst/>
                <a:latin typeface="Times New Roman" panose="02020603050405020304" pitchFamily="18" charset="0"/>
                <a:cs typeface="Times New Roman" panose="02020603050405020304" pitchFamily="18" charset="0"/>
              </a:rPr>
              <a:t>Policy defines the learning agent behavior for given time period. It is a mapping from perceived states of the environment to actions to be taken when in those states.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A policy is the core element of the RL as it alone can define the behavior of the agent. </a:t>
            </a:r>
          </a:p>
          <a:p>
            <a:pPr algn="just"/>
            <a:r>
              <a:rPr lang="en-US" b="0" i="0" dirty="0">
                <a:solidFill>
                  <a:srgbClr val="333333"/>
                </a:solidFill>
                <a:effectLst/>
                <a:latin typeface="Times New Roman" panose="02020603050405020304" pitchFamily="18" charset="0"/>
                <a:cs typeface="Times New Roman" panose="02020603050405020304" pitchFamily="18" charset="0"/>
              </a:rPr>
              <a:t>In some cases, it may be a simple function or a lookup table, whereas, for other cases, it may involve general computation as a search process. It could be deterministic or a stochastic policy:</a:t>
            </a:r>
          </a:p>
          <a:p>
            <a:r>
              <a:rPr lang="en-US" sz="2800" b="1" i="0" dirty="0">
                <a:solidFill>
                  <a:srgbClr val="333333"/>
                </a:solidFill>
                <a:effectLst/>
                <a:latin typeface="Times New Roman" panose="02020603050405020304" pitchFamily="18" charset="0"/>
                <a:cs typeface="Times New Roman" panose="02020603050405020304" pitchFamily="18" charset="0"/>
              </a:rPr>
              <a:t>For deterministic policy: a = π(s)</a:t>
            </a:r>
            <a:br>
              <a:rPr lang="en-US" sz="2800" dirty="0">
                <a:latin typeface="Times New Roman" panose="02020603050405020304" pitchFamily="18" charset="0"/>
                <a:cs typeface="Times New Roman" panose="02020603050405020304" pitchFamily="18" charset="0"/>
              </a:rPr>
            </a:br>
            <a:r>
              <a:rPr lang="en-US" sz="2800" b="1" i="0" dirty="0">
                <a:solidFill>
                  <a:srgbClr val="333333"/>
                </a:solidFill>
                <a:effectLst/>
                <a:latin typeface="Times New Roman" panose="02020603050405020304" pitchFamily="18" charset="0"/>
                <a:cs typeface="Times New Roman" panose="02020603050405020304" pitchFamily="18" charset="0"/>
              </a:rPr>
              <a:t>For stochastic policy: π(a | s) = P[At =a | St = s]</a:t>
            </a:r>
            <a:endParaRPr lang="en-US" sz="28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5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DABD-A80A-431E-AE8E-20DECB8BAE29}"/>
              </a:ext>
            </a:extLst>
          </p:cNvPr>
          <p:cNvSpPr>
            <a:spLocks noGrp="1"/>
          </p:cNvSpPr>
          <p:nvPr>
            <p:ph type="title"/>
          </p:nvPr>
        </p:nvSpPr>
        <p:spPr/>
        <p:txBody>
          <a:bodyPr/>
          <a:lstStyle/>
          <a:p>
            <a:pPr algn="ctr"/>
            <a:r>
              <a:rPr lang="en-US" b="0" i="0" dirty="0">
                <a:solidFill>
                  <a:srgbClr val="FF0000"/>
                </a:solidFill>
                <a:effectLst/>
                <a:latin typeface="Times New Roman" panose="02020603050405020304" pitchFamily="18" charset="0"/>
                <a:cs typeface="Times New Roman" panose="02020603050405020304" pitchFamily="18" charset="0"/>
              </a:rPr>
              <a:t>Reward signal:</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D7A044-03F4-4889-9474-58A11B8FBBA8}"/>
              </a:ext>
            </a:extLst>
          </p:cNvPr>
          <p:cNvSpPr>
            <a:spLocks noGrp="1"/>
          </p:cNvSpPr>
          <p:nvPr>
            <p:ph idx="1"/>
          </p:nvPr>
        </p:nvSpPr>
        <p:spPr>
          <a:xfrm>
            <a:off x="772212" y="1457980"/>
            <a:ext cx="10515600" cy="4351338"/>
          </a:xfrm>
        </p:spPr>
        <p:txBody>
          <a:bodyPr>
            <a:normAutofit lnSpcReduction="10000"/>
          </a:bodyPr>
          <a:lstStyle/>
          <a:p>
            <a:r>
              <a:rPr lang="en-US" b="0" i="0" dirty="0">
                <a:solidFill>
                  <a:srgbClr val="333333"/>
                </a:solidFill>
                <a:effectLst/>
                <a:latin typeface="Times New Roman" panose="02020603050405020304" pitchFamily="18" charset="0"/>
                <a:cs typeface="Times New Roman" panose="02020603050405020304" pitchFamily="18" charset="0"/>
              </a:rPr>
              <a:t>The goal of reinforcement learning is defined by the reward signal. </a:t>
            </a:r>
          </a:p>
          <a:p>
            <a:r>
              <a:rPr lang="en-US" b="0" i="0" dirty="0">
                <a:solidFill>
                  <a:srgbClr val="333333"/>
                </a:solidFill>
                <a:effectLst/>
                <a:latin typeface="Times New Roman" panose="02020603050405020304" pitchFamily="18" charset="0"/>
                <a:cs typeface="Times New Roman" panose="02020603050405020304" pitchFamily="18" charset="0"/>
              </a:rPr>
              <a:t>At each state, the environment sends an immediate signal to the learning agent, and this signal is known as a </a:t>
            </a:r>
            <a:r>
              <a:rPr lang="en-US" b="1" i="0" dirty="0">
                <a:solidFill>
                  <a:srgbClr val="333333"/>
                </a:solidFill>
                <a:effectLst/>
                <a:latin typeface="Times New Roman" panose="02020603050405020304" pitchFamily="18" charset="0"/>
                <a:cs typeface="Times New Roman" panose="02020603050405020304" pitchFamily="18" charset="0"/>
              </a:rPr>
              <a:t>reward signal</a:t>
            </a:r>
            <a:r>
              <a:rPr lang="en-US" b="0" i="0" dirty="0">
                <a:solidFill>
                  <a:srgbClr val="333333"/>
                </a:solidFill>
                <a:effectLst/>
                <a:latin typeface="Times New Roman" panose="02020603050405020304" pitchFamily="18" charset="0"/>
                <a:cs typeface="Times New Roman" panose="02020603050405020304" pitchFamily="18" charset="0"/>
              </a:rPr>
              <a:t>. </a:t>
            </a:r>
          </a:p>
          <a:p>
            <a:r>
              <a:rPr lang="en-US" b="0" i="0" dirty="0">
                <a:solidFill>
                  <a:srgbClr val="333333"/>
                </a:solidFill>
                <a:effectLst/>
                <a:latin typeface="Times New Roman" panose="02020603050405020304" pitchFamily="18" charset="0"/>
                <a:cs typeface="Times New Roman" panose="02020603050405020304" pitchFamily="18" charset="0"/>
              </a:rPr>
              <a:t>These rewards are given according to the good and bad actions taken by the agent. </a:t>
            </a:r>
          </a:p>
          <a:p>
            <a:r>
              <a:rPr lang="en-US" b="0" i="0" dirty="0">
                <a:solidFill>
                  <a:srgbClr val="333333"/>
                </a:solidFill>
                <a:effectLst/>
                <a:latin typeface="Times New Roman" panose="02020603050405020304" pitchFamily="18" charset="0"/>
                <a:cs typeface="Times New Roman" panose="02020603050405020304" pitchFamily="18" charset="0"/>
              </a:rPr>
              <a:t>The agent's main objective is to maximize the total number of rewards for good actions. </a:t>
            </a:r>
          </a:p>
          <a:p>
            <a:r>
              <a:rPr lang="en-US" b="0" i="0" dirty="0">
                <a:solidFill>
                  <a:srgbClr val="333333"/>
                </a:solidFill>
                <a:effectLst/>
                <a:latin typeface="Times New Roman" panose="02020603050405020304" pitchFamily="18" charset="0"/>
                <a:cs typeface="Times New Roman" panose="02020603050405020304" pitchFamily="18" charset="0"/>
              </a:rPr>
              <a:t>The reward signal can change the policy, such as if an action selected by the agent leads to low reward, then the policy may change to select other actions in the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97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AD26-838A-4AFD-BBE6-3A1EF01AB0A9}"/>
              </a:ext>
            </a:extLst>
          </p:cNvPr>
          <p:cNvSpPr>
            <a:spLocks noGrp="1"/>
          </p:cNvSpPr>
          <p:nvPr>
            <p:ph type="title"/>
          </p:nvPr>
        </p:nvSpPr>
        <p:spPr/>
        <p:txBody>
          <a:bodyPr/>
          <a:lstStyle/>
          <a:p>
            <a:pPr algn="ctr"/>
            <a:r>
              <a:rPr lang="en-US" b="0" i="0" dirty="0">
                <a:solidFill>
                  <a:srgbClr val="FF0000"/>
                </a:solidFill>
                <a:effectLst/>
                <a:latin typeface="Times New Roman" panose="02020603050405020304" pitchFamily="18" charset="0"/>
                <a:cs typeface="Times New Roman" panose="02020603050405020304" pitchFamily="18" charset="0"/>
              </a:rPr>
              <a:t>value function: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90F689-C36C-4F58-9FF2-D4AD9843DF45}"/>
              </a:ext>
            </a:extLst>
          </p:cNvPr>
          <p:cNvSpPr>
            <a:spLocks noGrp="1"/>
          </p:cNvSpPr>
          <p:nvPr>
            <p:ph idx="1"/>
          </p:nvPr>
        </p:nvSpPr>
        <p:spPr>
          <a:xfrm>
            <a:off x="838200" y="1533394"/>
            <a:ext cx="10515600" cy="4351338"/>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value function gives information about how good the situation and action are and how much reward an agent can expect.</a:t>
            </a:r>
          </a:p>
          <a:p>
            <a:pPr algn="just"/>
            <a:r>
              <a:rPr lang="en-US" b="0" i="0" dirty="0">
                <a:solidFill>
                  <a:srgbClr val="333333"/>
                </a:solidFill>
                <a:effectLst/>
                <a:latin typeface="Times New Roman" panose="02020603050405020304" pitchFamily="18" charset="0"/>
                <a:cs typeface="Times New Roman" panose="02020603050405020304" pitchFamily="18" charset="0"/>
              </a:rPr>
              <a:t> A reward indicates the </a:t>
            </a:r>
            <a:r>
              <a:rPr lang="en-US" b="1" i="0" dirty="0">
                <a:solidFill>
                  <a:srgbClr val="333333"/>
                </a:solidFill>
                <a:effectLst/>
                <a:latin typeface="Times New Roman" panose="02020603050405020304" pitchFamily="18" charset="0"/>
                <a:cs typeface="Times New Roman" panose="02020603050405020304" pitchFamily="18" charset="0"/>
              </a:rPr>
              <a:t>immediate signal for each good and bad action</a:t>
            </a:r>
            <a:r>
              <a:rPr lang="en-US" b="0" i="0" dirty="0">
                <a:solidFill>
                  <a:srgbClr val="333333"/>
                </a:solidFill>
                <a:effectLst/>
                <a:latin typeface="Times New Roman" panose="02020603050405020304" pitchFamily="18" charset="0"/>
                <a:cs typeface="Times New Roman" panose="02020603050405020304" pitchFamily="18" charset="0"/>
              </a:rPr>
              <a:t>, whereas a value function specifies </a:t>
            </a:r>
            <a:r>
              <a:rPr lang="en-US" b="1" i="0" dirty="0">
                <a:solidFill>
                  <a:srgbClr val="333333"/>
                </a:solidFill>
                <a:effectLst/>
                <a:latin typeface="Times New Roman" panose="02020603050405020304" pitchFamily="18" charset="0"/>
                <a:cs typeface="Times New Roman" panose="02020603050405020304" pitchFamily="18" charset="0"/>
              </a:rPr>
              <a:t>the good state and action for the future</a:t>
            </a:r>
            <a:r>
              <a:rPr lang="en-US" b="0" i="0" dirty="0">
                <a:solidFill>
                  <a:srgbClr val="333333"/>
                </a:solidFill>
                <a:effectLst/>
                <a:latin typeface="Times New Roman" panose="02020603050405020304" pitchFamily="18" charset="0"/>
                <a:cs typeface="Times New Roman" panose="02020603050405020304" pitchFamily="18" charset="0"/>
              </a:rPr>
              <a:t>. </a:t>
            </a:r>
          </a:p>
          <a:p>
            <a:pPr algn="just"/>
            <a:r>
              <a:rPr lang="en-US" b="0" i="0" dirty="0">
                <a:solidFill>
                  <a:srgbClr val="333333"/>
                </a:solidFill>
                <a:effectLst/>
                <a:latin typeface="Times New Roman" panose="02020603050405020304" pitchFamily="18" charset="0"/>
                <a:cs typeface="Times New Roman" panose="02020603050405020304" pitchFamily="18" charset="0"/>
              </a:rPr>
              <a:t>The value function depends on the reward as, without reward, there could be no value. The goal of estimating values is to achieve more rewards.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26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F999-947C-45B6-868E-566268AC3ED2}"/>
              </a:ext>
            </a:extLst>
          </p:cNvPr>
          <p:cNvSpPr>
            <a:spLocks noGrp="1"/>
          </p:cNvSpPr>
          <p:nvPr>
            <p:ph type="title"/>
          </p:nvPr>
        </p:nvSpPr>
        <p:spPr>
          <a:xfrm>
            <a:off x="838200" y="365126"/>
            <a:ext cx="10515600" cy="643542"/>
          </a:xfrm>
        </p:spPr>
        <p:txBody>
          <a:bodyPr>
            <a:normAutofit fontScale="90000"/>
          </a:bodyPr>
          <a:lstStyle/>
          <a:p>
            <a:pPr algn="ctr"/>
            <a:r>
              <a:rPr lang="en-IN" dirty="0">
                <a:solidFill>
                  <a:srgbClr val="FF0000"/>
                </a:solidFill>
                <a:latin typeface="Times New Roman" panose="02020603050405020304" pitchFamily="18" charset="0"/>
                <a:cs typeface="Times New Roman" panose="02020603050405020304" pitchFamily="18" charset="0"/>
              </a:rPr>
              <a:t>Model:</a:t>
            </a:r>
          </a:p>
        </p:txBody>
      </p:sp>
      <p:sp>
        <p:nvSpPr>
          <p:cNvPr id="3" name="Content Placeholder 2">
            <a:extLst>
              <a:ext uri="{FF2B5EF4-FFF2-40B4-BE49-F238E27FC236}">
                <a16:creationId xmlns:a16="http://schemas.microsoft.com/office/drawing/2014/main" id="{6764CC78-EC57-4372-A474-BBA5E61DDD0E}"/>
              </a:ext>
            </a:extLst>
          </p:cNvPr>
          <p:cNvSpPr>
            <a:spLocks noGrp="1"/>
          </p:cNvSpPr>
          <p:nvPr>
            <p:ph idx="1"/>
          </p:nvPr>
        </p:nvSpPr>
        <p:spPr>
          <a:xfrm>
            <a:off x="838200" y="1253331"/>
            <a:ext cx="10515600" cy="4351338"/>
          </a:xfrm>
        </p:spPr>
        <p:txBody>
          <a:bodyPr>
            <a:normAutofit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last element of reinforcement learning is the model, which mimics the behavior of the environment. </a:t>
            </a:r>
          </a:p>
          <a:p>
            <a:pPr algn="just"/>
            <a:r>
              <a:rPr lang="en-US" b="0" i="0" dirty="0">
                <a:solidFill>
                  <a:srgbClr val="333333"/>
                </a:solidFill>
                <a:effectLst/>
                <a:latin typeface="Times New Roman" panose="02020603050405020304" pitchFamily="18" charset="0"/>
                <a:cs typeface="Times New Roman" panose="02020603050405020304" pitchFamily="18" charset="0"/>
              </a:rPr>
              <a:t>With the help of the model, one can make inferences about how the environment will behave. Such as, if a state and an action are given, then a model can predict the next state and reward.</a:t>
            </a:r>
          </a:p>
          <a:p>
            <a:pPr algn="just"/>
            <a:r>
              <a:rPr lang="en-US" b="0" i="0" dirty="0">
                <a:solidFill>
                  <a:srgbClr val="333333"/>
                </a:solidFill>
                <a:effectLst/>
                <a:latin typeface="Times New Roman" panose="02020603050405020304" pitchFamily="18" charset="0"/>
                <a:cs typeface="Times New Roman" panose="02020603050405020304" pitchFamily="18" charset="0"/>
              </a:rPr>
              <a:t>The model is used for planning, which means it provides a way to take a course of action by considering all future situations before actually experiencing those situations.</a:t>
            </a:r>
          </a:p>
          <a:p>
            <a:pPr algn="just"/>
            <a:r>
              <a:rPr lang="en-US" b="0" i="0" dirty="0">
                <a:solidFill>
                  <a:srgbClr val="333333"/>
                </a:solidFill>
                <a:effectLst/>
                <a:latin typeface="Times New Roman" panose="02020603050405020304" pitchFamily="18" charset="0"/>
                <a:cs typeface="Times New Roman" panose="02020603050405020304" pitchFamily="18" charset="0"/>
              </a:rPr>
              <a:t> The approaches for solving the RL problems </a:t>
            </a:r>
            <a:r>
              <a:rPr lang="en-US" b="1" i="0" dirty="0">
                <a:solidFill>
                  <a:srgbClr val="333333"/>
                </a:solidFill>
                <a:effectLst/>
                <a:latin typeface="Times New Roman" panose="02020603050405020304" pitchFamily="18" charset="0"/>
                <a:cs typeface="Times New Roman" panose="02020603050405020304" pitchFamily="18" charset="0"/>
              </a:rPr>
              <a:t>with the help of the model</a:t>
            </a:r>
            <a:r>
              <a:rPr lang="en-US" b="0" i="0" dirty="0">
                <a:solidFill>
                  <a:srgbClr val="333333"/>
                </a:solidFill>
                <a:effectLst/>
                <a:latin typeface="Times New Roman" panose="02020603050405020304" pitchFamily="18" charset="0"/>
                <a:cs typeface="Times New Roman" panose="02020603050405020304" pitchFamily="18" charset="0"/>
              </a:rPr>
              <a:t> are termed as the </a:t>
            </a:r>
            <a:r>
              <a:rPr lang="en-US" b="1" i="0" dirty="0">
                <a:solidFill>
                  <a:srgbClr val="333333"/>
                </a:solidFill>
                <a:effectLst/>
                <a:latin typeface="Times New Roman" panose="02020603050405020304" pitchFamily="18" charset="0"/>
                <a:cs typeface="Times New Roman" panose="02020603050405020304" pitchFamily="18" charset="0"/>
              </a:rPr>
              <a:t>model-based approach</a:t>
            </a:r>
            <a:r>
              <a:rPr lang="en-US" b="0" i="0" dirty="0">
                <a:solidFill>
                  <a:srgbClr val="333333"/>
                </a:solidFill>
                <a:effectLst/>
                <a:latin typeface="Times New Roman" panose="02020603050405020304" pitchFamily="18" charset="0"/>
                <a:cs typeface="Times New Roman" panose="02020603050405020304" pitchFamily="18" charset="0"/>
              </a:rPr>
              <a:t>. Comparatively, an approach </a:t>
            </a:r>
            <a:r>
              <a:rPr lang="en-US" b="1" i="0" dirty="0">
                <a:solidFill>
                  <a:srgbClr val="333333"/>
                </a:solidFill>
                <a:effectLst/>
                <a:latin typeface="Times New Roman" panose="02020603050405020304" pitchFamily="18" charset="0"/>
                <a:cs typeface="Times New Roman" panose="02020603050405020304" pitchFamily="18" charset="0"/>
              </a:rPr>
              <a:t>without using a model</a:t>
            </a:r>
            <a:r>
              <a:rPr lang="en-US" b="0" i="0" dirty="0">
                <a:solidFill>
                  <a:srgbClr val="333333"/>
                </a:solidFill>
                <a:effectLst/>
                <a:latin typeface="Times New Roman" panose="02020603050405020304" pitchFamily="18" charset="0"/>
                <a:cs typeface="Times New Roman" panose="02020603050405020304" pitchFamily="18" charset="0"/>
              </a:rPr>
              <a:t> is called a </a:t>
            </a:r>
            <a:r>
              <a:rPr lang="en-US" b="1" i="0" dirty="0">
                <a:solidFill>
                  <a:srgbClr val="333333"/>
                </a:solidFill>
                <a:effectLst/>
                <a:latin typeface="Times New Roman" panose="02020603050405020304" pitchFamily="18" charset="0"/>
                <a:cs typeface="Times New Roman" panose="02020603050405020304" pitchFamily="18" charset="0"/>
              </a:rPr>
              <a:t>model-free approach</a:t>
            </a:r>
            <a:r>
              <a:rPr lang="en-US" b="0" i="0" dirty="0">
                <a:solidFill>
                  <a:srgbClr val="333333"/>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EB3D-2F7E-41FB-9B32-A15278462920}"/>
              </a:ext>
            </a:extLst>
          </p:cNvPr>
          <p:cNvSpPr>
            <a:spLocks noGrp="1"/>
          </p:cNvSpPr>
          <p:nvPr>
            <p:ph type="title"/>
          </p:nvPr>
        </p:nvSpPr>
        <p:spPr>
          <a:xfrm>
            <a:off x="838200" y="365125"/>
            <a:ext cx="10515600" cy="568129"/>
          </a:xfrm>
        </p:spPr>
        <p:txBody>
          <a:bodyPr>
            <a:normAutofit/>
          </a:bodyPr>
          <a:lstStyle/>
          <a:p>
            <a:pPr algn="ctr"/>
            <a:r>
              <a:rPr lang="en-IN" sz="3200" b="0" i="0" u="none" strike="noStrike" baseline="0" dirty="0">
                <a:solidFill>
                  <a:srgbClr val="FF0000"/>
                </a:solidFill>
                <a:latin typeface="Times New Roman" panose="02020603050405020304" pitchFamily="18" charset="0"/>
                <a:cs typeface="Times New Roman" panose="02020603050405020304" pitchFamily="18" charset="0"/>
              </a:rPr>
              <a:t>The Return in reinforcement learning</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A9C85-1D71-4679-A73A-A84B1E01E8A8}"/>
              </a:ext>
            </a:extLst>
          </p:cNvPr>
          <p:cNvSpPr>
            <a:spLocks noGrp="1"/>
          </p:cNvSpPr>
          <p:nvPr>
            <p:ph idx="1"/>
          </p:nvPr>
        </p:nvSpPr>
        <p:spPr>
          <a:xfrm>
            <a:off x="725079" y="1253331"/>
            <a:ext cx="10515600" cy="4351338"/>
          </a:xfrm>
        </p:spPr>
        <p:txBody>
          <a:bodyPr>
            <a:normAutofit/>
          </a:bodyPr>
          <a:lstStyle/>
          <a:p>
            <a:pPr algn="l"/>
            <a:r>
              <a:rPr lang="en-US" b="0" i="0" dirty="0">
                <a:solidFill>
                  <a:srgbClr val="374151"/>
                </a:solidFill>
                <a:effectLst/>
                <a:latin typeface="Times New Roman" pitchFamily="18" charset="0"/>
                <a:cs typeface="Times New Roman" pitchFamily="18" charset="0"/>
              </a:rPr>
              <a:t>In reinforcement learning (RL), "The Return" refers to the cumulative reward that an agent receives when it interacts with an environment over a sequence of actions and states. It is a fundamental concept in RL and is often denoted as "G" or "R."</a:t>
            </a:r>
          </a:p>
          <a:p>
            <a:pPr algn="l"/>
            <a:r>
              <a:rPr lang="en-US" b="0" i="0" dirty="0">
                <a:solidFill>
                  <a:srgbClr val="374151"/>
                </a:solidFill>
                <a:effectLst/>
                <a:latin typeface="Times New Roman" pitchFamily="18" charset="0"/>
                <a:cs typeface="Times New Roman" pitchFamily="18" charset="0"/>
              </a:rPr>
              <a:t>The Return is a way to measure the effectiveness of a policy, which is the strategy or set of actions that an RL agent follows to maximize its expected cumulative reward. The objective of an RL agent is typically to find the policy that maximizes its expected return over time.</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4810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52458D-4597-4D75-AE63-7FC6C692D4D5}"/>
              </a:ext>
            </a:extLst>
          </p:cNvPr>
          <p:cNvSpPr txBox="1"/>
          <p:nvPr/>
        </p:nvSpPr>
        <p:spPr>
          <a:xfrm>
            <a:off x="623740" y="490194"/>
            <a:ext cx="10944520" cy="1569660"/>
          </a:xfrm>
          <a:prstGeom prst="rect">
            <a:avLst/>
          </a:prstGeom>
          <a:noFill/>
        </p:spPr>
        <p:txBody>
          <a:bodyPr wrap="square">
            <a:sp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The Return can be mathematically defined as the sum of rewards received by the agent from the start of an episode (or trajectory) until the end. An episode is a sequence of actions and states that begins with the initial state and ends when a certain termination condition is met. The Return is typically represented as: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34AE6C-7FAD-4227-8873-98FC8747B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598" y="2321784"/>
            <a:ext cx="3534268" cy="819264"/>
          </a:xfrm>
          <a:prstGeom prst="rect">
            <a:avLst/>
          </a:prstGeom>
        </p:spPr>
      </p:pic>
      <p:sp>
        <p:nvSpPr>
          <p:cNvPr id="7" name="TextBox 6">
            <a:extLst>
              <a:ext uri="{FF2B5EF4-FFF2-40B4-BE49-F238E27FC236}">
                <a16:creationId xmlns:a16="http://schemas.microsoft.com/office/drawing/2014/main" id="{5AC8D43A-9F51-4DAA-89AC-3991113624E2}"/>
              </a:ext>
            </a:extLst>
          </p:cNvPr>
          <p:cNvSpPr txBox="1"/>
          <p:nvPr/>
        </p:nvSpPr>
        <p:spPr>
          <a:xfrm>
            <a:off x="1674438" y="3519349"/>
            <a:ext cx="6094428" cy="1200329"/>
          </a:xfrm>
          <a:prstGeom prst="rect">
            <a:avLst/>
          </a:prstGeom>
          <a:noFill/>
        </p:spPr>
        <p:txBody>
          <a:bodyPr wrap="square">
            <a:spAutoFit/>
          </a:bodyPr>
          <a:lstStyle/>
          <a:p>
            <a:pPr algn="l"/>
            <a:r>
              <a:rPr lang="en-US" b="0" i="0" dirty="0">
                <a:solidFill>
                  <a:srgbClr val="374151"/>
                </a:solidFill>
                <a:effectLst/>
                <a:latin typeface="Times New Roman" pitchFamily="18" charset="0"/>
                <a:cs typeface="Times New Roman" pitchFamily="18" charset="0"/>
              </a:rPr>
              <a:t>Where:</a:t>
            </a:r>
          </a:p>
          <a:p>
            <a:pPr algn="l">
              <a:buFont typeface="Arial" panose="020B0604020202020204" pitchFamily="34" charset="0"/>
              <a:buChar char="•"/>
            </a:pPr>
            <a:r>
              <a:rPr lang="en-US" b="0" i="1" dirty="0">
                <a:solidFill>
                  <a:srgbClr val="374151"/>
                </a:solidFill>
                <a:effectLst/>
                <a:latin typeface="Times New Roman" pitchFamily="18" charset="0"/>
                <a:cs typeface="Times New Roman" pitchFamily="18" charset="0"/>
              </a:rPr>
              <a:t>Gt</a:t>
            </a:r>
            <a:r>
              <a:rPr lang="en-US" b="0" i="0" dirty="0">
                <a:solidFill>
                  <a:srgbClr val="374151"/>
                </a:solidFill>
                <a:effectLst/>
                <a:latin typeface="Times New Roman" pitchFamily="18" charset="0"/>
                <a:cs typeface="Times New Roman" pitchFamily="18" charset="0"/>
              </a:rPr>
              <a:t>​ is the Return at time step </a:t>
            </a:r>
            <a:r>
              <a:rPr lang="en-US" b="0" i="1" dirty="0">
                <a:solidFill>
                  <a:srgbClr val="374151"/>
                </a:solidFill>
                <a:effectLst/>
                <a:latin typeface="Times New Roman" pitchFamily="18" charset="0"/>
                <a:cs typeface="Times New Roman" pitchFamily="18" charset="0"/>
              </a:rPr>
              <a:t>t</a:t>
            </a:r>
            <a:r>
              <a:rPr lang="en-US" b="0" i="0" dirty="0">
                <a:solidFill>
                  <a:srgbClr val="374151"/>
                </a:solidFill>
                <a:effectLst/>
                <a:latin typeface="Times New Roman" pitchFamily="18" charset="0"/>
                <a:cs typeface="Times New Roman" pitchFamily="18" charset="0"/>
              </a:rPr>
              <a:t>.</a:t>
            </a:r>
          </a:p>
          <a:p>
            <a:pPr algn="l">
              <a:buFont typeface="Arial" panose="020B0604020202020204" pitchFamily="34" charset="0"/>
              <a:buChar char="•"/>
            </a:pPr>
            <a:r>
              <a:rPr lang="en-US" b="0" i="1" dirty="0">
                <a:solidFill>
                  <a:srgbClr val="374151"/>
                </a:solidFill>
                <a:effectLst/>
                <a:latin typeface="Times New Roman" pitchFamily="18" charset="0"/>
                <a:cs typeface="Times New Roman" pitchFamily="18" charset="0"/>
              </a:rPr>
              <a:t>Rt</a:t>
            </a:r>
            <a:r>
              <a:rPr lang="en-US" b="0" i="0" dirty="0">
                <a:solidFill>
                  <a:srgbClr val="374151"/>
                </a:solidFill>
                <a:effectLst/>
                <a:latin typeface="Times New Roman" pitchFamily="18" charset="0"/>
                <a:cs typeface="Times New Roman" pitchFamily="18" charset="0"/>
              </a:rPr>
              <a:t>​ is the reward received at time step </a:t>
            </a:r>
            <a:r>
              <a:rPr lang="en-US" b="0" i="1" dirty="0">
                <a:solidFill>
                  <a:srgbClr val="374151"/>
                </a:solidFill>
                <a:effectLst/>
                <a:latin typeface="Times New Roman" pitchFamily="18" charset="0"/>
                <a:cs typeface="Times New Roman" pitchFamily="18" charset="0"/>
              </a:rPr>
              <a:t>t</a:t>
            </a:r>
            <a:r>
              <a:rPr lang="en-US" b="0" i="0" dirty="0">
                <a:solidFill>
                  <a:srgbClr val="374151"/>
                </a:solidFill>
                <a:effectLst/>
                <a:latin typeface="Times New Roman" pitchFamily="18" charset="0"/>
                <a:cs typeface="Times New Roman" pitchFamily="18" charset="0"/>
              </a:rPr>
              <a:t>.</a:t>
            </a:r>
          </a:p>
          <a:p>
            <a:pPr algn="l">
              <a:buFont typeface="Arial" panose="020B0604020202020204" pitchFamily="34" charset="0"/>
              <a:buChar char="•"/>
            </a:pPr>
            <a:r>
              <a:rPr lang="en-US" b="0" i="1" dirty="0">
                <a:solidFill>
                  <a:srgbClr val="374151"/>
                </a:solidFill>
                <a:effectLst/>
                <a:latin typeface="Times New Roman" pitchFamily="18" charset="0"/>
                <a:cs typeface="Times New Roman" pitchFamily="18" charset="0"/>
              </a:rPr>
              <a:t>T</a:t>
            </a:r>
            <a:r>
              <a:rPr lang="en-US" b="0" i="0" dirty="0">
                <a:solidFill>
                  <a:srgbClr val="374151"/>
                </a:solidFill>
                <a:effectLst/>
                <a:latin typeface="Times New Roman" pitchFamily="18" charset="0"/>
                <a:cs typeface="Times New Roman" pitchFamily="18" charset="0"/>
              </a:rPr>
              <a:t> is the time step at which the episode terminates.</a:t>
            </a:r>
          </a:p>
        </p:txBody>
      </p:sp>
    </p:spTree>
    <p:extLst>
      <p:ext uri="{BB962C8B-B14F-4D97-AF65-F5344CB8AC3E}">
        <p14:creationId xmlns:p14="http://schemas.microsoft.com/office/powerpoint/2010/main" val="3205964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DB3797-7415-4503-A24D-74AA4BE22589}"/>
              </a:ext>
            </a:extLst>
          </p:cNvPr>
          <p:cNvSpPr txBox="1"/>
          <p:nvPr/>
        </p:nvSpPr>
        <p:spPr>
          <a:xfrm>
            <a:off x="499621" y="443061"/>
            <a:ext cx="10416618" cy="830997"/>
          </a:xfrm>
          <a:prstGeom prst="rect">
            <a:avLst/>
          </a:prstGeom>
          <a:noFill/>
        </p:spPr>
        <p:txBody>
          <a:bodyPr wrap="square">
            <a:sp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 goal of the RL agent is to find a policy that maximizes the expected value of the Return:</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8AC905-66B2-431D-97CD-4E3FF0599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3417" y="1653747"/>
            <a:ext cx="5125165" cy="2381582"/>
          </a:xfrm>
          <a:prstGeom prst="rect">
            <a:avLst/>
          </a:prstGeom>
        </p:spPr>
      </p:pic>
      <p:sp>
        <p:nvSpPr>
          <p:cNvPr id="7" name="TextBox 6">
            <a:extLst>
              <a:ext uri="{FF2B5EF4-FFF2-40B4-BE49-F238E27FC236}">
                <a16:creationId xmlns:a16="http://schemas.microsoft.com/office/drawing/2014/main" id="{8B307AE1-85A8-4415-A4B7-6BD2DFB65F74}"/>
              </a:ext>
            </a:extLst>
          </p:cNvPr>
          <p:cNvSpPr txBox="1"/>
          <p:nvPr/>
        </p:nvSpPr>
        <p:spPr>
          <a:xfrm>
            <a:off x="681087" y="4486688"/>
            <a:ext cx="10235152" cy="1200329"/>
          </a:xfrm>
          <a:prstGeom prst="rect">
            <a:avLst/>
          </a:prstGeom>
          <a:noFill/>
        </p:spPr>
        <p:txBody>
          <a:bodyPr wrap="square">
            <a:spAutoFit/>
          </a:bodyPr>
          <a:lstStyle/>
          <a:p>
            <a:pPr algn="just"/>
            <a:r>
              <a:rPr lang="en-US" sz="2400" b="0" i="0" dirty="0">
                <a:solidFill>
                  <a:srgbClr val="374151"/>
                </a:solidFill>
                <a:effectLst/>
                <a:latin typeface="Times New Roman" panose="02020603050405020304" pitchFamily="18" charset="0"/>
                <a:cs typeface="Times New Roman" panose="02020603050405020304" pitchFamily="18" charset="0"/>
              </a:rPr>
              <a:t>Alternatively, instead of working with the expected Return, the agent can also work with the expected sum of discounted rewards, called the "discounted return" or "discounted cumulative reward."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26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68F0C6-1956-4E89-969B-DF321A424FFD}"/>
              </a:ext>
            </a:extLst>
          </p:cNvPr>
          <p:cNvSpPr txBox="1"/>
          <p:nvPr/>
        </p:nvSpPr>
        <p:spPr>
          <a:xfrm>
            <a:off x="480766" y="801279"/>
            <a:ext cx="10605155" cy="830997"/>
          </a:xfrm>
          <a:prstGeom prst="rect">
            <a:avLst/>
          </a:prstGeom>
          <a:noFill/>
        </p:spPr>
        <p:txBody>
          <a:bodyPr wrap="square">
            <a:sp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This involves multiplying each reward by a discount factor </a:t>
            </a:r>
            <a:r>
              <a:rPr lang="en-US" sz="2400" b="0" i="1" dirty="0">
                <a:solidFill>
                  <a:srgbClr val="374151"/>
                </a:solidFill>
                <a:effectLst/>
                <a:latin typeface="Times New Roman" panose="02020603050405020304" pitchFamily="18" charset="0"/>
                <a:cs typeface="Times New Roman" panose="02020603050405020304" pitchFamily="18" charset="0"/>
              </a:rPr>
              <a:t>γ</a:t>
            </a:r>
            <a:r>
              <a:rPr lang="en-US" sz="2400" b="0" i="0" dirty="0">
                <a:solidFill>
                  <a:srgbClr val="374151"/>
                </a:solidFill>
                <a:effectLst/>
                <a:latin typeface="Times New Roman" panose="02020603050405020304" pitchFamily="18" charset="0"/>
                <a:cs typeface="Times New Roman" panose="02020603050405020304" pitchFamily="18" charset="0"/>
              </a:rPr>
              <a:t> (where 0≤</a:t>
            </a:r>
            <a:r>
              <a:rPr lang="en-US" sz="2400" b="0" i="1" dirty="0">
                <a:solidFill>
                  <a:srgbClr val="374151"/>
                </a:solidFill>
                <a:effectLst/>
                <a:latin typeface="Times New Roman" panose="02020603050405020304" pitchFamily="18" charset="0"/>
                <a:cs typeface="Times New Roman" panose="02020603050405020304" pitchFamily="18" charset="0"/>
              </a:rPr>
              <a:t>γ</a:t>
            </a:r>
            <a:r>
              <a:rPr lang="en-US" sz="2400" b="0" i="0" dirty="0">
                <a:solidFill>
                  <a:srgbClr val="374151"/>
                </a:solidFill>
                <a:effectLst/>
                <a:latin typeface="Times New Roman" panose="02020603050405020304" pitchFamily="18" charset="0"/>
                <a:cs typeface="Times New Roman" panose="02020603050405020304" pitchFamily="18" charset="0"/>
              </a:rPr>
              <a:t>≤1) to give more importance to immediate rewards:</a:t>
            </a:r>
            <a:endParaRPr lang="en-IN" sz="2400" dirty="0"/>
          </a:p>
        </p:txBody>
      </p:sp>
      <p:pic>
        <p:nvPicPr>
          <p:cNvPr id="5" name="Picture 4">
            <a:extLst>
              <a:ext uri="{FF2B5EF4-FFF2-40B4-BE49-F238E27FC236}">
                <a16:creationId xmlns:a16="http://schemas.microsoft.com/office/drawing/2014/main" id="{4A44CA66-221B-4624-9233-E8DA766A0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740" y="2077781"/>
            <a:ext cx="4739336" cy="910516"/>
          </a:xfrm>
          <a:prstGeom prst="rect">
            <a:avLst/>
          </a:prstGeom>
        </p:spPr>
      </p:pic>
      <p:sp>
        <p:nvSpPr>
          <p:cNvPr id="7" name="TextBox 6">
            <a:extLst>
              <a:ext uri="{FF2B5EF4-FFF2-40B4-BE49-F238E27FC236}">
                <a16:creationId xmlns:a16="http://schemas.microsoft.com/office/drawing/2014/main" id="{1B345900-886A-470B-A6A2-E17B37646C9D}"/>
              </a:ext>
            </a:extLst>
          </p:cNvPr>
          <p:cNvSpPr txBox="1"/>
          <p:nvPr/>
        </p:nvSpPr>
        <p:spPr>
          <a:xfrm>
            <a:off x="584461" y="3210077"/>
            <a:ext cx="10605155" cy="830997"/>
          </a:xfrm>
          <a:prstGeom prst="rect">
            <a:avLst/>
          </a:prstGeom>
          <a:noFill/>
        </p:spPr>
        <p:txBody>
          <a:bodyPr wrap="square">
            <a:spAutoFit/>
          </a:bodyPr>
          <a:lstStyle/>
          <a:p>
            <a:r>
              <a:rPr lang="en-US" sz="2400" b="0" i="0" dirty="0">
                <a:solidFill>
                  <a:srgbClr val="374151"/>
                </a:solidFill>
                <a:effectLst/>
                <a:latin typeface="Times New Roman" panose="02020603050405020304" pitchFamily="18" charset="0"/>
                <a:cs typeface="Times New Roman" panose="02020603050405020304" pitchFamily="18" charset="0"/>
              </a:rPr>
              <a:t>The choice of </a:t>
            </a:r>
            <a:r>
              <a:rPr lang="en-US" sz="2400" b="0" i="1" dirty="0">
                <a:solidFill>
                  <a:srgbClr val="374151"/>
                </a:solidFill>
                <a:effectLst/>
                <a:latin typeface="Times New Roman" panose="02020603050405020304" pitchFamily="18" charset="0"/>
                <a:cs typeface="Times New Roman" panose="02020603050405020304" pitchFamily="18" charset="0"/>
              </a:rPr>
              <a:t>γ</a:t>
            </a:r>
            <a:r>
              <a:rPr lang="en-US" sz="2400" b="0" i="0" dirty="0">
                <a:solidFill>
                  <a:srgbClr val="374151"/>
                </a:solidFill>
                <a:effectLst/>
                <a:latin typeface="Times New Roman" panose="02020603050405020304" pitchFamily="18" charset="0"/>
                <a:cs typeface="Times New Roman" panose="02020603050405020304" pitchFamily="18" charset="0"/>
              </a:rPr>
              <a:t> affects the agent's behavior and can be used to control the trade-off between immediate rewards and long-term rewards.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81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2230" y="74817"/>
            <a:ext cx="6512360" cy="523220"/>
          </a:xfrm>
          <a:prstGeom prst="rect">
            <a:avLst/>
          </a:prstGeom>
          <a:noFill/>
        </p:spPr>
        <p:txBody>
          <a:bodyPr wrap="none" rtlCol="0">
            <a:spAutoFit/>
          </a:bodyPr>
          <a:lstStyle/>
          <a:p>
            <a:pPr algn="ctr"/>
            <a:r>
              <a:rPr lang="en-US" sz="2800" b="1" dirty="0"/>
              <a:t>Discount Factor In Reinforcement Learning</a:t>
            </a:r>
            <a:endParaRPr lang="en-IN" sz="2800" b="1" dirty="0"/>
          </a:p>
        </p:txBody>
      </p:sp>
      <p:sp>
        <p:nvSpPr>
          <p:cNvPr id="3" name="Rectangle 2"/>
          <p:cNvSpPr/>
          <p:nvPr/>
        </p:nvSpPr>
        <p:spPr>
          <a:xfrm>
            <a:off x="241069" y="828285"/>
            <a:ext cx="11745884" cy="1015663"/>
          </a:xfrm>
          <a:prstGeom prst="rect">
            <a:avLst/>
          </a:prstGeom>
        </p:spPr>
        <p:txBody>
          <a:bodyPr wrap="square">
            <a:spAutoFit/>
          </a:bodyPr>
          <a:lstStyle/>
          <a:p>
            <a:pPr marL="285750" indent="-285750" algn="just">
              <a:buFont typeface="Arial" pitchFamily="34" charset="0"/>
              <a:buChar char="•"/>
            </a:pPr>
            <a:r>
              <a:rPr lang="en-IN" sz="2000" dirty="0"/>
              <a:t>The discount factor, commonly denoted as </a:t>
            </a:r>
            <a:r>
              <a:rPr lang="en-IN" sz="2000" i="1" dirty="0"/>
              <a:t>γ</a:t>
            </a:r>
            <a:r>
              <a:rPr lang="en-IN" sz="2000" dirty="0"/>
              <a:t> (gamma), is a parameter that influences how much weight is given to future rewards in the decision-making process of an RL agent. </a:t>
            </a:r>
          </a:p>
          <a:p>
            <a:pPr marL="285750" indent="-285750" algn="just">
              <a:buFont typeface="Arial" pitchFamily="34" charset="0"/>
              <a:buChar char="•"/>
            </a:pPr>
            <a:r>
              <a:rPr lang="en-IN" sz="2000" dirty="0"/>
              <a:t>It's a critical component used to calculate the discounted future rewards or returns in RL algorithms.</a:t>
            </a:r>
          </a:p>
        </p:txBody>
      </p:sp>
      <p:sp>
        <p:nvSpPr>
          <p:cNvPr id="5" name="Rectangle 4"/>
          <p:cNvSpPr/>
          <p:nvPr/>
        </p:nvSpPr>
        <p:spPr>
          <a:xfrm>
            <a:off x="307571" y="1843948"/>
            <a:ext cx="11745884" cy="1631216"/>
          </a:xfrm>
          <a:prstGeom prst="rect">
            <a:avLst/>
          </a:prstGeom>
        </p:spPr>
        <p:txBody>
          <a:bodyPr wrap="square">
            <a:spAutoFit/>
          </a:bodyPr>
          <a:lstStyle/>
          <a:p>
            <a:pPr marL="285750" indent="-285750" algn="just">
              <a:buFont typeface="Arial" pitchFamily="34" charset="0"/>
              <a:buChar char="•"/>
            </a:pPr>
            <a:r>
              <a:rPr lang="en-IN" sz="2000" dirty="0"/>
              <a:t>The discount factor </a:t>
            </a:r>
            <a:r>
              <a:rPr lang="en-IN" sz="2000" i="1" dirty="0"/>
              <a:t>γ</a:t>
            </a:r>
            <a:r>
              <a:rPr lang="en-IN" sz="2000" dirty="0"/>
              <a:t> determines the trade-off between immediate rewards and future rewards. </a:t>
            </a:r>
          </a:p>
          <a:p>
            <a:pPr marL="285750" indent="-285750" algn="just">
              <a:buFont typeface="Arial" pitchFamily="34" charset="0"/>
              <a:buChar char="•"/>
            </a:pPr>
            <a:r>
              <a:rPr lang="en-IN" sz="2000" dirty="0"/>
              <a:t>A higher </a:t>
            </a:r>
            <a:r>
              <a:rPr lang="en-IN" sz="2000" i="1" dirty="0"/>
              <a:t>γ</a:t>
            </a:r>
            <a:r>
              <a:rPr lang="en-IN" sz="2000" dirty="0"/>
              <a:t> places more emphasis on obtaining rewards in the future, making the agent more forward-looking and potentially more patient in its decision-making. </a:t>
            </a:r>
          </a:p>
          <a:p>
            <a:pPr marL="285750" indent="-285750" algn="just">
              <a:buFont typeface="Arial" pitchFamily="34" charset="0"/>
              <a:buChar char="•"/>
            </a:pPr>
            <a:r>
              <a:rPr lang="en-IN" sz="2000" dirty="0"/>
              <a:t>Conversely, a lower </a:t>
            </a:r>
            <a:r>
              <a:rPr lang="en-IN" sz="2000" i="1" dirty="0"/>
              <a:t>γ</a:t>
            </a:r>
            <a:r>
              <a:rPr lang="en-IN" sz="2000" dirty="0"/>
              <a:t> makes the agent focus more on immediate rewards, making it more myopic in its decisions.</a:t>
            </a:r>
          </a:p>
        </p:txBody>
      </p:sp>
      <p:sp>
        <p:nvSpPr>
          <p:cNvPr id="6" name="Rectangle 5"/>
          <p:cNvSpPr/>
          <p:nvPr/>
        </p:nvSpPr>
        <p:spPr>
          <a:xfrm>
            <a:off x="224441" y="3471731"/>
            <a:ext cx="11441083" cy="1323439"/>
          </a:xfrm>
          <a:prstGeom prst="rect">
            <a:avLst/>
          </a:prstGeom>
        </p:spPr>
        <p:txBody>
          <a:bodyPr wrap="square">
            <a:spAutoFit/>
          </a:bodyPr>
          <a:lstStyle/>
          <a:p>
            <a:pPr marL="285750" indent="-285750" algn="just">
              <a:buFont typeface="Arial" pitchFamily="34" charset="0"/>
              <a:buChar char="•"/>
            </a:pPr>
            <a:r>
              <a:rPr lang="en-IN" sz="2000" dirty="0"/>
              <a:t>A discount factor close to 1 implies that the agent values future rewards highly, potentially sacrificing short-term gains for larger long-term rewards. </a:t>
            </a:r>
          </a:p>
          <a:p>
            <a:pPr marL="285750" indent="-285750" algn="just">
              <a:buFont typeface="Arial" pitchFamily="34" charset="0"/>
              <a:buChar char="•"/>
            </a:pPr>
            <a:r>
              <a:rPr lang="en-IN" sz="2000" dirty="0"/>
              <a:t>A discount factor close to 0 implies that the agent values immediate rewards more and tends to make decisions that maximize short-term gains.</a:t>
            </a:r>
          </a:p>
        </p:txBody>
      </p:sp>
    </p:spTree>
    <p:extLst>
      <p:ext uri="{BB962C8B-B14F-4D97-AF65-F5344CB8AC3E}">
        <p14:creationId xmlns:p14="http://schemas.microsoft.com/office/powerpoint/2010/main" val="2925060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922" y="977914"/>
            <a:ext cx="11540837" cy="3046988"/>
          </a:xfrm>
          <a:prstGeom prst="rect">
            <a:avLst/>
          </a:prstGeom>
        </p:spPr>
        <p:txBody>
          <a:bodyPr wrap="square">
            <a:spAutoFit/>
          </a:bodyPr>
          <a:lstStyle/>
          <a:p>
            <a:r>
              <a:rPr lang="en-IN" sz="2400" dirty="0"/>
              <a:t>Consider a simple scenario where an RL agent interacts with an environment over three time steps (</a:t>
            </a:r>
            <a:r>
              <a:rPr lang="en-IN" sz="2400" i="1" dirty="0"/>
              <a:t>t</a:t>
            </a:r>
            <a:r>
              <a:rPr lang="en-IN" sz="2400" dirty="0"/>
              <a:t>=0,1,2). The rewards obtained at each time step are </a:t>
            </a:r>
            <a:r>
              <a:rPr lang="en-IN" sz="2400" i="1" dirty="0"/>
              <a:t>R_t</a:t>
            </a:r>
            <a:r>
              <a:rPr lang="en-IN" sz="2400" dirty="0"/>
              <a:t>+1​=10,</a:t>
            </a:r>
            <a:r>
              <a:rPr lang="en-IN" sz="2400" i="1" dirty="0"/>
              <a:t>R_t</a:t>
            </a:r>
            <a:r>
              <a:rPr lang="en-IN" sz="2400" dirty="0"/>
              <a:t>+2​=5,</a:t>
            </a:r>
            <a:r>
              <a:rPr lang="en-IN" sz="2400" i="1" dirty="0"/>
              <a:t>R_t</a:t>
            </a:r>
            <a:r>
              <a:rPr lang="en-IN" sz="2400" dirty="0"/>
              <a:t>+3​=8, and use a discount factor of </a:t>
            </a:r>
            <a:r>
              <a:rPr lang="en-IN" sz="2400" i="1" dirty="0"/>
              <a:t>γ</a:t>
            </a:r>
            <a:r>
              <a:rPr lang="en-IN" sz="2400" dirty="0"/>
              <a:t>=0.9.</a:t>
            </a:r>
          </a:p>
          <a:p>
            <a:endParaRPr lang="en-US" sz="2400" dirty="0"/>
          </a:p>
          <a:p>
            <a:r>
              <a:rPr lang="en-IN" sz="2400" dirty="0"/>
              <a:t>calculate the cumulative reward </a:t>
            </a:r>
            <a:r>
              <a:rPr lang="en-IN" sz="2400" i="1" dirty="0" err="1"/>
              <a:t>Gt</a:t>
            </a:r>
            <a:r>
              <a:rPr lang="en-IN" sz="2400" dirty="0"/>
              <a:t>​ at time step </a:t>
            </a:r>
            <a:r>
              <a:rPr lang="en-IN" sz="2400" i="1" dirty="0"/>
              <a:t>t</a:t>
            </a:r>
            <a:r>
              <a:rPr lang="en-IN" sz="2400" dirty="0"/>
              <a:t>=0.</a:t>
            </a:r>
          </a:p>
          <a:p>
            <a:endParaRPr lang="en-US" sz="2400" dirty="0"/>
          </a:p>
          <a:p>
            <a:r>
              <a:rPr lang="en-IN" sz="2400" i="1" dirty="0"/>
              <a:t>G</a:t>
            </a:r>
            <a:r>
              <a:rPr lang="en-IN" sz="2400" dirty="0"/>
              <a:t>0​=</a:t>
            </a:r>
            <a:r>
              <a:rPr lang="en-IN" sz="2400" i="1" dirty="0"/>
              <a:t>R</a:t>
            </a:r>
            <a:r>
              <a:rPr lang="en-IN" sz="2400" dirty="0"/>
              <a:t>1​+</a:t>
            </a:r>
            <a:r>
              <a:rPr lang="el-GR" sz="2400" i="1" dirty="0"/>
              <a:t>γ</a:t>
            </a:r>
            <a:r>
              <a:rPr lang="en-IN" sz="2400" i="1" dirty="0"/>
              <a:t>R</a:t>
            </a:r>
            <a:r>
              <a:rPr lang="en-IN" sz="2400" dirty="0"/>
              <a:t>2​+</a:t>
            </a:r>
            <a:r>
              <a:rPr lang="el-GR" sz="2400" i="1" dirty="0"/>
              <a:t>γ</a:t>
            </a:r>
            <a:r>
              <a:rPr lang="el-GR" sz="2400" baseline="30000" dirty="0"/>
              <a:t>2</a:t>
            </a:r>
            <a:r>
              <a:rPr lang="en-IN" sz="2400" i="1" dirty="0"/>
              <a:t>R</a:t>
            </a:r>
            <a:r>
              <a:rPr lang="en-IN" sz="2400" dirty="0"/>
              <a:t>3​</a:t>
            </a:r>
            <a:br>
              <a:rPr lang="en-IN" sz="2400" dirty="0"/>
            </a:br>
            <a:endParaRPr lang="en-IN" sz="2400" dirty="0"/>
          </a:p>
        </p:txBody>
      </p:sp>
    </p:spTree>
    <p:extLst>
      <p:ext uri="{BB962C8B-B14F-4D97-AF65-F5344CB8AC3E}">
        <p14:creationId xmlns:p14="http://schemas.microsoft.com/office/powerpoint/2010/main" val="349438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258314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B45FC-EE66-4397-AE8F-542AFB631A35}"/>
              </a:ext>
            </a:extLst>
          </p:cNvPr>
          <p:cNvSpPr txBox="1"/>
          <p:nvPr/>
        </p:nvSpPr>
        <p:spPr>
          <a:xfrm>
            <a:off x="1210236" y="734216"/>
            <a:ext cx="6096000" cy="4401205"/>
          </a:xfrm>
          <a:prstGeom prst="rect">
            <a:avLst/>
          </a:prstGeom>
          <a:noFill/>
        </p:spPr>
        <p:txBody>
          <a:bodyPr wrap="square">
            <a:spAutoFit/>
          </a:bodyPr>
          <a:lstStyle/>
          <a:p>
            <a:r>
              <a:rPr lang="en-IN" sz="2800" i="1" dirty="0"/>
              <a:t>R_t</a:t>
            </a:r>
            <a:r>
              <a:rPr lang="en-IN" sz="2800" dirty="0"/>
              <a:t>+1​=10</a:t>
            </a:r>
          </a:p>
          <a:p>
            <a:r>
              <a:rPr lang="en-IN" sz="2800" i="1" dirty="0"/>
              <a:t>R_t</a:t>
            </a:r>
            <a:r>
              <a:rPr lang="en-IN" sz="2800" dirty="0"/>
              <a:t>+2​=5</a:t>
            </a:r>
          </a:p>
          <a:p>
            <a:r>
              <a:rPr lang="en-IN" sz="2800" i="1" dirty="0"/>
              <a:t>R_t</a:t>
            </a:r>
            <a:r>
              <a:rPr lang="en-IN" sz="2800" dirty="0"/>
              <a:t>+3​=8</a:t>
            </a:r>
          </a:p>
          <a:p>
            <a:pPr algn="l"/>
            <a:r>
              <a:rPr lang="en-US" sz="2800" b="0" i="0" dirty="0">
                <a:solidFill>
                  <a:srgbClr val="374151"/>
                </a:solidFill>
                <a:effectLst/>
                <a:latin typeface="Söhne"/>
              </a:rPr>
              <a:t>And the discount factor:</a:t>
            </a:r>
          </a:p>
          <a:p>
            <a:pPr algn="l"/>
            <a:r>
              <a:rPr lang="en-US" sz="2800" b="0" i="0" dirty="0">
                <a:solidFill>
                  <a:srgbClr val="374151"/>
                </a:solidFill>
                <a:effectLst/>
                <a:latin typeface="Söhne"/>
              </a:rPr>
              <a:t>γ = 0.9</a:t>
            </a:r>
          </a:p>
          <a:p>
            <a:pPr algn="l"/>
            <a:r>
              <a:rPr lang="pt-BR" sz="2800" b="0" i="0" dirty="0">
                <a:solidFill>
                  <a:srgbClr val="374151"/>
                </a:solidFill>
                <a:effectLst/>
                <a:latin typeface="Söhne"/>
              </a:rPr>
              <a:t>G_0 = R_1 + γ * R_2 + γ^2 * R_3 </a:t>
            </a:r>
          </a:p>
          <a:p>
            <a:pPr algn="l"/>
            <a:r>
              <a:rPr lang="pt-BR" sz="2800" b="0" i="0" dirty="0">
                <a:solidFill>
                  <a:srgbClr val="374151"/>
                </a:solidFill>
                <a:effectLst/>
                <a:latin typeface="Söhne"/>
              </a:rPr>
              <a:t>G_0 = 10 + 0.9 * 5 + 0.9^2 * 8</a:t>
            </a:r>
          </a:p>
          <a:p>
            <a:pPr algn="l"/>
            <a:r>
              <a:rPr lang="nn-NO" sz="2800" b="0" i="0" dirty="0">
                <a:solidFill>
                  <a:srgbClr val="374151"/>
                </a:solidFill>
                <a:effectLst/>
                <a:latin typeface="Söhne"/>
              </a:rPr>
              <a:t>G_0 = 10 + 4.5 + 6.48</a:t>
            </a:r>
          </a:p>
          <a:p>
            <a:pPr algn="l"/>
            <a:r>
              <a:rPr lang="nn-NO" sz="2800" b="0" i="0" dirty="0">
                <a:solidFill>
                  <a:srgbClr val="374151"/>
                </a:solidFill>
                <a:effectLst/>
                <a:latin typeface="Söhne"/>
              </a:rPr>
              <a:t> </a:t>
            </a:r>
            <a:r>
              <a:rPr lang="nn-NO" sz="2800" b="0" i="0" dirty="0">
                <a:solidFill>
                  <a:srgbClr val="374151"/>
                </a:solidFill>
                <a:effectLst/>
                <a:highlight>
                  <a:srgbClr val="FFFF00"/>
                </a:highlight>
                <a:latin typeface="Söhne"/>
              </a:rPr>
              <a:t>G_0 = 20.98</a:t>
            </a:r>
            <a:endParaRPr lang="en-US" sz="2800" b="0" i="0" dirty="0">
              <a:solidFill>
                <a:srgbClr val="374151"/>
              </a:solidFill>
              <a:effectLst/>
              <a:highlight>
                <a:srgbClr val="FFFF00"/>
              </a:highlight>
              <a:latin typeface="Söhne"/>
            </a:endParaRPr>
          </a:p>
          <a:p>
            <a:endParaRPr lang="en-IN" sz="2800" dirty="0"/>
          </a:p>
        </p:txBody>
      </p:sp>
    </p:spTree>
    <p:extLst>
      <p:ext uri="{BB962C8B-B14F-4D97-AF65-F5344CB8AC3E}">
        <p14:creationId xmlns:p14="http://schemas.microsoft.com/office/powerpoint/2010/main" val="332388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60FD-F679-4C4D-BD08-74A60C2FEBD0}"/>
              </a:ext>
            </a:extLst>
          </p:cNvPr>
          <p:cNvSpPr>
            <a:spLocks noGrp="1"/>
          </p:cNvSpPr>
          <p:nvPr>
            <p:ph type="title"/>
          </p:nvPr>
        </p:nvSpPr>
        <p:spPr/>
        <p:txBody>
          <a:bodyPr/>
          <a:lstStyle/>
          <a:p>
            <a:pPr algn="ctr"/>
            <a:r>
              <a:rPr lang="en-US" b="1" i="0" dirty="0">
                <a:solidFill>
                  <a:srgbClr val="FF0000"/>
                </a:solidFill>
                <a:effectLst/>
                <a:latin typeface="Times New Roman" pitchFamily="18" charset="0"/>
                <a:cs typeface="Times New Roman" pitchFamily="18" charset="0"/>
              </a:rPr>
              <a:t>Deterministic Policies:</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106C046-57F4-4DEF-834A-AB0A62F6F81B}"/>
              </a:ext>
            </a:extLst>
          </p:cNvPr>
          <p:cNvSpPr>
            <a:spLocks noGrp="1"/>
          </p:cNvSpPr>
          <p:nvPr>
            <p:ph idx="1"/>
          </p:nvPr>
        </p:nvSpPr>
        <p:spPr>
          <a:xfrm>
            <a:off x="838200" y="1580528"/>
            <a:ext cx="10515600" cy="4351338"/>
          </a:xfrm>
        </p:spPr>
        <p:txBody>
          <a:bodyPr>
            <a:normAutofit fontScale="92500" lnSpcReduction="10000"/>
          </a:bodyPr>
          <a:lstStyle/>
          <a:p>
            <a:pPr algn="just" fontAlgn="auto"/>
            <a:r>
              <a:rPr lang="en-US" b="0" i="0" dirty="0">
                <a:effectLst/>
                <a:latin typeface="Times New Roman" pitchFamily="18" charset="0"/>
                <a:cs typeface="Times New Roman" pitchFamily="18" charset="0"/>
              </a:rPr>
              <a:t>In a deterministic policy, the same control is always output for the same input state. </a:t>
            </a:r>
          </a:p>
          <a:p>
            <a:pPr algn="just" fontAlgn="auto"/>
            <a:r>
              <a:rPr lang="en-US" b="0" i="0" dirty="0">
                <a:effectLst/>
                <a:latin typeface="Times New Roman" pitchFamily="18" charset="0"/>
                <a:cs typeface="Times New Roman" pitchFamily="18" charset="0"/>
              </a:rPr>
              <a:t>Usually the phi symbol denotes a policy function, which takes as input a state from the state space and always output the same control from the control space.</a:t>
            </a:r>
          </a:p>
          <a:p>
            <a:pPr algn="just" fontAlgn="auto"/>
            <a:r>
              <a:rPr lang="en-US" b="0" i="0" dirty="0">
                <a:effectLst/>
                <a:latin typeface="Times New Roman" pitchFamily="18" charset="0"/>
                <a:cs typeface="Times New Roman" pitchFamily="18" charset="0"/>
              </a:rPr>
              <a:t> In general, the goal of RL is to learn the optimal controls for all possible states so that sum of all agent rewards is maximized.</a:t>
            </a:r>
          </a:p>
          <a:p>
            <a:pPr algn="just" fontAlgn="auto"/>
            <a:r>
              <a:rPr lang="en-US" b="0" i="0" dirty="0">
                <a:effectLst/>
                <a:latin typeface="Times New Roman" pitchFamily="18" charset="0"/>
                <a:cs typeface="Times New Roman" pitchFamily="18" charset="0"/>
              </a:rPr>
              <a:t>Sometimes, a deterministic policy doesn't cut it for designers or engineers either due to competition among agents, partially observed system state, or other sources of noise that warrant stochastic policies. </a:t>
            </a:r>
          </a:p>
          <a:p>
            <a:pPr algn="just" fontAlgn="auto"/>
            <a:r>
              <a:rPr lang="en-US" b="0" i="0" dirty="0">
                <a:effectLst/>
                <a:latin typeface="Times New Roman" pitchFamily="18" charset="0"/>
                <a:cs typeface="Times New Roman" pitchFamily="18" charset="0"/>
              </a:rPr>
              <a:t>In such challenging circumstances, a stochastic policy is more appropriate.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6460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7AE2C-731E-46C0-A983-F9C48835DBD8}"/>
              </a:ext>
            </a:extLst>
          </p:cNvPr>
          <p:cNvSpPr txBox="1"/>
          <p:nvPr/>
        </p:nvSpPr>
        <p:spPr>
          <a:xfrm>
            <a:off x="801277" y="751344"/>
            <a:ext cx="10303497" cy="2677656"/>
          </a:xfrm>
          <a:prstGeom prst="rect">
            <a:avLst/>
          </a:prstGeom>
          <a:noFill/>
        </p:spPr>
        <p:txBody>
          <a:bodyPr wrap="square">
            <a:spAutoFit/>
          </a:bodyPr>
          <a:lstStyle/>
          <a:p>
            <a:pPr algn="l"/>
            <a:r>
              <a:rPr lang="en-US" sz="2800" b="0" i="0" dirty="0">
                <a:solidFill>
                  <a:srgbClr val="374151"/>
                </a:solidFill>
                <a:effectLst/>
                <a:latin typeface="Times New Roman" panose="02020603050405020304" pitchFamily="18" charset="0"/>
                <a:cs typeface="Times New Roman" panose="02020603050405020304" pitchFamily="18" charset="0"/>
              </a:rPr>
              <a:t>Mathematically, a deterministic policy can be represented as:</a:t>
            </a:r>
          </a:p>
          <a:p>
            <a:pPr algn="l"/>
            <a:r>
              <a:rPr lang="en-US" sz="2800" b="0" i="0" dirty="0">
                <a:solidFill>
                  <a:srgbClr val="374151"/>
                </a:solidFill>
                <a:effectLst/>
                <a:latin typeface="Times New Roman" panose="02020603050405020304" pitchFamily="18" charset="0"/>
                <a:cs typeface="Times New Roman" panose="02020603050405020304" pitchFamily="18" charset="0"/>
              </a:rPr>
              <a:t>π(s) = a</a:t>
            </a:r>
          </a:p>
          <a:p>
            <a:pPr algn="l"/>
            <a:r>
              <a:rPr lang="en-US" sz="2800" b="0" i="0" dirty="0">
                <a:solidFill>
                  <a:srgbClr val="374151"/>
                </a:solidFill>
                <a:effectLst/>
                <a:latin typeface="Times New Roman" panose="02020603050405020304" pitchFamily="18" charset="0"/>
                <a:cs typeface="Times New Roman" panose="02020603050405020304" pitchFamily="18" charset="0"/>
              </a:rPr>
              <a:t>Where:</a:t>
            </a:r>
          </a:p>
          <a:p>
            <a:pPr algn="l">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π is the policy.</a:t>
            </a:r>
          </a:p>
          <a:p>
            <a:pPr algn="l">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s is the current state of the environment.</a:t>
            </a:r>
          </a:p>
          <a:p>
            <a:pPr algn="l">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a is the action to be taken in state s.</a:t>
            </a:r>
          </a:p>
        </p:txBody>
      </p:sp>
    </p:spTree>
    <p:extLst>
      <p:ext uri="{BB962C8B-B14F-4D97-AF65-F5344CB8AC3E}">
        <p14:creationId xmlns:p14="http://schemas.microsoft.com/office/powerpoint/2010/main" val="503916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17EF-689A-40D8-BC59-4FE24DFE344C}"/>
              </a:ext>
            </a:extLst>
          </p:cNvPr>
          <p:cNvSpPr>
            <a:spLocks noGrp="1"/>
          </p:cNvSpPr>
          <p:nvPr>
            <p:ph type="title"/>
          </p:nvPr>
        </p:nvSpPr>
        <p:spPr/>
        <p:txBody>
          <a:bodyPr>
            <a:normAutofit fontScale="90000"/>
          </a:bodyPr>
          <a:lstStyle/>
          <a:p>
            <a:r>
              <a:rPr lang="en-US" b="0" i="0" dirty="0">
                <a:solidFill>
                  <a:srgbClr val="FF0000"/>
                </a:solidFill>
                <a:effectLst/>
                <a:latin typeface="Times New Roman" pitchFamily="18" charset="0"/>
                <a:cs typeface="Times New Roman" pitchFamily="18" charset="0"/>
              </a:rPr>
              <a:t>Key characteristics and considerations related to deterministic policies in RL:</a:t>
            </a:r>
            <a:br>
              <a:rPr lang="en-US" b="0" i="0" dirty="0">
                <a:solidFill>
                  <a:srgbClr val="FF0000"/>
                </a:solidFill>
                <a:effectLst/>
                <a:latin typeface="Times New Roman" pitchFamily="18" charset="0"/>
                <a:cs typeface="Times New Roman" pitchFamily="18" charset="0"/>
              </a:rPr>
            </a:b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31B3040B-8331-4599-B0B0-8D503354E12B}"/>
              </a:ext>
            </a:extLst>
          </p:cNvPr>
          <p:cNvSpPr>
            <a:spLocks noGrp="1"/>
          </p:cNvSpPr>
          <p:nvPr>
            <p:ph idx="1"/>
          </p:nvPr>
        </p:nvSpPr>
        <p:spPr>
          <a:xfrm>
            <a:off x="838200" y="1502886"/>
            <a:ext cx="10515600" cy="4351338"/>
          </a:xfrm>
        </p:spPr>
        <p:txBody>
          <a:bodyPr>
            <a:normAutofit lnSpcReduction="10000"/>
          </a:bodyPr>
          <a:lstStyle/>
          <a:p>
            <a:pPr algn="just">
              <a:buFont typeface="+mj-lt"/>
              <a:buAutoNum type="arabicPeriod"/>
            </a:pPr>
            <a:r>
              <a:rPr lang="en-US" b="1" i="0" dirty="0">
                <a:solidFill>
                  <a:srgbClr val="374151"/>
                </a:solidFill>
                <a:effectLst/>
                <a:latin typeface="Times New Roman" pitchFamily="18" charset="0"/>
                <a:cs typeface="Times New Roman" pitchFamily="18" charset="0"/>
              </a:rPr>
              <a:t>Deterministic Mapping</a:t>
            </a:r>
            <a:r>
              <a:rPr lang="en-US" b="0" i="0" dirty="0">
                <a:solidFill>
                  <a:srgbClr val="374151"/>
                </a:solidFill>
                <a:effectLst/>
                <a:latin typeface="Times New Roman" pitchFamily="18" charset="0"/>
                <a:cs typeface="Times New Roman" pitchFamily="18" charset="0"/>
              </a:rPr>
              <a:t>: Unlike stochastic policies that assign probabilities to actions in each state, deterministic policies directly specify the action to take. This means that for a given state, the agent always chooses the same action when following a deterministic policy.</a:t>
            </a:r>
          </a:p>
          <a:p>
            <a:pPr algn="just">
              <a:buFont typeface="+mj-lt"/>
              <a:buAutoNum type="arabicPeriod"/>
            </a:pPr>
            <a:r>
              <a:rPr lang="en-US" b="1" i="0" dirty="0">
                <a:solidFill>
                  <a:srgbClr val="374151"/>
                </a:solidFill>
                <a:effectLst/>
                <a:latin typeface="Times New Roman" pitchFamily="18" charset="0"/>
                <a:cs typeface="Times New Roman" pitchFamily="18" charset="0"/>
              </a:rPr>
              <a:t>Exploitation</a:t>
            </a:r>
            <a:r>
              <a:rPr lang="en-US" b="0" i="0" dirty="0">
                <a:solidFill>
                  <a:srgbClr val="374151"/>
                </a:solidFill>
                <a:effectLst/>
                <a:latin typeface="Times New Roman" pitchFamily="18" charset="0"/>
                <a:cs typeface="Times New Roman" pitchFamily="18" charset="0"/>
              </a:rPr>
              <a:t>: Deterministic policies are well-suited for exploitation, where the agent selects the action it believes will yield the highest expected reward based on its current knowledge.</a:t>
            </a:r>
          </a:p>
          <a:p>
            <a:pPr algn="just">
              <a:buFont typeface="+mj-lt"/>
              <a:buAutoNum type="arabicPeriod"/>
            </a:pPr>
            <a:r>
              <a:rPr lang="en-US" b="1" i="0" dirty="0">
                <a:solidFill>
                  <a:srgbClr val="374151"/>
                </a:solidFill>
                <a:effectLst/>
                <a:latin typeface="Times New Roman" pitchFamily="18" charset="0"/>
                <a:cs typeface="Times New Roman" pitchFamily="18" charset="0"/>
              </a:rPr>
              <a:t>Deterministic Environments</a:t>
            </a:r>
            <a:r>
              <a:rPr lang="en-US" b="0" i="0" dirty="0">
                <a:solidFill>
                  <a:srgbClr val="374151"/>
                </a:solidFill>
                <a:effectLst/>
                <a:latin typeface="Times New Roman" pitchFamily="18" charset="0"/>
                <a:cs typeface="Times New Roman" pitchFamily="18" charset="0"/>
              </a:rPr>
              <a:t>: Deterministic policies are often employed in environments where actions have predictable outcomes. In such environments, the best action can be consistently determined for each state.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03383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9B736-AC3B-4183-A35F-C5F7206B6356}"/>
              </a:ext>
            </a:extLst>
          </p:cNvPr>
          <p:cNvSpPr txBox="1"/>
          <p:nvPr/>
        </p:nvSpPr>
        <p:spPr>
          <a:xfrm>
            <a:off x="942680" y="838987"/>
            <a:ext cx="10124388" cy="3046988"/>
          </a:xfrm>
          <a:prstGeom prst="rect">
            <a:avLst/>
          </a:prstGeom>
          <a:noFill/>
        </p:spPr>
        <p:txBody>
          <a:bodyPr wrap="square">
            <a:spAutoFit/>
          </a:bodyPr>
          <a:lstStyle/>
          <a:p>
            <a:pPr algn="just"/>
            <a:r>
              <a:rPr lang="en-US" sz="2400" b="1" i="0" dirty="0">
                <a:solidFill>
                  <a:srgbClr val="374151"/>
                </a:solidFill>
                <a:effectLst/>
                <a:latin typeface="Times New Roman" panose="02020603050405020304" pitchFamily="18" charset="0"/>
                <a:cs typeface="Times New Roman" panose="02020603050405020304" pitchFamily="18" charset="0"/>
              </a:rPr>
              <a:t>4. Continuous Action Spaces</a:t>
            </a:r>
            <a:r>
              <a:rPr lang="en-US" sz="2400" b="0" i="0" dirty="0">
                <a:solidFill>
                  <a:srgbClr val="374151"/>
                </a:solidFill>
                <a:effectLst/>
                <a:latin typeface="Times New Roman" panose="02020603050405020304" pitchFamily="18" charset="0"/>
                <a:cs typeface="Times New Roman" panose="02020603050405020304" pitchFamily="18" charset="0"/>
              </a:rPr>
              <a:t>: Deterministic policies are commonly used in RL problems with continuous action spaces, where specifying a single action is more practical than defining a probability distribution over a continuous range of actions.</a:t>
            </a:r>
          </a:p>
          <a:p>
            <a:pPr algn="just"/>
            <a:r>
              <a:rPr lang="en-US" sz="2400" b="1" i="0" dirty="0">
                <a:solidFill>
                  <a:srgbClr val="374151"/>
                </a:solidFill>
                <a:effectLst/>
                <a:latin typeface="Times New Roman" panose="02020603050405020304" pitchFamily="18" charset="0"/>
                <a:cs typeface="Times New Roman" panose="02020603050405020304" pitchFamily="18" charset="0"/>
              </a:rPr>
              <a:t>5. Deterministic Policy Gradient</a:t>
            </a:r>
            <a:r>
              <a:rPr lang="en-US" sz="2400" b="0" i="0" dirty="0">
                <a:solidFill>
                  <a:srgbClr val="374151"/>
                </a:solidFill>
                <a:effectLst/>
                <a:latin typeface="Times New Roman" panose="02020603050405020304" pitchFamily="18" charset="0"/>
                <a:cs typeface="Times New Roman" panose="02020603050405020304" pitchFamily="18" charset="0"/>
              </a:rPr>
              <a:t>: Some RL algorithms, like Deterministic Policy Gradient (DPG) or Deep Deterministic Policy Gradient (DDPG), specifically target deterministic policies. These algorithms aim to learn deterministic policies for continuous action spaces, often using neural networks.</a:t>
            </a:r>
          </a:p>
        </p:txBody>
      </p:sp>
    </p:spTree>
    <p:extLst>
      <p:ext uri="{BB962C8B-B14F-4D97-AF65-F5344CB8AC3E}">
        <p14:creationId xmlns:p14="http://schemas.microsoft.com/office/powerpoint/2010/main" val="1149668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F64E4-6E38-4BE3-84B8-5E40183C4D5A}"/>
              </a:ext>
            </a:extLst>
          </p:cNvPr>
          <p:cNvSpPr txBox="1"/>
          <p:nvPr/>
        </p:nvSpPr>
        <p:spPr>
          <a:xfrm>
            <a:off x="820132" y="797510"/>
            <a:ext cx="10143241" cy="5262979"/>
          </a:xfrm>
          <a:prstGeom prst="rect">
            <a:avLst/>
          </a:prstGeom>
          <a:noFill/>
        </p:spPr>
        <p:txBody>
          <a:bodyPr wrap="square">
            <a:spAutoFit/>
          </a:bodyPr>
          <a:lstStyle/>
          <a:p>
            <a:pPr algn="just"/>
            <a:r>
              <a:rPr lang="en-US" sz="2400" b="1" i="0" dirty="0">
                <a:solidFill>
                  <a:srgbClr val="374151"/>
                </a:solidFill>
                <a:effectLst/>
                <a:latin typeface="Times New Roman" pitchFamily="18" charset="0"/>
                <a:cs typeface="Times New Roman" pitchFamily="18" charset="0"/>
              </a:rPr>
              <a:t>6. Exploration Challenges</a:t>
            </a:r>
            <a:r>
              <a:rPr lang="en-US" sz="2400" b="0" i="0" dirty="0">
                <a:solidFill>
                  <a:srgbClr val="374151"/>
                </a:solidFill>
                <a:effectLst/>
                <a:latin typeface="Times New Roman" pitchFamily="18" charset="0"/>
                <a:cs typeface="Times New Roman" pitchFamily="18" charset="0"/>
              </a:rPr>
              <a:t>: A drawback of deterministic policies is that they may struggle with exploration in uncertain environments. Since the same action is chosen for the same state, they do not naturally account for variability or risk. This can limit the agent's ability to discover better actions.</a:t>
            </a:r>
          </a:p>
          <a:p>
            <a:pPr algn="just"/>
            <a:r>
              <a:rPr lang="en-US" sz="2400" b="1" i="0" dirty="0">
                <a:solidFill>
                  <a:srgbClr val="374151"/>
                </a:solidFill>
                <a:effectLst/>
                <a:latin typeface="Times New Roman" pitchFamily="18" charset="0"/>
                <a:cs typeface="Times New Roman" pitchFamily="18" charset="0"/>
              </a:rPr>
              <a:t>7. Local Optima</a:t>
            </a:r>
            <a:r>
              <a:rPr lang="en-US" sz="2400" b="0" i="0" dirty="0">
                <a:solidFill>
                  <a:srgbClr val="374151"/>
                </a:solidFill>
                <a:effectLst/>
                <a:latin typeface="Times New Roman" pitchFamily="18" charset="0"/>
                <a:cs typeface="Times New Roman" pitchFamily="18" charset="0"/>
              </a:rPr>
              <a:t>: Deterministic policies can get stuck in local optima, especially in high-dimensional or complex environments. In contrast, stochastic policies provide more flexibility and randomness to escape local optima.</a:t>
            </a:r>
          </a:p>
          <a:p>
            <a:pPr algn="just"/>
            <a:r>
              <a:rPr lang="en-US" sz="2400" b="1" i="0" dirty="0">
                <a:solidFill>
                  <a:srgbClr val="374151"/>
                </a:solidFill>
                <a:effectLst/>
                <a:latin typeface="Times New Roman" pitchFamily="18" charset="0"/>
                <a:cs typeface="Times New Roman" pitchFamily="18" charset="0"/>
              </a:rPr>
              <a:t>8. Policy Optimization</a:t>
            </a:r>
            <a:r>
              <a:rPr lang="en-US" sz="2400" b="0" i="0" dirty="0">
                <a:solidFill>
                  <a:srgbClr val="374151"/>
                </a:solidFill>
                <a:effectLst/>
                <a:latin typeface="Times New Roman" pitchFamily="18" charset="0"/>
                <a:cs typeface="Times New Roman" pitchFamily="18" charset="0"/>
              </a:rPr>
              <a:t>: Methods for optimizing deterministic policies involve gradient-based techniques that seek to maximize the expected cumulative reward by adjusting the policy parameters. This typically requires differentiating through the policy to compute gradients.</a:t>
            </a:r>
          </a:p>
          <a:p>
            <a:pPr algn="just"/>
            <a:r>
              <a:rPr lang="en-US" sz="2400" b="1" i="0" dirty="0">
                <a:solidFill>
                  <a:srgbClr val="374151"/>
                </a:solidFill>
                <a:effectLst/>
                <a:latin typeface="Times New Roman" pitchFamily="18" charset="0"/>
                <a:cs typeface="Times New Roman" pitchFamily="18" charset="0"/>
              </a:rPr>
              <a:t>9. Continuous Control</a:t>
            </a:r>
            <a:r>
              <a:rPr lang="en-US" sz="2400" b="0" i="0" dirty="0">
                <a:solidFill>
                  <a:srgbClr val="374151"/>
                </a:solidFill>
                <a:effectLst/>
                <a:latin typeface="Times New Roman" pitchFamily="18" charset="0"/>
                <a:cs typeface="Times New Roman" pitchFamily="18" charset="0"/>
              </a:rPr>
              <a:t>: Deterministic policies are particularly useful in RL tasks involving continuous control, such as robotic control or autonomous driving, where precise and deterministic actions are often required.</a:t>
            </a:r>
          </a:p>
        </p:txBody>
      </p:sp>
    </p:spTree>
    <p:extLst>
      <p:ext uri="{BB962C8B-B14F-4D97-AF65-F5344CB8AC3E}">
        <p14:creationId xmlns:p14="http://schemas.microsoft.com/office/powerpoint/2010/main" val="414419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6A06-5CBC-431D-B31C-958E458DCC63}"/>
              </a:ext>
            </a:extLst>
          </p:cNvPr>
          <p:cNvSpPr>
            <a:spLocks noGrp="1"/>
          </p:cNvSpPr>
          <p:nvPr>
            <p:ph type="title"/>
          </p:nvPr>
        </p:nvSpPr>
        <p:spPr/>
        <p:txBody>
          <a:bodyPr/>
          <a:lstStyle/>
          <a:p>
            <a:pPr algn="ctr"/>
            <a:r>
              <a:rPr lang="en-IN" b="1" dirty="0">
                <a:solidFill>
                  <a:srgbClr val="FF0000"/>
                </a:solidFill>
                <a:latin typeface="Times New Roman" pitchFamily="18" charset="0"/>
                <a:cs typeface="Times New Roman" pitchFamily="18" charset="0"/>
              </a:rPr>
              <a:t>Program for </a:t>
            </a:r>
            <a:r>
              <a:rPr lang="en-US" b="1" i="0" dirty="0">
                <a:solidFill>
                  <a:srgbClr val="FF0000"/>
                </a:solidFill>
                <a:effectLst/>
                <a:latin typeface="Times New Roman" pitchFamily="18" charset="0"/>
                <a:cs typeface="Times New Roman" pitchFamily="18" charset="0"/>
              </a:rPr>
              <a:t>deterministic policies </a:t>
            </a:r>
            <a:endParaRPr lang="en-IN"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25A99B1-0B65-4B81-A7C9-F571C7E6E750}"/>
              </a:ext>
            </a:extLst>
          </p:cNvPr>
          <p:cNvSpPr>
            <a:spLocks noGrp="1"/>
          </p:cNvSpPr>
          <p:nvPr>
            <p:ph idx="1"/>
          </p:nvPr>
        </p:nvSpPr>
        <p:spPr/>
        <p:txBody>
          <a:bodyPr>
            <a:normAutofit fontScale="77500" lnSpcReduction="20000"/>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numpy</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np</a:t>
            </a:r>
          </a:p>
          <a:p>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Define the deterministic policy</a:t>
            </a:r>
            <a:endParaRPr lang="en-US" b="0" dirty="0">
              <a:solidFill>
                <a:srgbClr val="000000"/>
              </a:solidFill>
              <a:effectLst/>
              <a:latin typeface="Courier New" panose="02070309020205020404" pitchFamily="49" charset="0"/>
            </a:endParaRPr>
          </a:p>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deterministic_policy</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state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state ==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AF00DB"/>
                </a:solidFill>
                <a:effectLst/>
                <a:latin typeface="Courier New" panose="02070309020205020404" pitchFamily="49" charset="0"/>
              </a:rPr>
              <a:t>elif</a:t>
            </a:r>
            <a:r>
              <a:rPr lang="en-US" b="0" dirty="0">
                <a:solidFill>
                  <a:srgbClr val="000000"/>
                </a:solidFill>
                <a:effectLst/>
                <a:latin typeface="Courier New" panose="02070309020205020404" pitchFamily="49" charset="0"/>
              </a:rPr>
              <a:t> state ==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AF00DB"/>
                </a:solidFill>
                <a:effectLst/>
                <a:latin typeface="Courier New" panose="02070309020205020404" pitchFamily="49" charset="0"/>
              </a:rPr>
              <a:t>elif</a:t>
            </a:r>
            <a:r>
              <a:rPr lang="en-US" b="0" dirty="0">
                <a:solidFill>
                  <a:srgbClr val="000000"/>
                </a:solidFill>
                <a:effectLst/>
                <a:latin typeface="Courier New" panose="02070309020205020404" pitchFamily="49" charset="0"/>
              </a:rPr>
              <a:t> state ==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else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"Invalid state"</a:t>
            </a: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064927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5038F-6AED-415E-8FED-9897A3F3F940}"/>
              </a:ext>
            </a:extLst>
          </p:cNvPr>
          <p:cNvSpPr txBox="1"/>
          <p:nvPr/>
        </p:nvSpPr>
        <p:spPr>
          <a:xfrm>
            <a:off x="188260" y="197346"/>
            <a:ext cx="11528612" cy="6463308"/>
          </a:xfrm>
          <a:prstGeom prst="rect">
            <a:avLst/>
          </a:prstGeom>
          <a:noFill/>
        </p:spPr>
        <p:txBody>
          <a:bodyPr wrap="square">
            <a:spAutoFit/>
          </a:bodyPr>
          <a:lstStyle/>
          <a:p>
            <a:r>
              <a:rPr lang="en-US" b="0" dirty="0">
                <a:solidFill>
                  <a:srgbClr val="008000"/>
                </a:solidFill>
                <a:effectLst/>
                <a:latin typeface="Courier New" panose="02070309020205020404" pitchFamily="49" charset="0"/>
              </a:rPr>
              <a:t># Define a function to simulate the environment</a:t>
            </a:r>
            <a:endParaRPr lang="en-US" b="0" dirty="0">
              <a:solidFill>
                <a:srgbClr val="000000"/>
              </a:solidFill>
              <a:effectLst/>
              <a:latin typeface="Courier New" panose="02070309020205020404" pitchFamily="49" charset="0"/>
            </a:endParaRPr>
          </a:p>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simulate_environment</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state</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action</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Define the transition dynamics (state -&gt; action -&gt; </a:t>
            </a:r>
            <a:r>
              <a:rPr lang="en-US" b="0" dirty="0" err="1">
                <a:solidFill>
                  <a:srgbClr val="008000"/>
                </a:solidFill>
                <a:effectLst/>
                <a:latin typeface="Courier New" panose="02070309020205020404" pitchFamily="49" charset="0"/>
              </a:rPr>
              <a:t>next_state</a:t>
            </a:r>
            <a:r>
              <a:rPr lang="en-US" b="0" dirty="0">
                <a:solidFill>
                  <a:srgbClr val="008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transitions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Define the reward function (state -&gt; action -&gt; </a:t>
            </a:r>
            <a:r>
              <a:rPr lang="en-US" b="0" dirty="0" err="1">
                <a:solidFill>
                  <a:srgbClr val="008000"/>
                </a:solidFill>
                <a:effectLst/>
                <a:latin typeface="Courier New" panose="02070309020205020404" pitchFamily="49" charset="0"/>
              </a:rPr>
              <a:t>next_state</a:t>
            </a:r>
            <a:r>
              <a:rPr lang="en-US" b="0" dirty="0">
                <a:solidFill>
                  <a:srgbClr val="008000"/>
                </a:solidFill>
                <a:effectLst/>
                <a:latin typeface="Courier New" panose="02070309020205020404" pitchFamily="49" charset="0"/>
              </a:rPr>
              <a:t> -&gt; reward)</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rewards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Simulate the environment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 = transitions[state][action]</a:t>
            </a:r>
          </a:p>
          <a:p>
            <a:r>
              <a:rPr lang="en-US" b="0" dirty="0">
                <a:solidFill>
                  <a:srgbClr val="000000"/>
                </a:solidFill>
                <a:effectLst/>
                <a:latin typeface="Courier New" panose="02070309020205020404" pitchFamily="49" charset="0"/>
              </a:rPr>
              <a:t>    reward = rewards[state][action][</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 reward</a:t>
            </a:r>
          </a:p>
          <a:p>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Define the starting state</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current_state</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"S1"</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95390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F57365-82A0-4B49-9CAF-793717BBCB96}"/>
              </a:ext>
            </a:extLst>
          </p:cNvPr>
          <p:cNvSpPr txBox="1"/>
          <p:nvPr/>
        </p:nvSpPr>
        <p:spPr>
          <a:xfrm>
            <a:off x="744071" y="968188"/>
            <a:ext cx="10542494" cy="2862322"/>
          </a:xfrm>
          <a:prstGeom prst="rect">
            <a:avLst/>
          </a:prstGeom>
          <a:noFill/>
        </p:spPr>
        <p:txBody>
          <a:bodyPr wrap="square">
            <a:spAutoFit/>
          </a:bodyPr>
          <a:lstStyle/>
          <a:p>
            <a:r>
              <a:rPr lang="en-IN" b="0" dirty="0">
                <a:solidFill>
                  <a:srgbClr val="008000"/>
                </a:solidFill>
                <a:effectLst/>
                <a:latin typeface="Courier New" panose="02070309020205020404" pitchFamily="49" charset="0"/>
              </a:rPr>
              <a:t># Run the deterministic policy</a:t>
            </a:r>
          </a:p>
          <a:p>
            <a:r>
              <a:rPr lang="en-US" dirty="0" err="1">
                <a:latin typeface="Courier New" panose="02070309020205020404" pitchFamily="49" charset="0"/>
              </a:rPr>
              <a:t>c_reward</a:t>
            </a:r>
            <a:r>
              <a:rPr lang="en-US" dirty="0">
                <a:latin typeface="Courier New" panose="02070309020205020404" pitchFamily="49" charset="0"/>
              </a:rPr>
              <a:t>=0</a:t>
            </a:r>
            <a:endParaRPr lang="en-IN" b="0" dirty="0">
              <a:effectLst/>
              <a:latin typeface="Courier New" panose="02070309020205020404" pitchFamily="49" charset="0"/>
            </a:endParaRP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_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098156"/>
                </a:solidFill>
                <a:effectLst/>
                <a:latin typeface="Courier New" panose="02070309020205020404" pitchFamily="49" charset="0"/>
              </a:rPr>
              <a:t>0</a:t>
            </a:r>
            <a:r>
              <a:rPr lang="en-IN" b="0" dirty="0">
                <a:solidFill>
                  <a:srgbClr val="000000"/>
                </a:solidFill>
                <a:effectLst/>
                <a:latin typeface="Courier New" panose="02070309020205020404" pitchFamily="49" charset="0"/>
              </a:rPr>
              <a:t>,</a:t>
            </a:r>
            <a:r>
              <a:rPr lang="en-IN" b="0" dirty="0">
                <a:solidFill>
                  <a:srgbClr val="098156"/>
                </a:solidFill>
                <a:effectLst/>
                <a:latin typeface="Courier New" panose="02070309020205020404" pitchFamily="49" charset="0"/>
              </a:rPr>
              <a:t>10</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action = </a:t>
            </a:r>
            <a:r>
              <a:rPr lang="en-IN" b="0" dirty="0" err="1">
                <a:solidFill>
                  <a:srgbClr val="000000"/>
                </a:solidFill>
                <a:effectLst/>
                <a:latin typeface="Courier New" panose="02070309020205020404" pitchFamily="49" charset="0"/>
              </a:rPr>
              <a:t>deterministic_policy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FF"/>
                </a:solidFill>
                <a:effectLst/>
                <a:latin typeface="Courier New" panose="02070309020205020404" pitchFamily="49" charset="0"/>
              </a:rPr>
              <a:t>f</a:t>
            </a:r>
            <a:r>
              <a:rPr lang="en-IN" b="0" dirty="0" err="1">
                <a:solidFill>
                  <a:srgbClr val="A31515"/>
                </a:solidFill>
                <a:effectLst/>
                <a:latin typeface="Courier New" panose="02070309020205020404" pitchFamily="49" charset="0"/>
              </a:rPr>
              <a:t>"Current</a:t>
            </a:r>
            <a:r>
              <a:rPr lang="en-IN" b="0" dirty="0">
                <a:solidFill>
                  <a:srgbClr val="A31515"/>
                </a:solidFill>
                <a:effectLst/>
                <a:latin typeface="Courier New" panose="02070309020205020404" pitchFamily="49" charset="0"/>
              </a:rPr>
              <a:t> State: </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 Action: </a:t>
            </a:r>
            <a:r>
              <a:rPr lang="en-IN" b="0" dirty="0">
                <a:solidFill>
                  <a:srgbClr val="000000"/>
                </a:solidFill>
                <a:effectLst/>
                <a:latin typeface="Courier New" panose="02070309020205020404" pitchFamily="49" charset="0"/>
              </a:rPr>
              <a:t>{action}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next_state</a:t>
            </a:r>
            <a:r>
              <a:rPr lang="en-IN" b="0" dirty="0">
                <a:solidFill>
                  <a:srgbClr val="000000"/>
                </a:solidFill>
                <a:effectLst/>
                <a:latin typeface="Courier New" panose="02070309020205020404" pitchFamily="49" charset="0"/>
              </a:rPr>
              <a:t>, reward = </a:t>
            </a:r>
            <a:r>
              <a:rPr lang="en-IN" b="0" dirty="0" err="1">
                <a:solidFill>
                  <a:srgbClr val="000000"/>
                </a:solidFill>
                <a:effectLst/>
                <a:latin typeface="Courier New" panose="02070309020205020404" pitchFamily="49" charset="0"/>
              </a:rPr>
              <a:t>simulate_environment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 action)</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FF"/>
                </a:solidFill>
                <a:effectLst/>
                <a:latin typeface="Courier New" panose="02070309020205020404" pitchFamily="49" charset="0"/>
              </a:rPr>
              <a:t>f</a:t>
            </a:r>
            <a:r>
              <a:rPr lang="en-IN" b="0" dirty="0" err="1">
                <a:solidFill>
                  <a:srgbClr val="A31515"/>
                </a:solidFill>
                <a:effectLst/>
                <a:latin typeface="Courier New" panose="02070309020205020404" pitchFamily="49" charset="0"/>
              </a:rPr>
              <a:t>"Next</a:t>
            </a:r>
            <a:r>
              <a:rPr lang="en-IN" b="0" dirty="0">
                <a:solidFill>
                  <a:srgbClr val="A31515"/>
                </a:solidFill>
                <a:effectLst/>
                <a:latin typeface="Courier New" panose="02070309020205020404" pitchFamily="49" charset="0"/>
              </a:rPr>
              <a:t> State: </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next_state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 Reward: </a:t>
            </a:r>
            <a:r>
              <a:rPr lang="en-IN" b="0" dirty="0">
                <a:solidFill>
                  <a:srgbClr val="000000"/>
                </a:solidFill>
                <a:effectLst/>
                <a:latin typeface="Courier New" panose="02070309020205020404" pitchFamily="49" charset="0"/>
              </a:rPr>
              <a:t>{reward}</a:t>
            </a:r>
            <a:r>
              <a:rPr lang="en-IN" b="0" dirty="0">
                <a:solidFill>
                  <a:srgbClr val="A31515"/>
                </a:solidFill>
                <a:effectLst/>
                <a:latin typeface="Courier New" panose="02070309020205020404" pitchFamily="49" charset="0"/>
              </a:rPr>
              <a:t>\n"</a:t>
            </a:r>
            <a:r>
              <a:rPr lang="en-IN" b="0" dirty="0">
                <a:solidFill>
                  <a:srgbClr val="000000"/>
                </a:solidFill>
                <a:effectLst/>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c_reward</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c_reward+reward</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next_state</a:t>
            </a:r>
            <a:endParaRPr lang="en-IN"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p</a:t>
            </a:r>
            <a:r>
              <a:rPr lang="en-US" b="0" dirty="0">
                <a:solidFill>
                  <a:srgbClr val="000000"/>
                </a:solidFill>
                <a:effectLst/>
                <a:latin typeface="Courier New" panose="02070309020205020404" pitchFamily="49" charset="0"/>
              </a:rPr>
              <a:t>rint(“Cumulative Reward: ”, </a:t>
            </a:r>
            <a:r>
              <a:rPr lang="en-US" b="0" dirty="0" err="1">
                <a:solidFill>
                  <a:srgbClr val="000000"/>
                </a:solidFill>
                <a:effectLst/>
                <a:latin typeface="Courier New" panose="02070309020205020404" pitchFamily="49" charset="0"/>
              </a:rPr>
              <a:t>c_reward</a:t>
            </a:r>
            <a:r>
              <a:rPr lang="en-US" b="0" dirty="0">
                <a:solidFill>
                  <a:srgbClr val="000000"/>
                </a:solidFill>
                <a:effectLst/>
                <a:latin typeface="Courier New" panose="02070309020205020404" pitchFamily="49" charset="0"/>
              </a:rPr>
              <a:t>) </a:t>
            </a:r>
            <a:endParaRPr lang="en-IN"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522993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F441-0B77-49FC-9044-E2DA027B8189}"/>
              </a:ext>
            </a:extLst>
          </p:cNvPr>
          <p:cNvSpPr>
            <a:spLocks noGrp="1"/>
          </p:cNvSpPr>
          <p:nvPr>
            <p:ph type="title"/>
          </p:nvPr>
        </p:nvSpPr>
        <p:spPr/>
        <p:txBody>
          <a:bodyPr/>
          <a:lstStyle/>
          <a:p>
            <a:pPr algn="ctr"/>
            <a:r>
              <a:rPr lang="en-US" b="1" i="0" dirty="0">
                <a:solidFill>
                  <a:srgbClr val="FF0000"/>
                </a:solidFill>
                <a:effectLst/>
                <a:latin typeface="Times New Roman" pitchFamily="18" charset="0"/>
                <a:cs typeface="Times New Roman" pitchFamily="18" charset="0"/>
              </a:rPr>
              <a:t>Stochastic Policies:</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1B51C9A-1683-49E4-A811-13A3960A2343}"/>
              </a:ext>
            </a:extLst>
          </p:cNvPr>
          <p:cNvSpPr>
            <a:spLocks noGrp="1"/>
          </p:cNvSpPr>
          <p:nvPr>
            <p:ph idx="1"/>
          </p:nvPr>
        </p:nvSpPr>
        <p:spPr>
          <a:xfrm>
            <a:off x="914076" y="1664311"/>
            <a:ext cx="10515600" cy="4351338"/>
          </a:xfrm>
        </p:spPr>
        <p:txBody>
          <a:bodyPr>
            <a:normAutofit fontScale="92500" lnSpcReduction="20000"/>
          </a:bodyPr>
          <a:lstStyle/>
          <a:p>
            <a:pPr algn="just" fontAlgn="auto"/>
            <a:r>
              <a:rPr lang="en-US" b="0" i="0" dirty="0">
                <a:effectLst/>
                <a:latin typeface="Times New Roman" pitchFamily="18" charset="0"/>
                <a:cs typeface="Times New Roman" pitchFamily="18" charset="0"/>
              </a:rPr>
              <a:t>On the other hand, a stochastic policy is only a little bit more complicated. </a:t>
            </a:r>
          </a:p>
          <a:p>
            <a:pPr algn="just" fontAlgn="auto"/>
            <a:r>
              <a:rPr lang="en-US" b="0" i="0" dirty="0">
                <a:effectLst/>
                <a:latin typeface="Times New Roman" pitchFamily="18" charset="0"/>
                <a:cs typeface="Times New Roman" pitchFamily="18" charset="0"/>
              </a:rPr>
              <a:t>A stochastic policy says that for any given state, each control is selected with some possibly non-zero probability. </a:t>
            </a:r>
          </a:p>
          <a:p>
            <a:pPr algn="just" fontAlgn="auto"/>
            <a:r>
              <a:rPr lang="en-US" b="0" i="0" dirty="0">
                <a:effectLst/>
                <a:latin typeface="Times New Roman" pitchFamily="18" charset="0"/>
                <a:cs typeface="Times New Roman" pitchFamily="18" charset="0"/>
              </a:rPr>
              <a:t>One can think that for stochastic policies the agent conditions on the encountered state and selects controls according to a probability distribution. Because a stochastic policy is a distribution it must obey some rules.</a:t>
            </a:r>
          </a:p>
          <a:p>
            <a:pPr algn="just" fontAlgn="auto"/>
            <a:r>
              <a:rPr lang="en-US" b="0" i="0" dirty="0">
                <a:effectLst/>
                <a:latin typeface="Times New Roman" pitchFamily="18" charset="0"/>
                <a:cs typeface="Times New Roman" pitchFamily="18" charset="0"/>
              </a:rPr>
              <a:t>Since we are dealing with the realm of finite spaces in this article the distribution is a discrete probability mass function. </a:t>
            </a:r>
          </a:p>
          <a:p>
            <a:pPr algn="just" fontAlgn="auto"/>
            <a:r>
              <a:rPr lang="en-US" b="0" i="0" dirty="0">
                <a:effectLst/>
                <a:latin typeface="Times New Roman" pitchFamily="18" charset="0"/>
                <a:cs typeface="Times New Roman" pitchFamily="18" charset="0"/>
              </a:rPr>
              <a:t>The first rule is a sum rule, which says that for each possible state, the sum over all possible controls, the stochastic policy must sum to 1. These are the main differences between deterministic and stochastic policies.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71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254564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F03A76-174C-4CB2-922E-B9ED2BD7F183}"/>
              </a:ext>
            </a:extLst>
          </p:cNvPr>
          <p:cNvSpPr txBox="1"/>
          <p:nvPr/>
        </p:nvSpPr>
        <p:spPr>
          <a:xfrm>
            <a:off x="1027521" y="716437"/>
            <a:ext cx="10171521" cy="4524315"/>
          </a:xfrm>
          <a:prstGeom prst="rect">
            <a:avLst/>
          </a:prstGeom>
          <a:noFill/>
        </p:spPr>
        <p:txBody>
          <a:bodyPr wrap="square">
            <a:spAutoFit/>
          </a:bodyPr>
          <a:lstStyle/>
          <a:p>
            <a:pPr algn="just"/>
            <a:r>
              <a:rPr lang="en-US" sz="2400" b="0" i="0" dirty="0">
                <a:solidFill>
                  <a:srgbClr val="374151"/>
                </a:solidFill>
                <a:effectLst/>
                <a:latin typeface="Times New Roman" pitchFamily="18" charset="0"/>
                <a:cs typeface="Times New Roman" pitchFamily="18" charset="0"/>
              </a:rPr>
              <a:t>Stochastic policies are a type of policy in reinforcement learning (RL) where, for a given state, the policy prescribes a probability distribution over the available actions. In other words, instead of selecting a single, deterministic action for each state, stochastic policies assign probabilities to different actions, allowing the agent to make decisions that incorporate randomness. </a:t>
            </a:r>
            <a:r>
              <a:rPr lang="en-US" sz="2400" b="0" i="0" dirty="0">
                <a:solidFill>
                  <a:srgbClr val="FF0000"/>
                </a:solidFill>
                <a:effectLst/>
                <a:latin typeface="Times New Roman" pitchFamily="18" charset="0"/>
                <a:cs typeface="Times New Roman" pitchFamily="18" charset="0"/>
              </a:rPr>
              <a:t>Mathematically, a stochastic policy can be represented as:</a:t>
            </a:r>
          </a:p>
          <a:p>
            <a:pPr algn="just"/>
            <a:r>
              <a:rPr lang="en-US" sz="2400" b="0" i="0" dirty="0">
                <a:solidFill>
                  <a:srgbClr val="374151"/>
                </a:solidFill>
                <a:effectLst/>
                <a:latin typeface="Times New Roman" pitchFamily="18" charset="0"/>
                <a:cs typeface="Times New Roman" pitchFamily="18" charset="0"/>
              </a:rPr>
              <a:t>π(</a:t>
            </a:r>
            <a:r>
              <a:rPr lang="en-US" sz="2400" b="0" i="0" dirty="0" err="1">
                <a:solidFill>
                  <a:srgbClr val="374151"/>
                </a:solidFill>
                <a:effectLst/>
                <a:latin typeface="Times New Roman" pitchFamily="18" charset="0"/>
                <a:cs typeface="Times New Roman" pitchFamily="18" charset="0"/>
              </a:rPr>
              <a:t>a|s</a:t>
            </a:r>
            <a:r>
              <a:rPr lang="en-US" sz="2400" b="0" i="0" dirty="0">
                <a:solidFill>
                  <a:srgbClr val="374151"/>
                </a:solidFill>
                <a:effectLst/>
                <a:latin typeface="Times New Roman" pitchFamily="18" charset="0"/>
                <a:cs typeface="Times New Roman" pitchFamily="18" charset="0"/>
              </a:rPr>
              <a:t>)</a:t>
            </a:r>
          </a:p>
          <a:p>
            <a:pPr algn="just"/>
            <a:r>
              <a:rPr lang="en-US" sz="2400" b="0" i="0" dirty="0">
                <a:solidFill>
                  <a:srgbClr val="374151"/>
                </a:solidFill>
                <a:effectLst/>
                <a:latin typeface="Times New Roman" pitchFamily="18" charset="0"/>
                <a:cs typeface="Times New Roman" pitchFamily="18" charset="0"/>
              </a:rPr>
              <a:t>Where:</a:t>
            </a:r>
          </a:p>
          <a:p>
            <a:pPr algn="just">
              <a:buFont typeface="Arial" panose="020B0604020202020204" pitchFamily="34" charset="0"/>
              <a:buChar char="•"/>
            </a:pPr>
            <a:r>
              <a:rPr lang="en-US" sz="2400" b="0" i="0" dirty="0">
                <a:solidFill>
                  <a:srgbClr val="374151"/>
                </a:solidFill>
                <a:effectLst/>
                <a:latin typeface="Times New Roman" pitchFamily="18" charset="0"/>
                <a:cs typeface="Times New Roman" pitchFamily="18" charset="0"/>
              </a:rPr>
              <a:t>π is the policy.</a:t>
            </a:r>
          </a:p>
          <a:p>
            <a:pPr algn="just">
              <a:buFont typeface="Arial" panose="020B0604020202020204" pitchFamily="34" charset="0"/>
              <a:buChar char="•"/>
            </a:pPr>
            <a:r>
              <a:rPr lang="en-US" sz="2400" b="0" i="0" dirty="0">
                <a:solidFill>
                  <a:srgbClr val="374151"/>
                </a:solidFill>
                <a:effectLst/>
                <a:latin typeface="Times New Roman" pitchFamily="18" charset="0"/>
                <a:cs typeface="Times New Roman" pitchFamily="18" charset="0"/>
              </a:rPr>
              <a:t>a is an action.</a:t>
            </a:r>
          </a:p>
          <a:p>
            <a:pPr algn="just">
              <a:buFont typeface="Arial" panose="020B0604020202020204" pitchFamily="34" charset="0"/>
              <a:buChar char="•"/>
            </a:pPr>
            <a:r>
              <a:rPr lang="en-US" sz="2400" b="0" i="0" dirty="0">
                <a:solidFill>
                  <a:srgbClr val="374151"/>
                </a:solidFill>
                <a:effectLst/>
                <a:latin typeface="Times New Roman" pitchFamily="18" charset="0"/>
                <a:cs typeface="Times New Roman" pitchFamily="18" charset="0"/>
              </a:rPr>
              <a:t>s is the current state of the environment.</a:t>
            </a:r>
          </a:p>
          <a:p>
            <a:pPr algn="just">
              <a:buFont typeface="Arial" panose="020B0604020202020204" pitchFamily="34" charset="0"/>
              <a:buChar char="•"/>
            </a:pPr>
            <a:r>
              <a:rPr lang="en-US" sz="2400" b="0" i="0" dirty="0">
                <a:solidFill>
                  <a:srgbClr val="374151"/>
                </a:solidFill>
                <a:effectLst/>
                <a:latin typeface="Times New Roman" pitchFamily="18" charset="0"/>
                <a:cs typeface="Times New Roman" pitchFamily="18" charset="0"/>
              </a:rPr>
              <a:t>π(</a:t>
            </a:r>
            <a:r>
              <a:rPr lang="en-US" sz="2400" b="0" i="0" dirty="0" err="1">
                <a:solidFill>
                  <a:srgbClr val="374151"/>
                </a:solidFill>
                <a:effectLst/>
                <a:latin typeface="Times New Roman" pitchFamily="18" charset="0"/>
                <a:cs typeface="Times New Roman" pitchFamily="18" charset="0"/>
              </a:rPr>
              <a:t>a|s</a:t>
            </a:r>
            <a:r>
              <a:rPr lang="en-US" sz="2400" b="0" i="0" dirty="0">
                <a:solidFill>
                  <a:srgbClr val="374151"/>
                </a:solidFill>
                <a:effectLst/>
                <a:latin typeface="Times New Roman" pitchFamily="18" charset="0"/>
                <a:cs typeface="Times New Roman" pitchFamily="18" charset="0"/>
              </a:rPr>
              <a:t>) represents the probability of taking action a in state s.</a:t>
            </a:r>
          </a:p>
        </p:txBody>
      </p:sp>
    </p:spTree>
    <p:extLst>
      <p:ext uri="{BB962C8B-B14F-4D97-AF65-F5344CB8AC3E}">
        <p14:creationId xmlns:p14="http://schemas.microsoft.com/office/powerpoint/2010/main" val="2206356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80DA-208F-49A3-97AE-B2EE41F73EC3}"/>
              </a:ext>
            </a:extLst>
          </p:cNvPr>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k</a:t>
            </a:r>
            <a:r>
              <a:rPr lang="en-US" b="0" i="0" dirty="0">
                <a:solidFill>
                  <a:srgbClr val="FF0000"/>
                </a:solidFill>
                <a:effectLst/>
                <a:latin typeface="Times New Roman" pitchFamily="18" charset="0"/>
                <a:cs typeface="Times New Roman" pitchFamily="18" charset="0"/>
              </a:rPr>
              <a:t>ey characteristics and considerations related to stochastic policies in RL:</a:t>
            </a:r>
            <a:br>
              <a:rPr lang="en-US" b="0" i="0" dirty="0">
                <a:solidFill>
                  <a:srgbClr val="FF0000"/>
                </a:solidFill>
                <a:effectLst/>
                <a:latin typeface="Times New Roman" pitchFamily="18" charset="0"/>
                <a:cs typeface="Times New Roman" pitchFamily="18" charset="0"/>
              </a:rPr>
            </a:b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5771054-F3DB-4242-8239-A7B415395DF4}"/>
              </a:ext>
            </a:extLst>
          </p:cNvPr>
          <p:cNvSpPr>
            <a:spLocks noGrp="1"/>
          </p:cNvSpPr>
          <p:nvPr>
            <p:ph idx="1"/>
          </p:nvPr>
        </p:nvSpPr>
        <p:spPr>
          <a:xfrm>
            <a:off x="838200" y="1571101"/>
            <a:ext cx="10515600" cy="4351338"/>
          </a:xfrm>
        </p:spPr>
        <p:txBody>
          <a:bodyPr>
            <a:normAutofit fontScale="92500" lnSpcReduction="10000"/>
          </a:bodyPr>
          <a:lstStyle/>
          <a:p>
            <a:pPr algn="just">
              <a:buFont typeface="+mj-lt"/>
              <a:buAutoNum type="arabicPeriod"/>
            </a:pPr>
            <a:r>
              <a:rPr lang="en-US" b="1" i="0" dirty="0">
                <a:solidFill>
                  <a:srgbClr val="374151"/>
                </a:solidFill>
                <a:effectLst/>
                <a:latin typeface="Times New Roman" pitchFamily="18" charset="0"/>
                <a:cs typeface="Times New Roman" pitchFamily="18" charset="0"/>
              </a:rPr>
              <a:t>Exploration</a:t>
            </a:r>
            <a:r>
              <a:rPr lang="en-US" b="0" i="0" dirty="0">
                <a:solidFill>
                  <a:srgbClr val="374151"/>
                </a:solidFill>
                <a:effectLst/>
                <a:latin typeface="Times New Roman" pitchFamily="18" charset="0"/>
                <a:cs typeface="Times New Roman" pitchFamily="18" charset="0"/>
              </a:rPr>
              <a:t>: Stochastic policies naturally facilitate exploration because they allow the agent to choose from a range of actions with associated probabilities. This randomness helps the agent discover new actions and learn about the environment.</a:t>
            </a:r>
          </a:p>
          <a:p>
            <a:pPr algn="just">
              <a:buFont typeface="+mj-lt"/>
              <a:buAutoNum type="arabicPeriod"/>
            </a:pPr>
            <a:r>
              <a:rPr lang="en-US" b="1" i="0" dirty="0">
                <a:solidFill>
                  <a:srgbClr val="374151"/>
                </a:solidFill>
                <a:effectLst/>
                <a:latin typeface="Times New Roman" pitchFamily="18" charset="0"/>
                <a:cs typeface="Times New Roman" pitchFamily="18" charset="0"/>
              </a:rPr>
              <a:t>Uncertainty Handling</a:t>
            </a:r>
            <a:r>
              <a:rPr lang="en-US" b="0" i="0" dirty="0">
                <a:solidFill>
                  <a:srgbClr val="374151"/>
                </a:solidFill>
                <a:effectLst/>
                <a:latin typeface="Times New Roman" pitchFamily="18" charset="0"/>
                <a:cs typeface="Times New Roman" pitchFamily="18" charset="0"/>
              </a:rPr>
              <a:t>: Stochastic policies are well-suited for environments with uncertainty or noise, where the outcomes of actions may vary. They allow the agent to account for this uncertainty by assigning different probabilities to different actions.</a:t>
            </a:r>
          </a:p>
          <a:p>
            <a:pPr algn="just">
              <a:buFont typeface="+mj-lt"/>
              <a:buAutoNum type="arabicPeriod"/>
            </a:pPr>
            <a:r>
              <a:rPr lang="en-US" b="1" i="0" dirty="0">
                <a:solidFill>
                  <a:srgbClr val="374151"/>
                </a:solidFill>
                <a:effectLst/>
                <a:latin typeface="Times New Roman" pitchFamily="18" charset="0"/>
                <a:cs typeface="Times New Roman" pitchFamily="18" charset="0"/>
              </a:rPr>
              <a:t>Balancing Exploration and Exploitation</a:t>
            </a:r>
            <a:r>
              <a:rPr lang="en-US" b="0" i="0" dirty="0">
                <a:solidFill>
                  <a:srgbClr val="374151"/>
                </a:solidFill>
                <a:effectLst/>
                <a:latin typeface="Times New Roman" pitchFamily="18" charset="0"/>
                <a:cs typeface="Times New Roman" pitchFamily="18" charset="0"/>
              </a:rPr>
              <a:t>: Stochastic policies offer a balance between exploration and exploitation. The agent can explore by occasionally selecting actions with lower probabilities, while also exploiting actions with higher probabilities based on its current knowledge.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53886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F9E8B1-F8AD-4DAA-B44B-2B6D81049CC3}"/>
              </a:ext>
            </a:extLst>
          </p:cNvPr>
          <p:cNvSpPr txBox="1"/>
          <p:nvPr/>
        </p:nvSpPr>
        <p:spPr>
          <a:xfrm>
            <a:off x="527900" y="622169"/>
            <a:ext cx="10397765" cy="5693866"/>
          </a:xfrm>
          <a:prstGeom prst="rect">
            <a:avLst/>
          </a:prstGeom>
          <a:noFill/>
        </p:spPr>
        <p:txBody>
          <a:bodyPr wrap="square">
            <a:spAutoFit/>
          </a:bodyPr>
          <a:lstStyle/>
          <a:p>
            <a:pPr algn="just"/>
            <a:r>
              <a:rPr lang="en-US" sz="2800" b="1" i="0" dirty="0">
                <a:solidFill>
                  <a:srgbClr val="374151"/>
                </a:solidFill>
                <a:effectLst/>
                <a:latin typeface="Times New Roman" pitchFamily="18" charset="0"/>
                <a:cs typeface="Times New Roman" pitchFamily="18" charset="0"/>
              </a:rPr>
              <a:t>4. Continuous and Discrete Action Spaces</a:t>
            </a:r>
            <a:r>
              <a:rPr lang="en-US" sz="2800" b="0" i="0" dirty="0">
                <a:solidFill>
                  <a:srgbClr val="374151"/>
                </a:solidFill>
                <a:effectLst/>
                <a:latin typeface="Times New Roman" pitchFamily="18" charset="0"/>
                <a:cs typeface="Times New Roman" pitchFamily="18" charset="0"/>
              </a:rPr>
              <a:t>: Stochastic policies can be used in RL problems with both continuous and discrete action spaces. In continuous action spaces, the policy typically defines a probability distribution over the entire action space.</a:t>
            </a:r>
          </a:p>
          <a:p>
            <a:pPr algn="just"/>
            <a:r>
              <a:rPr lang="en-US" sz="2800" b="1" i="0" dirty="0">
                <a:solidFill>
                  <a:srgbClr val="374151"/>
                </a:solidFill>
                <a:effectLst/>
                <a:latin typeface="Times New Roman" pitchFamily="18" charset="0"/>
                <a:cs typeface="Times New Roman" pitchFamily="18" charset="0"/>
              </a:rPr>
              <a:t>5. Policy Gradients</a:t>
            </a:r>
            <a:r>
              <a:rPr lang="en-US" sz="2800" b="0" i="0" dirty="0">
                <a:solidFill>
                  <a:srgbClr val="374151"/>
                </a:solidFill>
                <a:effectLst/>
                <a:latin typeface="Times New Roman" pitchFamily="18" charset="0"/>
                <a:cs typeface="Times New Roman" pitchFamily="18" charset="0"/>
              </a:rPr>
              <a:t>: Many RL algorithms that work with stochastic policies use policy gradient methods. These methods update the policy parameters in the direction that maximizes the expected cumulative reward. The gradients are typically computed using the probability distribution defined by the policy.</a:t>
            </a:r>
          </a:p>
          <a:p>
            <a:pPr algn="just"/>
            <a:r>
              <a:rPr lang="en-US" sz="2800" b="1" i="0" dirty="0">
                <a:solidFill>
                  <a:srgbClr val="374151"/>
                </a:solidFill>
                <a:effectLst/>
                <a:latin typeface="Times New Roman" pitchFamily="18" charset="0"/>
                <a:cs typeface="Times New Roman" pitchFamily="18" charset="0"/>
              </a:rPr>
              <a:t>6. Sample-Based Execution</a:t>
            </a:r>
            <a:r>
              <a:rPr lang="en-US" sz="2800" b="0" i="0" dirty="0">
                <a:solidFill>
                  <a:srgbClr val="374151"/>
                </a:solidFill>
                <a:effectLst/>
                <a:latin typeface="Times New Roman" pitchFamily="18" charset="0"/>
                <a:cs typeface="Times New Roman" pitchFamily="18" charset="0"/>
              </a:rPr>
              <a:t>: To execute actions according to a stochastic policy, the agent samples from the action distribution specified by the policy. This sampling process introduces randomness into the agent's actions.</a:t>
            </a:r>
          </a:p>
        </p:txBody>
      </p:sp>
    </p:spTree>
    <p:extLst>
      <p:ext uri="{BB962C8B-B14F-4D97-AF65-F5344CB8AC3E}">
        <p14:creationId xmlns:p14="http://schemas.microsoft.com/office/powerpoint/2010/main" val="196167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1A5E5-C8F0-40E6-9379-94473EDE60E2}"/>
              </a:ext>
            </a:extLst>
          </p:cNvPr>
          <p:cNvSpPr txBox="1"/>
          <p:nvPr/>
        </p:nvSpPr>
        <p:spPr>
          <a:xfrm>
            <a:off x="939538" y="598693"/>
            <a:ext cx="10312924" cy="5262979"/>
          </a:xfrm>
          <a:prstGeom prst="rect">
            <a:avLst/>
          </a:prstGeom>
          <a:noFill/>
        </p:spPr>
        <p:txBody>
          <a:bodyPr wrap="square">
            <a:spAutoFit/>
          </a:bodyPr>
          <a:lstStyle/>
          <a:p>
            <a:pPr algn="just"/>
            <a:r>
              <a:rPr lang="en-US" sz="2800" b="1" i="0" dirty="0">
                <a:solidFill>
                  <a:srgbClr val="374151"/>
                </a:solidFill>
                <a:effectLst/>
                <a:latin typeface="Times New Roman" pitchFamily="18" charset="0"/>
                <a:cs typeface="Times New Roman" pitchFamily="18" charset="0"/>
              </a:rPr>
              <a:t>7. Policy Improvement</a:t>
            </a:r>
            <a:r>
              <a:rPr lang="en-US" sz="2800" b="0" i="0" dirty="0">
                <a:solidFill>
                  <a:srgbClr val="374151"/>
                </a:solidFill>
                <a:effectLst/>
                <a:latin typeface="Times New Roman" pitchFamily="18" charset="0"/>
                <a:cs typeface="Times New Roman" pitchFamily="18" charset="0"/>
              </a:rPr>
              <a:t>: Stochastic policies can be iteratively improved by adjusting the parameters of the policy to maximize expected rewards. Methods like REINFORCE and Proximal Policy Optimization (PPO) are commonly used for this purpose.</a:t>
            </a:r>
          </a:p>
          <a:p>
            <a:pPr algn="just"/>
            <a:r>
              <a:rPr lang="en-US" sz="2800" b="1" i="0" dirty="0">
                <a:solidFill>
                  <a:srgbClr val="374151"/>
                </a:solidFill>
                <a:effectLst/>
                <a:latin typeface="Times New Roman" pitchFamily="18" charset="0"/>
                <a:cs typeface="Times New Roman" pitchFamily="18" charset="0"/>
              </a:rPr>
              <a:t>8. Risk-Awareness</a:t>
            </a:r>
            <a:r>
              <a:rPr lang="en-US" sz="2800" b="0" i="0" dirty="0">
                <a:solidFill>
                  <a:srgbClr val="374151"/>
                </a:solidFill>
                <a:effectLst/>
                <a:latin typeface="Times New Roman" pitchFamily="18" charset="0"/>
                <a:cs typeface="Times New Roman" pitchFamily="18" charset="0"/>
              </a:rPr>
              <a:t>: In certain scenarios, stochastic policies can be used to express risk preferences. By assigning higher probabilities to actions with lower risk, the agent can make decisions that balance reward maximization with risk avoidance.</a:t>
            </a:r>
          </a:p>
          <a:p>
            <a:pPr algn="just"/>
            <a:r>
              <a:rPr lang="en-US" sz="2800" b="1" i="0" dirty="0">
                <a:solidFill>
                  <a:srgbClr val="374151"/>
                </a:solidFill>
                <a:effectLst/>
                <a:latin typeface="Times New Roman" pitchFamily="18" charset="0"/>
                <a:cs typeface="Times New Roman" pitchFamily="18" charset="0"/>
              </a:rPr>
              <a:t>9. Policy Entropy</a:t>
            </a:r>
            <a:r>
              <a:rPr lang="en-US" sz="2800" b="0" i="0" dirty="0">
                <a:solidFill>
                  <a:srgbClr val="374151"/>
                </a:solidFill>
                <a:effectLst/>
                <a:latin typeface="Times New Roman" pitchFamily="18" charset="0"/>
                <a:cs typeface="Times New Roman" pitchFamily="18" charset="0"/>
              </a:rPr>
              <a:t>: Stochastic policies have an associated entropy, which quantifies the amount of uncertainty or randomness in the policy's actions. Some algorithms use entropy regularization to encourage more exploration or to balance exploration and exploitation.</a:t>
            </a:r>
          </a:p>
        </p:txBody>
      </p:sp>
    </p:spTree>
    <p:extLst>
      <p:ext uri="{BB962C8B-B14F-4D97-AF65-F5344CB8AC3E}">
        <p14:creationId xmlns:p14="http://schemas.microsoft.com/office/powerpoint/2010/main" val="1389268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F184-E079-4F79-BB86-464342F819CD}"/>
              </a:ext>
            </a:extLst>
          </p:cNvPr>
          <p:cNvSpPr>
            <a:spLocks noGrp="1"/>
          </p:cNvSpPr>
          <p:nvPr>
            <p:ph type="title"/>
          </p:nvPr>
        </p:nvSpPr>
        <p:spPr/>
        <p:txBody>
          <a:bodyPr/>
          <a:lstStyle/>
          <a:p>
            <a:pPr algn="ctr"/>
            <a:r>
              <a:rPr lang="en-IN" dirty="0">
                <a:solidFill>
                  <a:srgbClr val="FF0000"/>
                </a:solidFill>
                <a:latin typeface="Times New Roman" panose="02020603050405020304" pitchFamily="18" charset="0"/>
                <a:cs typeface="Times New Roman" panose="02020603050405020304" pitchFamily="18" charset="0"/>
              </a:rPr>
              <a:t>S</a:t>
            </a:r>
            <a:r>
              <a:rPr lang="en-IN" b="0" dirty="0">
                <a:solidFill>
                  <a:srgbClr val="FF0000"/>
                </a:solidFill>
                <a:effectLst/>
                <a:latin typeface="Times New Roman" panose="02020603050405020304" pitchFamily="18" charset="0"/>
                <a:cs typeface="Times New Roman" panose="02020603050405020304" pitchFamily="18" charset="0"/>
              </a:rPr>
              <a:t>tochastic policy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C2A88-C8A4-4026-B4AE-D6E59D47F6DD}"/>
              </a:ext>
            </a:extLst>
          </p:cNvPr>
          <p:cNvSpPr>
            <a:spLocks noGrp="1"/>
          </p:cNvSpPr>
          <p:nvPr>
            <p:ph idx="1"/>
          </p:nvPr>
        </p:nvSpPr>
        <p:spPr/>
        <p:txBody>
          <a:bodyPr>
            <a:normAutofit fontScale="55000" lnSpcReduction="20000"/>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numpy</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as</a:t>
            </a:r>
            <a:r>
              <a:rPr lang="en-IN" b="0" dirty="0">
                <a:solidFill>
                  <a:srgbClr val="000000"/>
                </a:solidFill>
                <a:effectLst/>
                <a:latin typeface="Courier New" panose="02070309020205020404" pitchFamily="49" charset="0"/>
              </a:rPr>
              <a:t> np</a:t>
            </a:r>
          </a:p>
          <a:p>
            <a:br>
              <a:rPr lang="en-IN" b="0" dirty="0">
                <a:solidFill>
                  <a:srgbClr val="000000"/>
                </a:solidFill>
                <a:effectLst/>
                <a:latin typeface="Courier New" panose="02070309020205020404" pitchFamily="49" charset="0"/>
              </a:rPr>
            </a:br>
            <a:r>
              <a:rPr lang="en-IN" b="0" dirty="0">
                <a:solidFill>
                  <a:srgbClr val="008000"/>
                </a:solidFill>
                <a:effectLst/>
                <a:latin typeface="Courier New" panose="02070309020205020404" pitchFamily="49" charset="0"/>
              </a:rPr>
              <a:t># Define a stochastic policy</a:t>
            </a:r>
            <a:endParaRPr lang="en-IN" b="0" dirty="0">
              <a:solidFill>
                <a:srgbClr val="000000"/>
              </a:solidFill>
              <a:effectLst/>
              <a:latin typeface="Courier New" panose="02070309020205020404" pitchFamily="49" charset="0"/>
            </a:endParaRPr>
          </a:p>
          <a:p>
            <a:r>
              <a:rPr lang="en-IN" b="0" dirty="0">
                <a:solidFill>
                  <a:srgbClr val="0000FF"/>
                </a:solidFill>
                <a:effectLst/>
                <a:latin typeface="Courier New" panose="02070309020205020404" pitchFamily="49" charset="0"/>
              </a:rPr>
              <a:t>def</a:t>
            </a:r>
            <a:r>
              <a:rPr lang="en-IN" b="0" dirty="0">
                <a:solidFill>
                  <a:srgbClr val="000000"/>
                </a:solidFill>
                <a:effectLst/>
                <a:latin typeface="Courier New" panose="02070309020205020404" pitchFamily="49" charset="0"/>
              </a:rPr>
              <a:t> </a:t>
            </a:r>
            <a:r>
              <a:rPr lang="en-IN" b="0" dirty="0" err="1">
                <a:solidFill>
                  <a:srgbClr val="795E26"/>
                </a:solidFill>
                <a:effectLst/>
                <a:latin typeface="Courier New" panose="02070309020205020404" pitchFamily="49" charset="0"/>
              </a:rPr>
              <a:t>stochastic_policy</a:t>
            </a:r>
            <a:r>
              <a:rPr lang="en-IN" b="0" dirty="0">
                <a:solidFill>
                  <a:srgbClr val="000000"/>
                </a:solidFill>
                <a:effectLst/>
                <a:latin typeface="Courier New" panose="02070309020205020404" pitchFamily="49" charset="0"/>
              </a:rPr>
              <a:t>(</a:t>
            </a:r>
            <a:r>
              <a:rPr lang="en-IN" b="0" dirty="0">
                <a:solidFill>
                  <a:srgbClr val="001080"/>
                </a:solidFill>
                <a:effectLst/>
                <a:latin typeface="Courier New" panose="02070309020205020404" pitchFamily="49" charset="0"/>
              </a:rPr>
              <a:t>state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if</a:t>
            </a:r>
            <a:r>
              <a:rPr lang="en-IN" b="0" dirty="0">
                <a:solidFill>
                  <a:srgbClr val="000000"/>
                </a:solidFill>
                <a:effectLst/>
                <a:latin typeface="Courier New" panose="02070309020205020404" pitchFamily="49" charset="0"/>
              </a:rPr>
              <a:t> state == </a:t>
            </a:r>
            <a:r>
              <a:rPr lang="en-IN" b="0" dirty="0">
                <a:solidFill>
                  <a:srgbClr val="A31515"/>
                </a:solidFill>
                <a:effectLst/>
                <a:latin typeface="Courier New" panose="02070309020205020404" pitchFamily="49" charset="0"/>
              </a:rPr>
              <a:t>"S1"</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action_probs</a:t>
            </a:r>
            <a:r>
              <a:rPr lang="en-IN" b="0" dirty="0">
                <a:solidFill>
                  <a:srgbClr val="000000"/>
                </a:solidFill>
                <a:effectLst/>
                <a:latin typeface="Courier New" panose="02070309020205020404" pitchFamily="49" charset="0"/>
              </a:rPr>
              <a:t> = {</a:t>
            </a:r>
            <a:r>
              <a:rPr lang="en-IN" b="0" dirty="0">
                <a:solidFill>
                  <a:srgbClr val="A31515"/>
                </a:solidFill>
                <a:effectLst/>
                <a:latin typeface="Courier New" panose="02070309020205020404" pitchFamily="49" charset="0"/>
              </a:rPr>
              <a:t>"A1"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0.6</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0.4</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AF00DB"/>
                </a:solidFill>
                <a:effectLst/>
                <a:latin typeface="Courier New" panose="02070309020205020404" pitchFamily="49" charset="0"/>
              </a:rPr>
              <a:t>elif</a:t>
            </a:r>
            <a:r>
              <a:rPr lang="en-IN" b="0" dirty="0">
                <a:solidFill>
                  <a:srgbClr val="000000"/>
                </a:solidFill>
                <a:effectLst/>
                <a:latin typeface="Courier New" panose="02070309020205020404" pitchFamily="49" charset="0"/>
              </a:rPr>
              <a:t> state == </a:t>
            </a:r>
            <a:r>
              <a:rPr lang="en-IN" b="0" dirty="0">
                <a:solidFill>
                  <a:srgbClr val="A31515"/>
                </a:solidFill>
                <a:effectLst/>
                <a:latin typeface="Courier New" panose="02070309020205020404" pitchFamily="49" charset="0"/>
              </a:rPr>
              <a:t>"S2"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action_probs</a:t>
            </a:r>
            <a:r>
              <a:rPr lang="en-IN" b="0" dirty="0">
                <a:solidFill>
                  <a:srgbClr val="000000"/>
                </a:solidFill>
                <a:effectLst/>
                <a:latin typeface="Courier New" panose="02070309020205020404" pitchFamily="49" charset="0"/>
              </a:rPr>
              <a:t> = {</a:t>
            </a:r>
            <a:r>
              <a:rPr lang="en-IN" b="0" dirty="0">
                <a:solidFill>
                  <a:srgbClr val="A31515"/>
                </a:solidFill>
                <a:effectLst/>
                <a:latin typeface="Courier New" panose="02070309020205020404" pitchFamily="49" charset="0"/>
              </a:rPr>
              <a:t>"A1"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0.3</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0.7</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AF00DB"/>
                </a:solidFill>
                <a:effectLst/>
                <a:latin typeface="Courier New" panose="02070309020205020404" pitchFamily="49" charset="0"/>
              </a:rPr>
              <a:t>elif</a:t>
            </a:r>
            <a:r>
              <a:rPr lang="en-IN" b="0" dirty="0">
                <a:solidFill>
                  <a:srgbClr val="000000"/>
                </a:solidFill>
                <a:effectLst/>
                <a:latin typeface="Courier New" panose="02070309020205020404" pitchFamily="49" charset="0"/>
              </a:rPr>
              <a:t> state == </a:t>
            </a:r>
            <a:r>
              <a:rPr lang="en-IN" b="0" dirty="0">
                <a:solidFill>
                  <a:srgbClr val="A31515"/>
                </a:solidFill>
                <a:effectLst/>
                <a:latin typeface="Courier New" panose="02070309020205020404" pitchFamily="49" charset="0"/>
              </a:rPr>
              <a:t>"S3"</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action_probs</a:t>
            </a:r>
            <a:r>
              <a:rPr lang="en-IN" b="0" dirty="0">
                <a:solidFill>
                  <a:srgbClr val="000000"/>
                </a:solidFill>
                <a:effectLst/>
                <a:latin typeface="Courier New" panose="02070309020205020404" pitchFamily="49" charset="0"/>
              </a:rPr>
              <a:t> = {</a:t>
            </a:r>
            <a:r>
              <a:rPr lang="en-IN" b="0" dirty="0">
                <a:solidFill>
                  <a:srgbClr val="A31515"/>
                </a:solidFill>
                <a:effectLst/>
                <a:latin typeface="Courier New" panose="02070309020205020404" pitchFamily="49" charset="0"/>
              </a:rPr>
              <a:t>"A1"</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0.8</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"A2"</a:t>
            </a:r>
            <a:r>
              <a:rPr lang="en-IN" b="0" dirty="0">
                <a:solidFill>
                  <a:srgbClr val="000000"/>
                </a:solidFill>
                <a:effectLst/>
                <a:latin typeface="Courier New" panose="02070309020205020404" pitchFamily="49" charset="0"/>
              </a:rPr>
              <a:t>: </a:t>
            </a:r>
            <a:r>
              <a:rPr lang="en-IN" b="0" dirty="0">
                <a:solidFill>
                  <a:srgbClr val="098156"/>
                </a:solidFill>
                <a:effectLst/>
                <a:latin typeface="Courier New" panose="02070309020205020404" pitchFamily="49" charset="0"/>
              </a:rPr>
              <a:t>0.2</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else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raise</a:t>
            </a:r>
            <a:r>
              <a:rPr lang="en-IN" b="0" dirty="0">
                <a:solidFill>
                  <a:srgbClr val="000000"/>
                </a:solidFill>
                <a:effectLst/>
                <a:latin typeface="Courier New" panose="02070309020205020404" pitchFamily="49" charset="0"/>
              </a:rPr>
              <a:t> </a:t>
            </a:r>
            <a:r>
              <a:rPr lang="en-IN" b="0" dirty="0" err="1">
                <a:solidFill>
                  <a:srgbClr val="257693"/>
                </a:solidFill>
                <a:effectLst/>
                <a:latin typeface="Courier New" panose="02070309020205020404" pitchFamily="49" charset="0"/>
              </a:rPr>
              <a:t>ValueError</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"Invalid state"</a:t>
            </a:r>
            <a:r>
              <a:rPr lang="en-IN" b="0" dirty="0">
                <a:solidFill>
                  <a:srgbClr val="000000"/>
                </a:solidFill>
                <a:effectLst/>
                <a:latin typeface="Courier New" panose="02070309020205020404" pitchFamily="49" charset="0"/>
              </a:rPr>
              <a:t>)</a:t>
            </a:r>
          </a:p>
          <a:p>
            <a:br>
              <a:rPr lang="en-IN" b="0" dirty="0">
                <a:solidFill>
                  <a:srgbClr val="000000"/>
                </a:solidFill>
                <a:effectLst/>
                <a:latin typeface="Courier New" panose="02070309020205020404" pitchFamily="49" charset="0"/>
              </a:rPr>
            </a:b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Sample an action based on the action probabilities</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action = </a:t>
            </a:r>
            <a:r>
              <a:rPr lang="en-IN" b="0" dirty="0" err="1">
                <a:solidFill>
                  <a:srgbClr val="000000"/>
                </a:solidFill>
                <a:effectLst/>
                <a:latin typeface="Courier New" panose="02070309020205020404" pitchFamily="49" charset="0"/>
              </a:rPr>
              <a:t>np.random.choice</a:t>
            </a:r>
            <a:r>
              <a:rPr lang="en-IN" b="0" dirty="0">
                <a:solidFill>
                  <a:srgbClr val="000000"/>
                </a:solidFill>
                <a:effectLst/>
                <a:latin typeface="Courier New" panose="02070309020205020404" pitchFamily="49" charset="0"/>
              </a:rPr>
              <a:t>(</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action_probs.keys</a:t>
            </a:r>
            <a:r>
              <a:rPr lang="en-IN" b="0" dirty="0">
                <a:solidFill>
                  <a:srgbClr val="000000"/>
                </a:solidFill>
                <a:effectLst/>
                <a:latin typeface="Courier New" panose="02070309020205020404" pitchFamily="49" charset="0"/>
              </a:rPr>
              <a:t>()), p=</a:t>
            </a:r>
            <a:r>
              <a:rPr lang="en-IN" b="0" dirty="0">
                <a:solidFill>
                  <a:srgbClr val="257693"/>
                </a:solidFill>
                <a:effectLst/>
                <a:latin typeface="Courier New" panose="02070309020205020404" pitchFamily="49" charset="0"/>
              </a:rPr>
              <a:t>list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action_probs.values</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return</a:t>
            </a:r>
            <a:r>
              <a:rPr lang="en-IN" b="0" dirty="0">
                <a:solidFill>
                  <a:srgbClr val="000000"/>
                </a:solidFill>
                <a:effectLst/>
                <a:latin typeface="Courier New" panose="02070309020205020404" pitchFamily="49" charset="0"/>
              </a:rPr>
              <a:t> action</a:t>
            </a:r>
          </a:p>
        </p:txBody>
      </p:sp>
    </p:spTree>
    <p:extLst>
      <p:ext uri="{BB962C8B-B14F-4D97-AF65-F5344CB8AC3E}">
        <p14:creationId xmlns:p14="http://schemas.microsoft.com/office/powerpoint/2010/main" val="172419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D7FB0-6A02-4D88-86DA-11F0C3AB5272}"/>
              </a:ext>
            </a:extLst>
          </p:cNvPr>
          <p:cNvSpPr txBox="1"/>
          <p:nvPr/>
        </p:nvSpPr>
        <p:spPr>
          <a:xfrm>
            <a:off x="358588" y="317516"/>
            <a:ext cx="11573435" cy="7017306"/>
          </a:xfrm>
          <a:prstGeom prst="rect">
            <a:avLst/>
          </a:prstGeom>
          <a:noFill/>
        </p:spPr>
        <p:txBody>
          <a:bodyPr wrap="square">
            <a:spAutoFit/>
          </a:bodyPr>
          <a:lstStyle/>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err="1">
                <a:solidFill>
                  <a:srgbClr val="795E26"/>
                </a:solidFill>
                <a:effectLst/>
                <a:latin typeface="Courier New" panose="02070309020205020404" pitchFamily="49" charset="0"/>
              </a:rPr>
              <a:t>simulate_environment</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state</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action</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Define the transition dynamics (state -&gt; action -&gt; </a:t>
            </a:r>
            <a:r>
              <a:rPr lang="en-US" b="0" dirty="0" err="1">
                <a:solidFill>
                  <a:srgbClr val="008000"/>
                </a:solidFill>
                <a:effectLst/>
                <a:latin typeface="Courier New" panose="02070309020205020404" pitchFamily="49" charset="0"/>
              </a:rPr>
              <a:t>next_state</a:t>
            </a:r>
            <a:r>
              <a:rPr lang="en-US" b="0" dirty="0">
                <a:solidFill>
                  <a:srgbClr val="008000"/>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transitions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Define the reward function (state -&gt; action -&gt; </a:t>
            </a:r>
            <a:r>
              <a:rPr lang="en-US" b="0" dirty="0" err="1">
                <a:solidFill>
                  <a:srgbClr val="008000"/>
                </a:solidFill>
                <a:effectLst/>
                <a:latin typeface="Courier New" panose="02070309020205020404" pitchFamily="49" charset="0"/>
              </a:rPr>
              <a:t>next_state</a:t>
            </a:r>
            <a:r>
              <a:rPr lang="en-US" b="0" dirty="0">
                <a:solidFill>
                  <a:srgbClr val="008000"/>
                </a:solidFill>
                <a:effectLst/>
                <a:latin typeface="Courier New" panose="02070309020205020404" pitchFamily="49" charset="0"/>
              </a:rPr>
              <a:t> -&gt; reward)</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rewards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"S3"</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"A2"</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"S2"</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Simulate the environment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 = transitions[state][action]</a:t>
            </a:r>
          </a:p>
          <a:p>
            <a:r>
              <a:rPr lang="en-US" b="0" dirty="0">
                <a:solidFill>
                  <a:srgbClr val="000000"/>
                </a:solidFill>
                <a:effectLst/>
                <a:latin typeface="Courier New" panose="02070309020205020404" pitchFamily="49" charset="0"/>
              </a:rPr>
              <a:t>    reward = rewards[state][action][</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next_state</a:t>
            </a:r>
            <a:r>
              <a:rPr lang="en-US" b="0" dirty="0">
                <a:solidFill>
                  <a:srgbClr val="000000"/>
                </a:solidFill>
                <a:effectLst/>
                <a:latin typeface="Courier New" panose="02070309020205020404" pitchFamily="49" charset="0"/>
              </a:rPr>
              <a:t>, reward</a:t>
            </a:r>
          </a:p>
          <a:p>
            <a:br>
              <a:rPr lang="en-US" b="0" dirty="0">
                <a:solidFill>
                  <a:srgbClr val="000000"/>
                </a:solidFill>
                <a:effectLst/>
                <a:latin typeface="Courier New" panose="02070309020205020404" pitchFamily="49" charset="0"/>
              </a:rPr>
            </a:br>
            <a:r>
              <a:rPr lang="en-US" b="0" dirty="0">
                <a:solidFill>
                  <a:srgbClr val="008000"/>
                </a:solidFill>
                <a:effectLst/>
                <a:latin typeface="Courier New" panose="02070309020205020404" pitchFamily="49" charset="0"/>
              </a:rPr>
              <a:t># Define the starting state</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current_state</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"S1"</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39879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ABB3A-0B84-4583-9B56-09F99086F024}"/>
              </a:ext>
            </a:extLst>
          </p:cNvPr>
          <p:cNvSpPr txBox="1"/>
          <p:nvPr/>
        </p:nvSpPr>
        <p:spPr>
          <a:xfrm>
            <a:off x="672353" y="815788"/>
            <a:ext cx="10748682" cy="3416320"/>
          </a:xfrm>
          <a:prstGeom prst="rect">
            <a:avLst/>
          </a:prstGeom>
          <a:noFill/>
        </p:spPr>
        <p:txBody>
          <a:bodyPr wrap="square">
            <a:spAutoFit/>
          </a:bodyPr>
          <a:lstStyle/>
          <a:p>
            <a:r>
              <a:rPr lang="en-IN" b="0" dirty="0">
                <a:solidFill>
                  <a:srgbClr val="008000"/>
                </a:solidFill>
                <a:effectLst/>
                <a:latin typeface="Courier New" panose="02070309020205020404" pitchFamily="49" charset="0"/>
              </a:rPr>
              <a:t># Run the stochastic policy for a few time steps</a:t>
            </a:r>
          </a:p>
          <a:p>
            <a:endParaRPr lang="en-US" dirty="0">
              <a:solidFill>
                <a:srgbClr val="008000"/>
              </a:solidFill>
              <a:latin typeface="Courier New" panose="02070309020205020404" pitchFamily="49" charset="0"/>
            </a:endParaRPr>
          </a:p>
          <a:p>
            <a:r>
              <a:rPr lang="en-US" dirty="0" err="1">
                <a:latin typeface="Courier New" panose="02070309020205020404" pitchFamily="49" charset="0"/>
              </a:rPr>
              <a:t>c</a:t>
            </a:r>
            <a:r>
              <a:rPr lang="en-US" b="0" dirty="0" err="1">
                <a:effectLst/>
                <a:latin typeface="Courier New" panose="02070309020205020404" pitchFamily="49" charset="0"/>
              </a:rPr>
              <a:t>_reward</a:t>
            </a:r>
            <a:r>
              <a:rPr lang="en-US" b="0" dirty="0">
                <a:effectLst/>
                <a:latin typeface="Courier New" panose="02070309020205020404" pitchFamily="49" charset="0"/>
              </a:rPr>
              <a:t>=0</a:t>
            </a:r>
            <a:endParaRPr lang="en-IN" b="0" dirty="0">
              <a:effectLst/>
              <a:latin typeface="Courier New" panose="02070309020205020404" pitchFamily="49" charset="0"/>
            </a:endParaRPr>
          </a:p>
          <a:p>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_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098156"/>
                </a:solidFill>
                <a:effectLst/>
                <a:latin typeface="Courier New" panose="02070309020205020404" pitchFamily="49" charset="0"/>
              </a:rPr>
              <a:t>5</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action = </a:t>
            </a:r>
            <a:r>
              <a:rPr lang="en-IN" b="0" dirty="0" err="1">
                <a:solidFill>
                  <a:srgbClr val="000000"/>
                </a:solidFill>
                <a:effectLst/>
                <a:latin typeface="Courier New" panose="02070309020205020404" pitchFamily="49" charset="0"/>
              </a:rPr>
              <a:t>stochastic_policy</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FF"/>
                </a:solidFill>
                <a:effectLst/>
                <a:latin typeface="Courier New" panose="02070309020205020404" pitchFamily="49" charset="0"/>
              </a:rPr>
              <a:t>f</a:t>
            </a:r>
            <a:r>
              <a:rPr lang="en-IN" b="0" dirty="0" err="1">
                <a:solidFill>
                  <a:srgbClr val="A31515"/>
                </a:solidFill>
                <a:effectLst/>
                <a:latin typeface="Courier New" panose="02070309020205020404" pitchFamily="49" charset="0"/>
              </a:rPr>
              <a:t>"Current</a:t>
            </a:r>
            <a:r>
              <a:rPr lang="en-IN" b="0" dirty="0">
                <a:solidFill>
                  <a:srgbClr val="A31515"/>
                </a:solidFill>
                <a:effectLst/>
                <a:latin typeface="Courier New" panose="02070309020205020404" pitchFamily="49" charset="0"/>
              </a:rPr>
              <a:t> State: </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 Action: </a:t>
            </a:r>
            <a:r>
              <a:rPr lang="en-IN" b="0" dirty="0">
                <a:solidFill>
                  <a:srgbClr val="000000"/>
                </a:solidFill>
                <a:effectLst/>
                <a:latin typeface="Courier New" panose="02070309020205020404" pitchFamily="49" charset="0"/>
              </a:rPr>
              <a:t>{action}</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next_state</a:t>
            </a:r>
            <a:r>
              <a:rPr lang="en-IN" b="0" dirty="0">
                <a:solidFill>
                  <a:srgbClr val="000000"/>
                </a:solidFill>
                <a:effectLst/>
                <a:latin typeface="Courier New" panose="02070309020205020404" pitchFamily="49" charset="0"/>
              </a:rPr>
              <a:t>, reward = </a:t>
            </a:r>
            <a:r>
              <a:rPr lang="en-IN" b="0" dirty="0" err="1">
                <a:solidFill>
                  <a:srgbClr val="000000"/>
                </a:solidFill>
                <a:effectLst/>
                <a:latin typeface="Courier New" panose="02070309020205020404" pitchFamily="49" charset="0"/>
              </a:rPr>
              <a:t>simulate_environment</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 action)</a:t>
            </a:r>
          </a:p>
          <a:p>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print</a:t>
            </a:r>
            <a:r>
              <a:rPr lang="en-IN" b="0" dirty="0">
                <a:solidFill>
                  <a:srgbClr val="000000"/>
                </a:solidFill>
                <a:effectLst/>
                <a:latin typeface="Courier New" panose="02070309020205020404" pitchFamily="49" charset="0"/>
              </a:rPr>
              <a:t>(</a:t>
            </a:r>
            <a:r>
              <a:rPr lang="en-IN" b="0" dirty="0" err="1">
                <a:solidFill>
                  <a:srgbClr val="0000FF"/>
                </a:solidFill>
                <a:effectLst/>
                <a:latin typeface="Courier New" panose="02070309020205020404" pitchFamily="49" charset="0"/>
              </a:rPr>
              <a:t>f</a:t>
            </a:r>
            <a:r>
              <a:rPr lang="en-IN" b="0" dirty="0" err="1">
                <a:solidFill>
                  <a:srgbClr val="A31515"/>
                </a:solidFill>
                <a:effectLst/>
                <a:latin typeface="Courier New" panose="02070309020205020404" pitchFamily="49" charset="0"/>
              </a:rPr>
              <a:t>"Next</a:t>
            </a:r>
            <a:r>
              <a:rPr lang="en-IN" b="0" dirty="0">
                <a:solidFill>
                  <a:srgbClr val="A31515"/>
                </a:solidFill>
                <a:effectLst/>
                <a:latin typeface="Courier New" panose="02070309020205020404" pitchFamily="49" charset="0"/>
              </a:rPr>
              <a:t> State: </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next_state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 Reward: </a:t>
            </a:r>
            <a:r>
              <a:rPr lang="en-IN" b="0" dirty="0">
                <a:solidFill>
                  <a:srgbClr val="000000"/>
                </a:solidFill>
                <a:effectLst/>
                <a:latin typeface="Courier New" panose="02070309020205020404" pitchFamily="49" charset="0"/>
              </a:rPr>
              <a:t>{reward}</a:t>
            </a:r>
            <a:r>
              <a:rPr lang="en-IN" b="0" dirty="0">
                <a:solidFill>
                  <a:srgbClr val="A31515"/>
                </a:solidFill>
                <a:effectLst/>
                <a:latin typeface="Courier New" panose="02070309020205020404" pitchFamily="49" charset="0"/>
              </a:rPr>
              <a:t>\n"</a:t>
            </a:r>
            <a:r>
              <a:rPr lang="en-IN" b="0" dirty="0">
                <a:solidFill>
                  <a:srgbClr val="000000"/>
                </a:solidFill>
                <a:effectLst/>
                <a:latin typeface="Courier New" panose="02070309020205020404" pitchFamily="49" charset="0"/>
              </a:rPr>
              <a:t>)</a:t>
            </a:r>
          </a:p>
          <a:p>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c_reward</a:t>
            </a:r>
            <a:r>
              <a:rPr lang="en-US" dirty="0">
                <a:solidFill>
                  <a:srgbClr val="000000"/>
                </a:solidFill>
                <a:latin typeface="Courier New" panose="02070309020205020404" pitchFamily="49" charset="0"/>
              </a:rPr>
              <a:t>+=reward</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current_state</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next_state</a:t>
            </a:r>
            <a:endParaRPr lang="en-IN" b="0" dirty="0">
              <a:solidFill>
                <a:srgbClr val="000000"/>
              </a:solidFill>
              <a:effectLst/>
              <a:latin typeface="Courier New" panose="02070309020205020404" pitchFamily="49" charset="0"/>
            </a:endParaRPr>
          </a:p>
          <a:p>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print(“Cumulative Reward: “, </a:t>
            </a:r>
            <a:r>
              <a:rPr lang="en-US" dirty="0" err="1">
                <a:solidFill>
                  <a:srgbClr val="000000"/>
                </a:solidFill>
                <a:latin typeface="Courier New" panose="02070309020205020404" pitchFamily="49" charset="0"/>
              </a:rPr>
              <a:t>c_reward</a:t>
            </a:r>
            <a:r>
              <a:rPr lang="en-US" dirty="0">
                <a:solidFill>
                  <a:srgbClr val="000000"/>
                </a:solidFill>
                <a:latin typeface="Courier New" panose="02070309020205020404" pitchFamily="49" charset="0"/>
              </a:rPr>
              <a:t>)</a:t>
            </a:r>
            <a:endParaRPr lang="en-IN"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771999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A94F-34A1-4313-8297-6F996C6F2A79}"/>
              </a:ext>
            </a:extLst>
          </p:cNvPr>
          <p:cNvSpPr>
            <a:spLocks noGrp="1"/>
          </p:cNvSpPr>
          <p:nvPr>
            <p:ph type="title"/>
          </p:nvPr>
        </p:nvSpPr>
        <p:spPr>
          <a:xfrm>
            <a:off x="838200" y="365126"/>
            <a:ext cx="10515600" cy="813226"/>
          </a:xfrm>
        </p:spPr>
        <p:txBody>
          <a:bodyPr>
            <a:normAutofit/>
          </a:bodyPr>
          <a:lstStyle/>
          <a:p>
            <a:pPr algn="ctr"/>
            <a:r>
              <a:rPr lang="en-IN" sz="3200" b="0" i="0" u="none" strike="noStrike" baseline="0" dirty="0">
                <a:solidFill>
                  <a:srgbClr val="FF0000"/>
                </a:solidFill>
                <a:latin typeface="Times New Roman" panose="02020603050405020304" pitchFamily="18" charset="0"/>
                <a:cs typeface="Times New Roman" panose="02020603050405020304" pitchFamily="18" charset="0"/>
              </a:rPr>
              <a:t>State-action value function definition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692C30-0AE8-433D-A3B3-7D00EB07DADE}"/>
              </a:ext>
            </a:extLst>
          </p:cNvPr>
          <p:cNvSpPr>
            <a:spLocks noGrp="1"/>
          </p:cNvSpPr>
          <p:nvPr>
            <p:ph idx="1"/>
          </p:nvPr>
        </p:nvSpPr>
        <p:spPr>
          <a:xfrm>
            <a:off x="1122772" y="1253331"/>
            <a:ext cx="10231028" cy="4351338"/>
          </a:xfrm>
        </p:spPr>
        <p:txBody>
          <a:bodyPr>
            <a:normAutofit/>
          </a:bodyPr>
          <a:lstStyle/>
          <a:p>
            <a:pPr algn="just" fontAlgn="base"/>
            <a:r>
              <a:rPr lang="en-US" b="0" i="0" dirty="0">
                <a:solidFill>
                  <a:srgbClr val="333333"/>
                </a:solidFill>
                <a:effectLst/>
                <a:latin typeface="Times New Roman" pitchFamily="18" charset="0"/>
                <a:cs typeface="Times New Roman" pitchFamily="18" charset="0"/>
              </a:rPr>
              <a:t>A state-action value function is also called the </a:t>
            </a:r>
            <a:r>
              <a:rPr lang="en-US" b="0" i="1" dirty="0">
                <a:solidFill>
                  <a:srgbClr val="333333"/>
                </a:solidFill>
                <a:effectLst/>
                <a:latin typeface="Times New Roman" pitchFamily="18" charset="0"/>
                <a:cs typeface="Times New Roman" pitchFamily="18" charset="0"/>
              </a:rPr>
              <a:t>Q</a:t>
            </a:r>
            <a:r>
              <a:rPr lang="en-US" b="0" i="0" dirty="0">
                <a:solidFill>
                  <a:srgbClr val="333333"/>
                </a:solidFill>
                <a:effectLst/>
                <a:latin typeface="Times New Roman" pitchFamily="18" charset="0"/>
                <a:cs typeface="Times New Roman" pitchFamily="18" charset="0"/>
              </a:rPr>
              <a:t> function. It specifies how good it is for an agent to perform a particular action in a state with a policy </a:t>
            </a:r>
            <a:r>
              <a:rPr lang="en-US" b="0" i="1" dirty="0">
                <a:solidFill>
                  <a:srgbClr val="333333"/>
                </a:solidFill>
                <a:effectLst/>
                <a:latin typeface="Times New Roman" pitchFamily="18" charset="0"/>
                <a:cs typeface="Times New Roman" pitchFamily="18" charset="0"/>
              </a:rPr>
              <a:t>π</a:t>
            </a:r>
            <a:r>
              <a:rPr lang="en-US" b="0" i="0" dirty="0">
                <a:solidFill>
                  <a:srgbClr val="333333"/>
                </a:solidFill>
                <a:effectLst/>
                <a:latin typeface="Times New Roman" pitchFamily="18" charset="0"/>
                <a:cs typeface="Times New Roman" pitchFamily="18" charset="0"/>
              </a:rPr>
              <a:t>. The </a:t>
            </a:r>
            <a:r>
              <a:rPr lang="en-US" b="0" i="1" dirty="0">
                <a:solidFill>
                  <a:srgbClr val="333333"/>
                </a:solidFill>
                <a:effectLst/>
                <a:latin typeface="Times New Roman" pitchFamily="18" charset="0"/>
                <a:cs typeface="Times New Roman" pitchFamily="18" charset="0"/>
              </a:rPr>
              <a:t>Q</a:t>
            </a:r>
            <a:r>
              <a:rPr lang="en-US" b="0" i="0" dirty="0">
                <a:solidFill>
                  <a:srgbClr val="333333"/>
                </a:solidFill>
                <a:effectLst/>
                <a:latin typeface="Times New Roman" pitchFamily="18" charset="0"/>
                <a:cs typeface="Times New Roman" pitchFamily="18" charset="0"/>
              </a:rPr>
              <a:t> function is denoted by </a:t>
            </a:r>
            <a:r>
              <a:rPr lang="en-US" b="0" i="1" dirty="0">
                <a:solidFill>
                  <a:srgbClr val="333333"/>
                </a:solidFill>
                <a:effectLst/>
                <a:latin typeface="Times New Roman" pitchFamily="18" charset="0"/>
                <a:cs typeface="Times New Roman" pitchFamily="18" charset="0"/>
              </a:rPr>
              <a:t>Q(s)</a:t>
            </a:r>
            <a:r>
              <a:rPr lang="en-US" b="0" i="0" dirty="0">
                <a:solidFill>
                  <a:srgbClr val="333333"/>
                </a:solidFill>
                <a:effectLst/>
                <a:latin typeface="Times New Roman" pitchFamily="18" charset="0"/>
                <a:cs typeface="Times New Roman" pitchFamily="18" charset="0"/>
              </a:rPr>
              <a:t>. It denotes the value of taking an action in a state following a policy </a:t>
            </a:r>
            <a:r>
              <a:rPr lang="en-US" b="0" i="1" dirty="0">
                <a:solidFill>
                  <a:srgbClr val="333333"/>
                </a:solidFill>
                <a:effectLst/>
                <a:latin typeface="Times New Roman" pitchFamily="18" charset="0"/>
                <a:cs typeface="Times New Roman" pitchFamily="18" charset="0"/>
              </a:rPr>
              <a:t>π</a:t>
            </a:r>
            <a:r>
              <a:rPr lang="en-US" b="0" i="0" dirty="0">
                <a:solidFill>
                  <a:srgbClr val="333333"/>
                </a:solidFill>
                <a:effectLst/>
                <a:latin typeface="Times New Roman" pitchFamily="18" charset="0"/>
                <a:cs typeface="Times New Roman" pitchFamily="18" charset="0"/>
              </a:rPr>
              <a:t>.</a:t>
            </a:r>
          </a:p>
          <a:p>
            <a:pPr algn="just" fontAlgn="base"/>
            <a:r>
              <a:rPr lang="en-US" b="0" i="0" dirty="0">
                <a:solidFill>
                  <a:srgbClr val="333333"/>
                </a:solidFill>
                <a:effectLst/>
                <a:latin typeface="Times New Roman" pitchFamily="18" charset="0"/>
                <a:cs typeface="Times New Roman" pitchFamily="18" charset="0"/>
              </a:rPr>
              <a:t>We can define </a:t>
            </a:r>
            <a:r>
              <a:rPr lang="en-US" b="0" i="1" dirty="0">
                <a:solidFill>
                  <a:srgbClr val="333333"/>
                </a:solidFill>
                <a:effectLst/>
                <a:latin typeface="Times New Roman" pitchFamily="18" charset="0"/>
                <a:cs typeface="Times New Roman" pitchFamily="18" charset="0"/>
              </a:rPr>
              <a:t>Q</a:t>
            </a:r>
            <a:r>
              <a:rPr lang="en-US" b="0" i="0" dirty="0">
                <a:solidFill>
                  <a:srgbClr val="333333"/>
                </a:solidFill>
                <a:effectLst/>
                <a:latin typeface="Times New Roman" pitchFamily="18" charset="0"/>
                <a:cs typeface="Times New Roman" pitchFamily="18" charset="0"/>
              </a:rPr>
              <a:t> function as follows:</a:t>
            </a:r>
          </a:p>
          <a:p>
            <a:pPr algn="just"/>
            <a:endParaRPr lang="en-IN" dirty="0">
              <a:latin typeface="Times New Roman" pitchFamily="18" charset="0"/>
              <a:cs typeface="Times New Roman" pitchFamily="18" charset="0"/>
            </a:endParaRPr>
          </a:p>
        </p:txBody>
      </p:sp>
      <p:pic>
        <p:nvPicPr>
          <p:cNvPr id="3074" name="Picture 2">
            <a:extLst>
              <a:ext uri="{FF2B5EF4-FFF2-40B4-BE49-F238E27FC236}">
                <a16:creationId xmlns:a16="http://schemas.microsoft.com/office/drawing/2014/main" id="{276266A1-FA64-4D65-9D1A-6B5B874D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2750" y="3685374"/>
            <a:ext cx="7503736" cy="99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114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B4514-BD67-427D-B405-E2044028C40C}"/>
              </a:ext>
            </a:extLst>
          </p:cNvPr>
          <p:cNvSpPr txBox="1"/>
          <p:nvPr/>
        </p:nvSpPr>
        <p:spPr>
          <a:xfrm>
            <a:off x="904972" y="612742"/>
            <a:ext cx="10020693" cy="1200329"/>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This specifies the expected return starting from state </a:t>
            </a:r>
            <a:r>
              <a:rPr lang="en-US" sz="2400" b="0" i="1" dirty="0">
                <a:solidFill>
                  <a:srgbClr val="333333"/>
                </a:solidFill>
                <a:effectLst/>
                <a:latin typeface="Times New Roman" panose="02020603050405020304" pitchFamily="18" charset="0"/>
                <a:cs typeface="Times New Roman" panose="02020603050405020304" pitchFamily="18" charset="0"/>
              </a:rPr>
              <a:t>s</a:t>
            </a:r>
            <a:r>
              <a:rPr lang="en-US" sz="2400" b="0" i="0" dirty="0">
                <a:solidFill>
                  <a:srgbClr val="333333"/>
                </a:solidFill>
                <a:effectLst/>
                <a:latin typeface="Times New Roman" panose="02020603050405020304" pitchFamily="18" charset="0"/>
                <a:cs typeface="Times New Roman" panose="02020603050405020304" pitchFamily="18" charset="0"/>
              </a:rPr>
              <a:t> with the action </a:t>
            </a:r>
            <a:r>
              <a:rPr lang="en-US" sz="2400" b="0" i="1" dirty="0">
                <a:solidFill>
                  <a:srgbClr val="333333"/>
                </a:solidFill>
                <a:effectLst/>
                <a:latin typeface="Times New Roman" panose="02020603050405020304" pitchFamily="18" charset="0"/>
                <a:cs typeface="Times New Roman" panose="02020603050405020304" pitchFamily="18" charset="0"/>
              </a:rPr>
              <a:t>a</a:t>
            </a:r>
            <a:r>
              <a:rPr lang="en-US" sz="2400" b="0" i="0" dirty="0">
                <a:solidFill>
                  <a:srgbClr val="333333"/>
                </a:solidFill>
                <a:effectLst/>
                <a:latin typeface="Times New Roman" panose="02020603050405020304" pitchFamily="18" charset="0"/>
                <a:cs typeface="Times New Roman" panose="02020603050405020304" pitchFamily="18" charset="0"/>
              </a:rPr>
              <a:t> according to policy </a:t>
            </a:r>
            <a:r>
              <a:rPr lang="en-US" sz="2400" b="0" i="1" dirty="0">
                <a:solidFill>
                  <a:srgbClr val="333333"/>
                </a:solidFill>
                <a:effectLst/>
                <a:latin typeface="Times New Roman" panose="02020603050405020304" pitchFamily="18" charset="0"/>
                <a:cs typeface="Times New Roman" panose="02020603050405020304" pitchFamily="18" charset="0"/>
              </a:rPr>
              <a:t>π</a:t>
            </a:r>
            <a:r>
              <a:rPr lang="en-US" sz="2400" b="0" i="0" dirty="0">
                <a:solidFill>
                  <a:srgbClr val="333333"/>
                </a:solidFill>
                <a:effectLst/>
                <a:latin typeface="Times New Roman" panose="02020603050405020304" pitchFamily="18" charset="0"/>
                <a:cs typeface="Times New Roman" panose="02020603050405020304" pitchFamily="18" charset="0"/>
              </a:rPr>
              <a:t>. We can substitute the value of </a:t>
            </a:r>
            <a:r>
              <a:rPr lang="en-US" sz="2400" b="0" i="1" dirty="0">
                <a:solidFill>
                  <a:srgbClr val="333333"/>
                </a:solidFill>
                <a:effectLst/>
                <a:latin typeface="Times New Roman" panose="02020603050405020304" pitchFamily="18" charset="0"/>
                <a:cs typeface="Times New Roman" panose="02020603050405020304" pitchFamily="18" charset="0"/>
              </a:rPr>
              <a:t>R</a:t>
            </a:r>
            <a:r>
              <a:rPr lang="en-US" sz="2400" b="0" i="1" baseline="-25000" dirty="0">
                <a:solidFill>
                  <a:srgbClr val="333333"/>
                </a:solidFill>
                <a:effectLst/>
                <a:latin typeface="Times New Roman" panose="02020603050405020304" pitchFamily="18" charset="0"/>
                <a:cs typeface="Times New Roman" panose="02020603050405020304" pitchFamily="18" charset="0"/>
              </a:rPr>
              <a:t>t</a:t>
            </a:r>
            <a:r>
              <a:rPr lang="en-US" sz="2400" b="0" i="0" dirty="0">
                <a:solidFill>
                  <a:srgbClr val="333333"/>
                </a:solidFill>
                <a:effectLst/>
                <a:latin typeface="Times New Roman" panose="02020603050405020304" pitchFamily="18" charset="0"/>
                <a:cs typeface="Times New Roman" panose="02020603050405020304" pitchFamily="18" charset="0"/>
              </a:rPr>
              <a:t> in the </a:t>
            </a:r>
            <a:r>
              <a:rPr lang="en-US" sz="2400" b="0" i="1" dirty="0">
                <a:solidFill>
                  <a:srgbClr val="333333"/>
                </a:solidFill>
                <a:effectLst/>
                <a:latin typeface="Times New Roman" panose="02020603050405020304" pitchFamily="18" charset="0"/>
                <a:cs typeface="Times New Roman" panose="02020603050405020304" pitchFamily="18" charset="0"/>
              </a:rPr>
              <a:t>Q</a:t>
            </a:r>
            <a:r>
              <a:rPr lang="en-US" sz="2400" b="0" i="0" dirty="0">
                <a:solidFill>
                  <a:srgbClr val="333333"/>
                </a:solidFill>
                <a:effectLst/>
                <a:latin typeface="Times New Roman" panose="02020603050405020304" pitchFamily="18" charset="0"/>
                <a:cs typeface="Times New Roman" panose="02020603050405020304" pitchFamily="18" charset="0"/>
              </a:rPr>
              <a:t> function from (2) as follows: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F2F9AD-9C64-4006-8FB6-E1CCBBE18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155" y="2022600"/>
            <a:ext cx="5496692" cy="1406400"/>
          </a:xfrm>
          <a:prstGeom prst="rect">
            <a:avLst/>
          </a:prstGeom>
        </p:spPr>
      </p:pic>
    </p:spTree>
    <p:extLst>
      <p:ext uri="{BB962C8B-B14F-4D97-AF65-F5344CB8AC3E}">
        <p14:creationId xmlns:p14="http://schemas.microsoft.com/office/powerpoint/2010/main" val="545592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9538-C1FD-4DC6-BE72-EE598EEAA925}"/>
              </a:ext>
            </a:extLst>
          </p:cNvPr>
          <p:cNvSpPr>
            <a:spLocks noGrp="1"/>
          </p:cNvSpPr>
          <p:nvPr>
            <p:ph type="title"/>
          </p:nvPr>
        </p:nvSpPr>
        <p:spPr/>
        <p:txBody>
          <a:bodyPr/>
          <a:lstStyle/>
          <a:p>
            <a:pPr algn="ctr"/>
            <a:r>
              <a:rPr lang="en-IN" sz="4400" b="0" i="0" u="none" strike="noStrike" baseline="0" dirty="0">
                <a:solidFill>
                  <a:srgbClr val="FF0000"/>
                </a:solidFill>
                <a:latin typeface="Times New Roman" panose="02020603050405020304" pitchFamily="18" charset="0"/>
                <a:cs typeface="Times New Roman" panose="02020603050405020304" pitchFamily="18" charset="0"/>
              </a:rPr>
              <a:t>State-action value function e</a:t>
            </a:r>
            <a:r>
              <a:rPr lang="en-IN" dirty="0">
                <a:solidFill>
                  <a:srgbClr val="FF0000"/>
                </a:solidFill>
                <a:latin typeface="Times New Roman" panose="02020603050405020304" pitchFamily="18" charset="0"/>
                <a:cs typeface="Times New Roman" panose="02020603050405020304" pitchFamily="18" charset="0"/>
              </a:rPr>
              <a:t>xample:</a:t>
            </a:r>
          </a:p>
        </p:txBody>
      </p:sp>
      <p:sp>
        <p:nvSpPr>
          <p:cNvPr id="3" name="Content Placeholder 2">
            <a:extLst>
              <a:ext uri="{FF2B5EF4-FFF2-40B4-BE49-F238E27FC236}">
                <a16:creationId xmlns:a16="http://schemas.microsoft.com/office/drawing/2014/main" id="{52F162C6-0575-4D98-9AAB-059E59176775}"/>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Times New Roman" pitchFamily="18" charset="0"/>
                <a:cs typeface="Times New Roman" pitchFamily="18" charset="0"/>
              </a:rPr>
              <a:t>Suppose you have a robot that needs to navigate a grid-world environment. In this grid world, the robot can be in different states, and it can take various actions. The goal of the robot is to maximize its cumulative reward over time.</a:t>
            </a:r>
          </a:p>
          <a:p>
            <a:pPr algn="just"/>
            <a:r>
              <a:rPr lang="en-US" b="0" i="0" dirty="0">
                <a:solidFill>
                  <a:srgbClr val="374151"/>
                </a:solidFill>
                <a:effectLst/>
                <a:latin typeface="Times New Roman" pitchFamily="18" charset="0"/>
                <a:cs typeface="Times New Roman" pitchFamily="18" charset="0"/>
              </a:rPr>
              <a:t>Here's an example of a state-action value function Q(s, a) for a specific state and action:</a:t>
            </a:r>
          </a:p>
          <a:p>
            <a:pPr algn="just"/>
            <a:r>
              <a:rPr lang="en-US" b="0" i="0" dirty="0">
                <a:solidFill>
                  <a:srgbClr val="374151"/>
                </a:solidFill>
                <a:effectLst/>
                <a:latin typeface="Times New Roman" pitchFamily="18" charset="0"/>
                <a:cs typeface="Times New Roman" pitchFamily="18" charset="0"/>
              </a:rPr>
              <a:t>Let's say the robot is currently in a state 'S', which corresponds to a particular cell in the grid-world, and it has the option to take one of three possible actions: move up, move down, or move right.</a:t>
            </a:r>
          </a:p>
          <a:p>
            <a:pPr algn="just">
              <a:buFont typeface="Arial" panose="020B0604020202020204" pitchFamily="34" charset="0"/>
              <a:buChar char="•"/>
            </a:pPr>
            <a:r>
              <a:rPr lang="en-US" b="0" i="0" dirty="0">
                <a:solidFill>
                  <a:srgbClr val="374151"/>
                </a:solidFill>
                <a:effectLst/>
                <a:latin typeface="Times New Roman" pitchFamily="18" charset="0"/>
                <a:cs typeface="Times New Roman" pitchFamily="18" charset="0"/>
              </a:rPr>
              <a:t>State 'S': Robot's current location in the grid-world.</a:t>
            </a:r>
          </a:p>
          <a:p>
            <a:pPr algn="just">
              <a:buFont typeface="Arial" panose="020B0604020202020204" pitchFamily="34" charset="0"/>
              <a:buChar char="•"/>
            </a:pPr>
            <a:r>
              <a:rPr lang="en-US" b="0" i="0" dirty="0">
                <a:solidFill>
                  <a:srgbClr val="374151"/>
                </a:solidFill>
                <a:effectLst/>
                <a:latin typeface="Times New Roman" pitchFamily="18" charset="0"/>
                <a:cs typeface="Times New Roman" pitchFamily="18" charset="0"/>
              </a:rPr>
              <a:t>Actions:</a:t>
            </a:r>
          </a:p>
          <a:p>
            <a:pPr marL="742950" lvl="1" indent="-285750" algn="just">
              <a:buFont typeface="Arial" panose="020B0604020202020204" pitchFamily="34" charset="0"/>
              <a:buChar char="•"/>
            </a:pPr>
            <a:r>
              <a:rPr lang="en-US" b="0" i="0" dirty="0">
                <a:solidFill>
                  <a:srgbClr val="374151"/>
                </a:solidFill>
                <a:effectLst/>
                <a:latin typeface="Times New Roman" pitchFamily="18" charset="0"/>
                <a:cs typeface="Times New Roman" pitchFamily="18" charset="0"/>
              </a:rPr>
              <a:t>Action 'A1': Move up</a:t>
            </a:r>
          </a:p>
          <a:p>
            <a:pPr marL="742950" lvl="1" indent="-285750" algn="just">
              <a:buFont typeface="Arial" panose="020B0604020202020204" pitchFamily="34" charset="0"/>
              <a:buChar char="•"/>
            </a:pPr>
            <a:r>
              <a:rPr lang="en-US" b="0" i="0" dirty="0">
                <a:solidFill>
                  <a:srgbClr val="374151"/>
                </a:solidFill>
                <a:effectLst/>
                <a:latin typeface="Times New Roman" pitchFamily="18" charset="0"/>
                <a:cs typeface="Times New Roman" pitchFamily="18" charset="0"/>
              </a:rPr>
              <a:t>Action 'A2': Move down</a:t>
            </a:r>
          </a:p>
          <a:p>
            <a:pPr marL="742950" lvl="1" indent="-285750" algn="just">
              <a:buFont typeface="Arial" panose="020B0604020202020204" pitchFamily="34" charset="0"/>
              <a:buChar char="•"/>
            </a:pPr>
            <a:r>
              <a:rPr lang="en-US" b="0" i="0" dirty="0">
                <a:solidFill>
                  <a:srgbClr val="374151"/>
                </a:solidFill>
                <a:effectLst/>
                <a:latin typeface="Times New Roman" pitchFamily="18" charset="0"/>
                <a:cs typeface="Times New Roman" pitchFamily="18" charset="0"/>
              </a:rPr>
              <a:t>Action 'A3': Move right</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3214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3930701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7F64B-29CA-4F0E-9863-B0B70252AB08}"/>
              </a:ext>
            </a:extLst>
          </p:cNvPr>
          <p:cNvSpPr txBox="1"/>
          <p:nvPr/>
        </p:nvSpPr>
        <p:spPr>
          <a:xfrm>
            <a:off x="735290" y="772998"/>
            <a:ext cx="10378911" cy="5693866"/>
          </a:xfrm>
          <a:prstGeom prst="rect">
            <a:avLst/>
          </a:prstGeom>
          <a:noFill/>
        </p:spPr>
        <p:txBody>
          <a:bodyPr wrap="square">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The state-action value function Q(S, A) might look like this:</a:t>
            </a:r>
          </a:p>
          <a:p>
            <a:pPr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Q(S, A1) = 5: This means that if the robot is in state 'S' and it chooses to move up ('A1'), it expects to receive a cumulative reward of 5 in the long run.</a:t>
            </a:r>
          </a:p>
          <a:p>
            <a:pPr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Q(S, A2) = 2: If the robot decides to move down ('A2') in state 'S', it expects to receive a cumulative reward of 2 over time.</a:t>
            </a:r>
          </a:p>
          <a:p>
            <a:pPr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Q(S, A3) = 4: Choosing to move right ('A3') in state 'S' is expected to result in a cumulative reward of 4.</a:t>
            </a:r>
          </a:p>
          <a:p>
            <a:pPr algn="just">
              <a:buFont typeface="Arial" panose="020B0604020202020204" pitchFamily="34" charset="0"/>
              <a:buChar char="•"/>
            </a:pPr>
            <a:r>
              <a:rPr lang="en-US" sz="2800" b="0" i="0" dirty="0">
                <a:solidFill>
                  <a:srgbClr val="374151"/>
                </a:solidFill>
                <a:effectLst/>
                <a:latin typeface="Times New Roman" panose="02020603050405020304" pitchFamily="18" charset="0"/>
                <a:cs typeface="Times New Roman" panose="02020603050405020304" pitchFamily="18" charset="0"/>
              </a:rPr>
              <a:t>The values in the state-action value function represent the expected cumulative rewards associated with taking each action in the given state. The robot would use this information to make decisions and select the action that maximizes the expected cumulative reward in its current state.</a:t>
            </a:r>
          </a:p>
        </p:txBody>
      </p:sp>
    </p:spTree>
    <p:extLst>
      <p:ext uri="{BB962C8B-B14F-4D97-AF65-F5344CB8AC3E}">
        <p14:creationId xmlns:p14="http://schemas.microsoft.com/office/powerpoint/2010/main" val="939050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1CC7-522F-422C-90CF-345F66065FF8}"/>
              </a:ext>
            </a:extLst>
          </p:cNvPr>
          <p:cNvSpPr>
            <a:spLocks noGrp="1"/>
          </p:cNvSpPr>
          <p:nvPr>
            <p:ph type="title"/>
          </p:nvPr>
        </p:nvSpPr>
        <p:spPr>
          <a:xfrm>
            <a:off x="838200" y="365125"/>
            <a:ext cx="10515600" cy="737811"/>
          </a:xfrm>
        </p:spPr>
        <p:txBody>
          <a:bodyPr>
            <a:normAutofit/>
          </a:bodyPr>
          <a:lstStyle/>
          <a:p>
            <a:pPr algn="ctr"/>
            <a:r>
              <a:rPr lang="en-IN" sz="3200" b="0" i="0" u="none" strike="noStrike" baseline="0" dirty="0">
                <a:solidFill>
                  <a:srgbClr val="FF0000"/>
                </a:solidFill>
                <a:latin typeface="Times New Roman" panose="02020603050405020304" pitchFamily="18" charset="0"/>
                <a:cs typeface="Times New Roman" panose="02020603050405020304" pitchFamily="18" charset="0"/>
              </a:rPr>
              <a:t>Bellman Equation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A8875-9A08-4396-8D14-594C3ACF0D14}"/>
              </a:ext>
            </a:extLst>
          </p:cNvPr>
          <p:cNvSpPr>
            <a:spLocks noGrp="1"/>
          </p:cNvSpPr>
          <p:nvPr>
            <p:ph idx="1"/>
          </p:nvPr>
        </p:nvSpPr>
        <p:spPr>
          <a:xfrm>
            <a:off x="913614" y="1102936"/>
            <a:ext cx="10515600" cy="4351338"/>
          </a:xfrm>
        </p:spPr>
        <p:txBody>
          <a:bodyPr>
            <a:normAutofit/>
          </a:bodyPr>
          <a:lstStyle/>
          <a:p>
            <a:pPr algn="just"/>
            <a:r>
              <a:rPr lang="en-IN" dirty="0"/>
              <a:t>It describes the relationship between the value of a state or state-action pair and the expected cumulative rewards that can be obtained from that state or state-action pair. </a:t>
            </a:r>
          </a:p>
          <a:p>
            <a:pPr algn="just"/>
            <a:r>
              <a:rPr lang="en-IN" dirty="0"/>
              <a:t>There are two main forms of the Bellman equation: the Bellman Expectation Equation for state values and the Bellman Expectation Equation for action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935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1CC7-522F-422C-90CF-345F66065FF8}"/>
              </a:ext>
            </a:extLst>
          </p:cNvPr>
          <p:cNvSpPr>
            <a:spLocks noGrp="1"/>
          </p:cNvSpPr>
          <p:nvPr>
            <p:ph type="title"/>
          </p:nvPr>
        </p:nvSpPr>
        <p:spPr>
          <a:xfrm>
            <a:off x="838200" y="365125"/>
            <a:ext cx="10515600" cy="737811"/>
          </a:xfrm>
        </p:spPr>
        <p:txBody>
          <a:bodyPr>
            <a:normAutofit/>
          </a:bodyPr>
          <a:lstStyle/>
          <a:p>
            <a:pPr algn="ctr"/>
            <a:r>
              <a:rPr lang="en-IN" sz="3200" b="0" i="0" u="none" strike="noStrike" baseline="0" dirty="0">
                <a:solidFill>
                  <a:srgbClr val="FF0000"/>
                </a:solidFill>
                <a:latin typeface="Times New Roman" panose="02020603050405020304" pitchFamily="18" charset="0"/>
                <a:cs typeface="Times New Roman" panose="02020603050405020304" pitchFamily="18" charset="0"/>
              </a:rPr>
              <a:t>Bellman Equation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A8875-9A08-4396-8D14-594C3ACF0D14}"/>
              </a:ext>
            </a:extLst>
          </p:cNvPr>
          <p:cNvSpPr>
            <a:spLocks noGrp="1"/>
          </p:cNvSpPr>
          <p:nvPr>
            <p:ph idx="1"/>
          </p:nvPr>
        </p:nvSpPr>
        <p:spPr>
          <a:xfrm>
            <a:off x="913614" y="1102936"/>
            <a:ext cx="10515600" cy="4351338"/>
          </a:xfrm>
        </p:spPr>
        <p:txBody>
          <a:bodyPr/>
          <a:lstStyle/>
          <a:p>
            <a:pPr marL="0" indent="0" algn="just">
              <a:buNone/>
            </a:pPr>
            <a:r>
              <a:rPr lang="en-US" b="0" i="0" dirty="0">
                <a:solidFill>
                  <a:srgbClr val="273239"/>
                </a:solidFill>
                <a:effectLst/>
                <a:latin typeface="Times New Roman" panose="02020603050405020304" pitchFamily="18" charset="0"/>
                <a:cs typeface="Times New Roman" panose="02020603050405020304" pitchFamily="18" charset="0"/>
              </a:rPr>
              <a:t>According to the </a:t>
            </a:r>
            <a:r>
              <a:rPr lang="en-US" b="1" i="0" dirty="0">
                <a:solidFill>
                  <a:srgbClr val="273239"/>
                </a:solidFill>
                <a:effectLst/>
                <a:latin typeface="Times New Roman" panose="02020603050405020304" pitchFamily="18" charset="0"/>
                <a:cs typeface="Times New Roman" panose="02020603050405020304" pitchFamily="18" charset="0"/>
              </a:rPr>
              <a:t>Bellman Equation</a:t>
            </a:r>
            <a:r>
              <a:rPr lang="en-US" b="0" i="0" dirty="0">
                <a:solidFill>
                  <a:srgbClr val="273239"/>
                </a:solidFill>
                <a:effectLst/>
                <a:latin typeface="Times New Roman" panose="02020603050405020304" pitchFamily="18" charset="0"/>
                <a:cs typeface="Times New Roman" panose="02020603050405020304" pitchFamily="18" charset="0"/>
              </a:rPr>
              <a:t>, long-term- reward in a </a:t>
            </a:r>
            <a:r>
              <a:rPr lang="en-US" b="1" i="0" dirty="0">
                <a:solidFill>
                  <a:srgbClr val="273239"/>
                </a:solidFill>
                <a:effectLst/>
                <a:latin typeface="Times New Roman" panose="02020603050405020304" pitchFamily="18" charset="0"/>
                <a:cs typeface="Times New Roman" panose="02020603050405020304" pitchFamily="18" charset="0"/>
              </a:rPr>
              <a:t>given action is equal to the reward from the current action combined with the expected reward from the future actions</a:t>
            </a:r>
            <a:r>
              <a:rPr lang="en-US" b="0" i="0" dirty="0">
                <a:solidFill>
                  <a:srgbClr val="273239"/>
                </a:solidFill>
                <a:effectLst/>
                <a:latin typeface="Times New Roman" panose="02020603050405020304" pitchFamily="18" charset="0"/>
                <a:cs typeface="Times New Roman" panose="02020603050405020304" pitchFamily="18" charset="0"/>
              </a:rPr>
              <a:t> taken at the following time. Let’s try to understand first.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818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1AAC-9757-45FB-92FC-B65E5E81E28F}"/>
              </a:ext>
            </a:extLst>
          </p:cNvPr>
          <p:cNvSpPr>
            <a:spLocks noGrp="1"/>
          </p:cNvSpPr>
          <p:nvPr>
            <p:ph type="title"/>
          </p:nvPr>
        </p:nvSpPr>
        <p:spPr/>
        <p:txBody>
          <a:bodyPr>
            <a:normAutofit/>
          </a:bodyPr>
          <a:lstStyle/>
          <a:p>
            <a:r>
              <a:rPr kumimoji="0" lang="en-US" altLang="en-US" sz="4400" b="0" i="0" u="none" strike="noStrike" cap="none" normalizeH="0" baseline="0" dirty="0">
                <a:ln>
                  <a:noFill/>
                </a:ln>
                <a:solidFill>
                  <a:srgbClr val="FF0000"/>
                </a:solidFill>
                <a:effectLst/>
                <a:latin typeface="Times New Roman" pitchFamily="18" charset="0"/>
                <a:cs typeface="Times New Roman" pitchFamily="18" charset="0"/>
              </a:rPr>
              <a:t>How does Reinforcement Learning Work?</a:t>
            </a:r>
            <a:endParaRPr lang="en-IN" dirty="0">
              <a:solidFill>
                <a:srgbClr val="FF0000"/>
              </a:solidFill>
              <a:latin typeface="Times New Roman" pitchFamily="18" charset="0"/>
              <a:cs typeface="Times New Roman" pitchFamily="18" charset="0"/>
            </a:endParaRPr>
          </a:p>
        </p:txBody>
      </p:sp>
      <p:sp>
        <p:nvSpPr>
          <p:cNvPr id="4" name="Rectangle 1">
            <a:extLst>
              <a:ext uri="{FF2B5EF4-FFF2-40B4-BE49-F238E27FC236}">
                <a16:creationId xmlns:a16="http://schemas.microsoft.com/office/drawing/2014/main" id="{498465A8-DB11-4ACD-BEBA-B7AE07D1528C}"/>
              </a:ext>
            </a:extLst>
          </p:cNvPr>
          <p:cNvSpPr>
            <a:spLocks noGrp="1" noChangeArrowheads="1"/>
          </p:cNvSpPr>
          <p:nvPr>
            <p:ph idx="1"/>
          </p:nvPr>
        </p:nvSpPr>
        <p:spPr bwMode="auto">
          <a:xfrm>
            <a:off x="901438" y="1559530"/>
            <a:ext cx="1038912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To understand the working process of the RL, we need to consider two main things: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Environment: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can be anything such as a room, maze, football ground,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Agent: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 intelligent agent such as AI robot.</a:t>
            </a:r>
            <a:endPar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Let's take an example of a maze environment that the agent needs to explore. Consider the below image: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110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does Reinforcement Learning Works">
            <a:extLst>
              <a:ext uri="{FF2B5EF4-FFF2-40B4-BE49-F238E27FC236}">
                <a16:creationId xmlns:a16="http://schemas.microsoft.com/office/drawing/2014/main" id="{E8CB09EB-CDFD-4590-BFE0-917C7EB07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775" y="1165782"/>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785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CF8EFC-50B1-4639-945C-C93E92CDC49B}"/>
              </a:ext>
            </a:extLst>
          </p:cNvPr>
          <p:cNvSpPr txBox="1"/>
          <p:nvPr/>
        </p:nvSpPr>
        <p:spPr>
          <a:xfrm>
            <a:off x="923826" y="763572"/>
            <a:ext cx="9653047" cy="4832092"/>
          </a:xfrm>
          <a:prstGeom prst="rect">
            <a:avLst/>
          </a:prstGeom>
          <a:noFill/>
        </p:spPr>
        <p:txBody>
          <a:bodyPr wrap="square">
            <a:spAutoFit/>
          </a:bodyPr>
          <a:lstStyle/>
          <a:p>
            <a:pPr marL="457200" indent="-457200" algn="just">
              <a:buFont typeface="Arial" panose="020B0604020202020204" pitchFamily="34" charset="0"/>
              <a:buChar char="•"/>
            </a:pPr>
            <a:r>
              <a:rPr lang="en-US" sz="2800" b="0" i="0" dirty="0">
                <a:solidFill>
                  <a:srgbClr val="333333"/>
                </a:solidFill>
                <a:effectLst/>
                <a:latin typeface="Times New Roman" pitchFamily="18" charset="0"/>
                <a:cs typeface="Times New Roman" pitchFamily="18" charset="0"/>
              </a:rPr>
              <a:t>In the above image, the agent is at the very first block of the maze. The maze is consisting of an S</a:t>
            </a:r>
            <a:r>
              <a:rPr lang="en-US" sz="2800" b="0" i="0" baseline="-25000" dirty="0">
                <a:solidFill>
                  <a:srgbClr val="333333"/>
                </a:solidFill>
                <a:effectLst/>
                <a:latin typeface="Times New Roman" pitchFamily="18" charset="0"/>
                <a:cs typeface="Times New Roman" pitchFamily="18" charset="0"/>
              </a:rPr>
              <a:t>6</a:t>
            </a:r>
            <a:r>
              <a:rPr lang="en-US" sz="2800" b="0" i="0" dirty="0">
                <a:solidFill>
                  <a:srgbClr val="333333"/>
                </a:solidFill>
                <a:effectLst/>
                <a:latin typeface="Times New Roman" pitchFamily="18" charset="0"/>
                <a:cs typeface="Times New Roman" pitchFamily="18" charset="0"/>
              </a:rPr>
              <a:t> block, which is a </a:t>
            </a:r>
            <a:r>
              <a:rPr lang="en-US" sz="2800" b="1" i="0" dirty="0">
                <a:solidFill>
                  <a:srgbClr val="333333"/>
                </a:solidFill>
                <a:effectLst/>
                <a:latin typeface="Times New Roman" pitchFamily="18" charset="0"/>
                <a:cs typeface="Times New Roman" pitchFamily="18" charset="0"/>
              </a:rPr>
              <a:t>wall</a:t>
            </a:r>
            <a:r>
              <a:rPr lang="en-US" sz="2800" b="0" i="0" dirty="0">
                <a:solidFill>
                  <a:srgbClr val="333333"/>
                </a:solidFill>
                <a:effectLst/>
                <a:latin typeface="Times New Roman" pitchFamily="18" charset="0"/>
                <a:cs typeface="Times New Roman" pitchFamily="18" charset="0"/>
              </a:rPr>
              <a:t>, S</a:t>
            </a:r>
            <a:r>
              <a:rPr lang="en-US" sz="2800" b="0" i="0" baseline="-25000" dirty="0">
                <a:solidFill>
                  <a:srgbClr val="333333"/>
                </a:solidFill>
                <a:effectLst/>
                <a:latin typeface="Times New Roman" pitchFamily="18" charset="0"/>
                <a:cs typeface="Times New Roman" pitchFamily="18" charset="0"/>
              </a:rPr>
              <a:t>8</a:t>
            </a:r>
            <a:r>
              <a:rPr lang="en-US" sz="2800" b="0" i="0" dirty="0">
                <a:solidFill>
                  <a:srgbClr val="333333"/>
                </a:solidFill>
                <a:effectLst/>
                <a:latin typeface="Times New Roman" pitchFamily="18" charset="0"/>
                <a:cs typeface="Times New Roman" pitchFamily="18" charset="0"/>
              </a:rPr>
              <a:t> a </a:t>
            </a:r>
            <a:r>
              <a:rPr lang="en-US" sz="2800" b="1" i="0" dirty="0">
                <a:solidFill>
                  <a:srgbClr val="333333"/>
                </a:solidFill>
                <a:effectLst/>
                <a:latin typeface="Times New Roman" pitchFamily="18" charset="0"/>
                <a:cs typeface="Times New Roman" pitchFamily="18" charset="0"/>
              </a:rPr>
              <a:t>fire pit</a:t>
            </a:r>
            <a:r>
              <a:rPr lang="en-US" sz="2800" b="0" i="0" dirty="0">
                <a:solidFill>
                  <a:srgbClr val="333333"/>
                </a:solidFill>
                <a:effectLst/>
                <a:latin typeface="Times New Roman" pitchFamily="18" charset="0"/>
                <a:cs typeface="Times New Roman" pitchFamily="18" charset="0"/>
              </a:rPr>
              <a:t>, and S</a:t>
            </a:r>
            <a:r>
              <a:rPr lang="en-US" sz="2800" b="0" i="0" baseline="-25000" dirty="0">
                <a:solidFill>
                  <a:srgbClr val="333333"/>
                </a:solidFill>
                <a:effectLst/>
                <a:latin typeface="Times New Roman" pitchFamily="18" charset="0"/>
                <a:cs typeface="Times New Roman" pitchFamily="18" charset="0"/>
              </a:rPr>
              <a:t>4</a:t>
            </a:r>
            <a:r>
              <a:rPr lang="en-US" sz="2800" b="0" i="0" dirty="0">
                <a:solidFill>
                  <a:srgbClr val="333333"/>
                </a:solidFill>
                <a:effectLst/>
                <a:latin typeface="Times New Roman" pitchFamily="18" charset="0"/>
                <a:cs typeface="Times New Roman" pitchFamily="18" charset="0"/>
              </a:rPr>
              <a:t> a </a:t>
            </a:r>
            <a:r>
              <a:rPr lang="en-US" sz="2800" b="1" i="0" dirty="0">
                <a:solidFill>
                  <a:srgbClr val="333333"/>
                </a:solidFill>
                <a:effectLst/>
                <a:latin typeface="Times New Roman" pitchFamily="18" charset="0"/>
                <a:cs typeface="Times New Roman" pitchFamily="18" charset="0"/>
              </a:rPr>
              <a:t>diamond block.</a:t>
            </a:r>
            <a:endParaRPr lang="en-US" sz="2800" b="0" i="0" dirty="0">
              <a:solidFill>
                <a:srgbClr val="333333"/>
              </a:solidFill>
              <a:effectLst/>
              <a:latin typeface="Times New Roman" pitchFamily="18" charset="0"/>
              <a:cs typeface="Times New Roman" pitchFamily="18" charset="0"/>
            </a:endParaRPr>
          </a:p>
          <a:p>
            <a:pPr marL="457200" indent="-457200" algn="just">
              <a:buFont typeface="Arial" panose="020B0604020202020204" pitchFamily="34" charset="0"/>
              <a:buChar char="•"/>
            </a:pPr>
            <a:r>
              <a:rPr lang="en-US" sz="2800" b="0" i="0" dirty="0">
                <a:solidFill>
                  <a:srgbClr val="333333"/>
                </a:solidFill>
                <a:effectLst/>
                <a:latin typeface="Times New Roman" pitchFamily="18" charset="0"/>
                <a:cs typeface="Times New Roman" pitchFamily="18" charset="0"/>
              </a:rPr>
              <a:t>The agent cannot cross the S</a:t>
            </a:r>
            <a:r>
              <a:rPr lang="en-US" sz="2800" b="0" i="0" baseline="-25000" dirty="0">
                <a:solidFill>
                  <a:srgbClr val="333333"/>
                </a:solidFill>
                <a:effectLst/>
                <a:latin typeface="Times New Roman" pitchFamily="18" charset="0"/>
                <a:cs typeface="Times New Roman" pitchFamily="18" charset="0"/>
              </a:rPr>
              <a:t>6</a:t>
            </a:r>
            <a:r>
              <a:rPr lang="en-US" sz="2800" b="0" i="0" dirty="0">
                <a:solidFill>
                  <a:srgbClr val="333333"/>
                </a:solidFill>
                <a:effectLst/>
                <a:latin typeface="Times New Roman" pitchFamily="18" charset="0"/>
                <a:cs typeface="Times New Roman" pitchFamily="18" charset="0"/>
              </a:rPr>
              <a:t> block, as it is a solid wall. If the agent reaches the S</a:t>
            </a:r>
            <a:r>
              <a:rPr lang="en-US" sz="2800" b="0" i="0" baseline="-25000" dirty="0">
                <a:solidFill>
                  <a:srgbClr val="333333"/>
                </a:solidFill>
                <a:effectLst/>
                <a:latin typeface="Times New Roman" pitchFamily="18" charset="0"/>
                <a:cs typeface="Times New Roman" pitchFamily="18" charset="0"/>
              </a:rPr>
              <a:t>4</a:t>
            </a:r>
            <a:r>
              <a:rPr lang="en-US" sz="2800" b="0" i="0" dirty="0">
                <a:solidFill>
                  <a:srgbClr val="333333"/>
                </a:solidFill>
                <a:effectLst/>
                <a:latin typeface="Times New Roman" pitchFamily="18" charset="0"/>
                <a:cs typeface="Times New Roman" pitchFamily="18" charset="0"/>
              </a:rPr>
              <a:t> block, then get the </a:t>
            </a:r>
            <a:r>
              <a:rPr lang="en-US" sz="2800" b="1" i="0" dirty="0">
                <a:solidFill>
                  <a:srgbClr val="333333"/>
                </a:solidFill>
                <a:effectLst/>
                <a:latin typeface="Times New Roman" pitchFamily="18" charset="0"/>
                <a:cs typeface="Times New Roman" pitchFamily="18" charset="0"/>
              </a:rPr>
              <a:t>+1 reward; </a:t>
            </a:r>
            <a:r>
              <a:rPr lang="en-US" sz="2800" b="0" i="0" dirty="0">
                <a:solidFill>
                  <a:srgbClr val="333333"/>
                </a:solidFill>
                <a:effectLst/>
                <a:latin typeface="Times New Roman" pitchFamily="18" charset="0"/>
                <a:cs typeface="Times New Roman" pitchFamily="18" charset="0"/>
              </a:rPr>
              <a:t>if it reaches the fire pit, then gets </a:t>
            </a:r>
            <a:r>
              <a:rPr lang="en-US" sz="2800" b="1" i="0" dirty="0">
                <a:solidFill>
                  <a:srgbClr val="333333"/>
                </a:solidFill>
                <a:effectLst/>
                <a:latin typeface="Times New Roman" pitchFamily="18" charset="0"/>
                <a:cs typeface="Times New Roman" pitchFamily="18" charset="0"/>
              </a:rPr>
              <a:t>-1 reward point</a:t>
            </a:r>
            <a:r>
              <a:rPr lang="en-US" sz="2800" b="0" i="0" dirty="0">
                <a:solidFill>
                  <a:srgbClr val="333333"/>
                </a:solidFill>
                <a:effectLst/>
                <a:latin typeface="Times New Roman" pitchFamily="18" charset="0"/>
                <a:cs typeface="Times New Roman" pitchFamily="18" charset="0"/>
              </a:rPr>
              <a:t>. It can take four actions</a:t>
            </a:r>
            <a:r>
              <a:rPr lang="en-US" sz="2800" b="1" i="0" dirty="0">
                <a:solidFill>
                  <a:srgbClr val="333333"/>
                </a:solidFill>
                <a:effectLst/>
                <a:latin typeface="Times New Roman" pitchFamily="18" charset="0"/>
                <a:cs typeface="Times New Roman" pitchFamily="18" charset="0"/>
              </a:rPr>
              <a:t>: move up, move down, move left, and move right.</a:t>
            </a:r>
            <a:endParaRPr lang="en-US" sz="2800" b="0" i="0" dirty="0">
              <a:solidFill>
                <a:srgbClr val="333333"/>
              </a:solidFill>
              <a:effectLst/>
              <a:latin typeface="Times New Roman" pitchFamily="18" charset="0"/>
              <a:cs typeface="Times New Roman" pitchFamily="18" charset="0"/>
            </a:endParaRPr>
          </a:p>
          <a:p>
            <a:pPr marL="457200" indent="-457200" algn="just">
              <a:buFont typeface="Arial" panose="020B0604020202020204" pitchFamily="34" charset="0"/>
              <a:buChar char="•"/>
            </a:pPr>
            <a:r>
              <a:rPr lang="en-US" sz="2800" b="0" i="0" dirty="0">
                <a:solidFill>
                  <a:srgbClr val="333333"/>
                </a:solidFill>
                <a:effectLst/>
                <a:latin typeface="Times New Roman" pitchFamily="18" charset="0"/>
                <a:cs typeface="Times New Roman" pitchFamily="18" charset="0"/>
              </a:rPr>
              <a:t>The agent can take any path to reach to the final point, but he needs to make it in possible fewer steps. Suppose the agent considers the path </a:t>
            </a:r>
            <a:r>
              <a:rPr lang="en-US" sz="2800" b="1" i="0" dirty="0">
                <a:solidFill>
                  <a:srgbClr val="333333"/>
                </a:solidFill>
                <a:effectLst/>
                <a:latin typeface="Times New Roman" pitchFamily="18" charset="0"/>
                <a:cs typeface="Times New Roman" pitchFamily="18" charset="0"/>
              </a:rPr>
              <a:t>S9-S5-S1-S2-S3</a:t>
            </a:r>
            <a:r>
              <a:rPr lang="en-US" sz="2800" b="0" i="0" dirty="0">
                <a:solidFill>
                  <a:srgbClr val="333333"/>
                </a:solidFill>
                <a:effectLst/>
                <a:latin typeface="Times New Roman" pitchFamily="18" charset="0"/>
                <a:cs typeface="Times New Roman" pitchFamily="18" charset="0"/>
              </a:rPr>
              <a:t>, so he will get the +1-reward point.</a:t>
            </a:r>
          </a:p>
        </p:txBody>
      </p:sp>
    </p:spTree>
    <p:extLst>
      <p:ext uri="{BB962C8B-B14F-4D97-AF65-F5344CB8AC3E}">
        <p14:creationId xmlns:p14="http://schemas.microsoft.com/office/powerpoint/2010/main" val="43159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407D-83EC-4CFE-BD9A-38661F8ADBF0}"/>
              </a:ext>
            </a:extLst>
          </p:cNvPr>
          <p:cNvSpPr>
            <a:spLocks noGrp="1"/>
          </p:cNvSpPr>
          <p:nvPr>
            <p:ph type="title"/>
          </p:nvPr>
        </p:nvSpPr>
        <p:spPr>
          <a:xfrm>
            <a:off x="838200" y="365125"/>
            <a:ext cx="10515600" cy="1114883"/>
          </a:xfrm>
        </p:spPr>
        <p:txBody>
          <a:bodyPr>
            <a:normAutofit/>
          </a:bodyPr>
          <a:lstStyle/>
          <a:p>
            <a:r>
              <a:rPr lang="en-US" sz="2400" b="0" i="0" dirty="0">
                <a:solidFill>
                  <a:srgbClr val="333333"/>
                </a:solidFill>
                <a:effectLst/>
                <a:latin typeface="Times New Roman" pitchFamily="18" charset="0"/>
                <a:cs typeface="Times New Roman" pitchFamily="18" charset="0"/>
              </a:rPr>
              <a:t>The agent will try to remember the preceding steps that it has taken to reach the final step. To memorize the steps, it assigns 1 value to each previous step. Consider the below step:</a:t>
            </a:r>
            <a:endParaRPr lang="en-IN" sz="2400" dirty="0">
              <a:latin typeface="Times New Roman" pitchFamily="18" charset="0"/>
              <a:cs typeface="Times New Roman" pitchFamily="18" charset="0"/>
            </a:endParaRPr>
          </a:p>
        </p:txBody>
      </p:sp>
      <p:pic>
        <p:nvPicPr>
          <p:cNvPr id="6146" name="Picture 2" descr="How does Reinforcement Learning Works">
            <a:extLst>
              <a:ext uri="{FF2B5EF4-FFF2-40B4-BE49-F238E27FC236}">
                <a16:creationId xmlns:a16="http://schemas.microsoft.com/office/drawing/2014/main" id="{0730880C-1E0D-419D-86ED-5FC89278A9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4750" y="1740792"/>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001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62C0-2E22-460F-A501-F7EF076565DC}"/>
              </a:ext>
            </a:extLst>
          </p:cNvPr>
          <p:cNvSpPr>
            <a:spLocks noGrp="1"/>
          </p:cNvSpPr>
          <p:nvPr>
            <p:ph type="title"/>
          </p:nvPr>
        </p:nvSpPr>
        <p:spPr/>
        <p:txBody>
          <a:bodyPr>
            <a:normAutofit/>
          </a:bodyPr>
          <a:lstStyle/>
          <a:p>
            <a:r>
              <a:rPr lang="en-US" sz="2400" b="0" i="0" dirty="0">
                <a:solidFill>
                  <a:srgbClr val="333333"/>
                </a:solidFill>
                <a:effectLst/>
                <a:latin typeface="Times New Roman" panose="02020603050405020304" pitchFamily="18" charset="0"/>
                <a:cs typeface="Times New Roman" panose="02020603050405020304" pitchFamily="18" charset="0"/>
              </a:rPr>
              <a:t>Now, the agent has successfully stored the previous steps assigning the 1 value to each previous block. But what will the agent do if he starts moving from the block, which has 1 value block on both sides? Consider the below diagram:</a:t>
            </a:r>
            <a:endParaRPr lang="en-IN" sz="2400" dirty="0">
              <a:latin typeface="Times New Roman" panose="02020603050405020304" pitchFamily="18" charset="0"/>
              <a:cs typeface="Times New Roman" panose="02020603050405020304" pitchFamily="18" charset="0"/>
            </a:endParaRPr>
          </a:p>
        </p:txBody>
      </p:sp>
      <p:pic>
        <p:nvPicPr>
          <p:cNvPr id="7170" name="Picture 2" descr="How does Reinforcement Learning Works">
            <a:extLst>
              <a:ext uri="{FF2B5EF4-FFF2-40B4-BE49-F238E27FC236}">
                <a16:creationId xmlns:a16="http://schemas.microsoft.com/office/drawing/2014/main" id="{0C0903C3-734C-47BA-B12F-EA43DB55A6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65958" y="1524000"/>
            <a:ext cx="4762500" cy="33873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1C288D-757A-478A-9D28-A854D9FF3625}"/>
              </a:ext>
            </a:extLst>
          </p:cNvPr>
          <p:cNvSpPr txBox="1"/>
          <p:nvPr/>
        </p:nvSpPr>
        <p:spPr>
          <a:xfrm>
            <a:off x="1011418" y="5012685"/>
            <a:ext cx="10169164" cy="1569660"/>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It will be a difficult condition for the agent whether he should go up or down as each block has the same value. So, the above approach is not suitable for the agent to reach the destination. Hence to solve the problem, we will use the </a:t>
            </a:r>
            <a:r>
              <a:rPr lang="en-US" sz="2400" b="1" i="0" dirty="0">
                <a:solidFill>
                  <a:srgbClr val="333333"/>
                </a:solidFill>
                <a:effectLst/>
                <a:latin typeface="Times New Roman" panose="02020603050405020304" pitchFamily="18" charset="0"/>
                <a:cs typeface="Times New Roman" panose="02020603050405020304" pitchFamily="18" charset="0"/>
              </a:rPr>
              <a:t>Bellman equation</a:t>
            </a:r>
            <a:r>
              <a:rPr lang="en-US" sz="2400" b="0" i="0" dirty="0">
                <a:solidFill>
                  <a:srgbClr val="333333"/>
                </a:solidFill>
                <a:effectLst/>
                <a:latin typeface="Times New Roman" panose="02020603050405020304" pitchFamily="18" charset="0"/>
                <a:cs typeface="Times New Roman" panose="02020603050405020304" pitchFamily="18" charset="0"/>
              </a:rPr>
              <a:t>, which is the main concept behind reinforcement learning.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328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3E673-31BB-434E-AD04-26330680F780}"/>
              </a:ext>
            </a:extLst>
          </p:cNvPr>
          <p:cNvSpPr>
            <a:spLocks noGrp="1"/>
          </p:cNvSpPr>
          <p:nvPr>
            <p:ph idx="1"/>
          </p:nvPr>
        </p:nvSpPr>
        <p:spPr>
          <a:xfrm>
            <a:off x="838200" y="892371"/>
            <a:ext cx="10515600" cy="4351338"/>
          </a:xfrm>
        </p:spPr>
        <p:txBody>
          <a:bodyPr>
            <a:normAutofit fontScale="92500" lnSpcReduction="10000"/>
          </a:bodyPr>
          <a:lstStyle/>
          <a:p>
            <a:pPr marL="0" indent="0" algn="just">
              <a:buNone/>
            </a:pPr>
            <a:r>
              <a:rPr lang="en-US" b="0" i="0" dirty="0">
                <a:solidFill>
                  <a:srgbClr val="333333"/>
                </a:solidFill>
                <a:effectLst/>
                <a:latin typeface="Times New Roman" pitchFamily="18" charset="0"/>
                <a:cs typeface="Times New Roman" pitchFamily="18" charset="0"/>
              </a:rPr>
              <a:t>The Bellman equation was introduced by the Mathematician </a:t>
            </a:r>
            <a:r>
              <a:rPr lang="en-US" b="1" i="0" dirty="0">
                <a:solidFill>
                  <a:srgbClr val="333333"/>
                </a:solidFill>
                <a:effectLst/>
                <a:latin typeface="Times New Roman" pitchFamily="18" charset="0"/>
                <a:cs typeface="Times New Roman" pitchFamily="18" charset="0"/>
              </a:rPr>
              <a:t>Richard Ernest Bellman in the year 1953</a:t>
            </a:r>
            <a:r>
              <a:rPr lang="en-US" b="0" i="0" dirty="0">
                <a:solidFill>
                  <a:srgbClr val="333333"/>
                </a:solidFill>
                <a:effectLst/>
                <a:latin typeface="Times New Roman" pitchFamily="18" charset="0"/>
                <a:cs typeface="Times New Roman" pitchFamily="18" charset="0"/>
              </a:rPr>
              <a:t>, and hence it is called as a Bellman equation. It is associated with dynamic programming and used to calculate the values of a decision problem at a certain point by including the values of previous states.</a:t>
            </a:r>
          </a:p>
          <a:p>
            <a:pPr algn="just"/>
            <a:r>
              <a:rPr lang="en-US" b="0" i="0" dirty="0">
                <a:solidFill>
                  <a:srgbClr val="333333"/>
                </a:solidFill>
                <a:effectLst/>
                <a:latin typeface="Times New Roman" pitchFamily="18" charset="0"/>
                <a:cs typeface="Times New Roman" pitchFamily="18" charset="0"/>
              </a:rPr>
              <a:t>It is a way of calculating the value functions in dynamic programming or environment that leads to modern reinforcement learning.</a:t>
            </a:r>
          </a:p>
          <a:p>
            <a:pPr algn="just"/>
            <a:r>
              <a:rPr lang="en-US" b="0" i="0" dirty="0">
                <a:solidFill>
                  <a:srgbClr val="333333"/>
                </a:solidFill>
                <a:effectLst/>
                <a:latin typeface="Times New Roman" pitchFamily="18" charset="0"/>
                <a:cs typeface="Times New Roman" pitchFamily="18" charset="0"/>
              </a:rPr>
              <a:t>The key-elements used in Bellman equations are:</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Action performed by the agent is referred to as "a"</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State occurred by performing the action is "s."</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The reward/feedback obtained for each good and bad action is "R."</a:t>
            </a:r>
          </a:p>
          <a:p>
            <a:pPr algn="just">
              <a:buFont typeface="Arial" panose="020B0604020202020204" pitchFamily="34" charset="0"/>
              <a:buChar char="•"/>
            </a:pPr>
            <a:r>
              <a:rPr lang="en-US" b="0" i="0" dirty="0">
                <a:solidFill>
                  <a:srgbClr val="000000"/>
                </a:solidFill>
                <a:effectLst/>
                <a:latin typeface="Times New Roman" pitchFamily="18" charset="0"/>
                <a:cs typeface="Times New Roman" pitchFamily="18" charset="0"/>
              </a:rPr>
              <a:t>A discount factor is Gamma "γ."</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491279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7BB00-448B-4746-8FF9-C6A20BF9B4CF}"/>
              </a:ext>
            </a:extLst>
          </p:cNvPr>
          <p:cNvSpPr txBox="1"/>
          <p:nvPr/>
        </p:nvSpPr>
        <p:spPr>
          <a:xfrm>
            <a:off x="1253765" y="1159497"/>
            <a:ext cx="9916998" cy="4401205"/>
          </a:xfrm>
          <a:prstGeom prst="rect">
            <a:avLst/>
          </a:prstGeom>
          <a:noFill/>
        </p:spPr>
        <p:txBody>
          <a:bodyPr wrap="square">
            <a:spAutoFit/>
          </a:bodyPr>
          <a:lstStyle/>
          <a:p>
            <a:pPr algn="just"/>
            <a:r>
              <a:rPr lang="en-US" sz="2800" b="0" i="0" dirty="0">
                <a:solidFill>
                  <a:srgbClr val="333333"/>
                </a:solidFill>
                <a:effectLst/>
                <a:latin typeface="Times New Roman" pitchFamily="18" charset="0"/>
                <a:cs typeface="Times New Roman" panose="02020603050405020304" pitchFamily="18" charset="0"/>
              </a:rPr>
              <a:t>The Bellman equation can be written as:</a:t>
            </a:r>
          </a:p>
          <a:p>
            <a:pPr algn="just"/>
            <a:r>
              <a:rPr lang="en-US" sz="2800" b="0" i="0" dirty="0">
                <a:solidFill>
                  <a:srgbClr val="000000"/>
                </a:solidFill>
                <a:effectLst/>
                <a:latin typeface="Times New Roman" panose="02020603050405020304" pitchFamily="18" charset="0"/>
                <a:cs typeface="Times New Roman" panose="02020603050405020304" pitchFamily="18" charset="0"/>
              </a:rPr>
              <a:t>V(s) = max [R(</a:t>
            </a:r>
            <a:r>
              <a:rPr lang="en-US" sz="2800" b="0" i="0" dirty="0" err="1">
                <a:solidFill>
                  <a:srgbClr val="000000"/>
                </a:solidFill>
                <a:effectLst/>
                <a:latin typeface="Times New Roman" panose="02020603050405020304" pitchFamily="18" charset="0"/>
                <a:cs typeface="Times New Roman" panose="02020603050405020304" pitchFamily="18" charset="0"/>
              </a:rPr>
              <a:t>s,a</a:t>
            </a:r>
            <a:r>
              <a:rPr lang="en-US" sz="2800" b="0" i="0" dirty="0">
                <a:solidFill>
                  <a:srgbClr val="000000"/>
                </a:solidFill>
                <a:effectLst/>
                <a:latin typeface="Times New Roman" panose="02020603050405020304" pitchFamily="18" charset="0"/>
                <a:cs typeface="Times New Roman" panose="02020603050405020304" pitchFamily="18" charset="0"/>
              </a:rPr>
              <a:t>) + </a:t>
            </a:r>
            <a:r>
              <a:rPr lang="en-US" sz="2800" b="0" i="0" dirty="0" err="1">
                <a:solidFill>
                  <a:srgbClr val="000000"/>
                </a:solidFill>
                <a:effectLst/>
                <a:latin typeface="Times New Roman" panose="02020603050405020304" pitchFamily="18" charset="0"/>
                <a:cs typeface="Times New Roman" panose="02020603050405020304" pitchFamily="18" charset="0"/>
              </a:rPr>
              <a:t>γV</a:t>
            </a:r>
            <a:r>
              <a:rPr lang="en-US" sz="2800" b="0" i="0" dirty="0">
                <a:solidFill>
                  <a:srgbClr val="000000"/>
                </a:solidFill>
                <a:effectLst/>
                <a:latin typeface="Times New Roman" panose="02020603050405020304" pitchFamily="18" charset="0"/>
                <a:cs typeface="Times New Roman" panose="02020603050405020304" pitchFamily="18" charset="0"/>
              </a:rPr>
              <a:t>(s`)]  </a:t>
            </a:r>
          </a:p>
          <a:p>
            <a:pPr algn="just"/>
            <a:r>
              <a:rPr lang="en-US" sz="2800" b="0" i="0" dirty="0">
                <a:solidFill>
                  <a:srgbClr val="333333"/>
                </a:solidFill>
                <a:effectLst/>
                <a:latin typeface="Times New Roman" pitchFamily="18" charset="0"/>
                <a:cs typeface="Times New Roman" pitchFamily="18" charset="0"/>
              </a:rPr>
              <a:t>Where,</a:t>
            </a:r>
          </a:p>
          <a:p>
            <a:pPr algn="just"/>
            <a:r>
              <a:rPr lang="en-US" sz="2800" b="1" i="0" dirty="0">
                <a:solidFill>
                  <a:srgbClr val="333333"/>
                </a:solidFill>
                <a:effectLst/>
                <a:latin typeface="Times New Roman" pitchFamily="18" charset="0"/>
                <a:cs typeface="Times New Roman" pitchFamily="18" charset="0"/>
              </a:rPr>
              <a:t>V(s)= value calculated at a particular point.</a:t>
            </a:r>
            <a:endParaRPr lang="en-US" sz="2800" b="0" i="0" dirty="0">
              <a:solidFill>
                <a:srgbClr val="333333"/>
              </a:solidFill>
              <a:effectLst/>
              <a:latin typeface="Times New Roman" pitchFamily="18" charset="0"/>
              <a:cs typeface="Times New Roman" pitchFamily="18" charset="0"/>
            </a:endParaRPr>
          </a:p>
          <a:p>
            <a:pPr algn="just"/>
            <a:r>
              <a:rPr lang="en-US" sz="2800" b="1" i="0" dirty="0">
                <a:solidFill>
                  <a:srgbClr val="333333"/>
                </a:solidFill>
                <a:effectLst/>
                <a:latin typeface="Times New Roman" pitchFamily="18" charset="0"/>
                <a:cs typeface="Times New Roman" pitchFamily="18" charset="0"/>
              </a:rPr>
              <a:t>R(</a:t>
            </a:r>
            <a:r>
              <a:rPr lang="en-US" sz="2800" b="1" i="0" dirty="0" err="1">
                <a:solidFill>
                  <a:srgbClr val="333333"/>
                </a:solidFill>
                <a:effectLst/>
                <a:latin typeface="Times New Roman" pitchFamily="18" charset="0"/>
                <a:cs typeface="Times New Roman" pitchFamily="18" charset="0"/>
              </a:rPr>
              <a:t>s,a</a:t>
            </a:r>
            <a:r>
              <a:rPr lang="en-US" sz="2800" b="1" i="0" dirty="0">
                <a:solidFill>
                  <a:srgbClr val="333333"/>
                </a:solidFill>
                <a:effectLst/>
                <a:latin typeface="Times New Roman" pitchFamily="18" charset="0"/>
                <a:cs typeface="Times New Roman" pitchFamily="18" charset="0"/>
              </a:rPr>
              <a:t>) = Reward at a particular state s by performing an action.</a:t>
            </a:r>
            <a:endParaRPr lang="en-US" sz="2800" b="0" i="0" dirty="0">
              <a:solidFill>
                <a:srgbClr val="333333"/>
              </a:solidFill>
              <a:effectLst/>
              <a:latin typeface="Times New Roman" pitchFamily="18" charset="0"/>
              <a:cs typeface="Times New Roman" pitchFamily="18" charset="0"/>
            </a:endParaRPr>
          </a:p>
          <a:p>
            <a:pPr algn="just"/>
            <a:r>
              <a:rPr lang="en-US" sz="2800" b="1" i="0" dirty="0">
                <a:solidFill>
                  <a:srgbClr val="333333"/>
                </a:solidFill>
                <a:effectLst/>
                <a:latin typeface="Times New Roman" pitchFamily="18" charset="0"/>
                <a:cs typeface="Times New Roman" pitchFamily="18" charset="0"/>
              </a:rPr>
              <a:t>γ = Discount factor</a:t>
            </a:r>
            <a:endParaRPr lang="en-US" sz="2800" b="0" i="0" dirty="0">
              <a:solidFill>
                <a:srgbClr val="333333"/>
              </a:solidFill>
              <a:effectLst/>
              <a:latin typeface="Times New Roman" pitchFamily="18" charset="0"/>
              <a:cs typeface="Times New Roman" pitchFamily="18" charset="0"/>
            </a:endParaRPr>
          </a:p>
          <a:p>
            <a:pPr algn="just"/>
            <a:r>
              <a:rPr lang="en-US" sz="2800" b="1" i="0" dirty="0">
                <a:solidFill>
                  <a:srgbClr val="333333"/>
                </a:solidFill>
                <a:effectLst/>
                <a:latin typeface="Times New Roman" pitchFamily="18" charset="0"/>
                <a:cs typeface="Times New Roman" pitchFamily="18" charset="0"/>
              </a:rPr>
              <a:t>V(s`) = The value at the previous state.</a:t>
            </a:r>
            <a:endParaRPr lang="en-US" sz="2800" b="0" i="0" dirty="0">
              <a:solidFill>
                <a:srgbClr val="333333"/>
              </a:solidFill>
              <a:effectLst/>
              <a:latin typeface="Times New Roman" pitchFamily="18" charset="0"/>
              <a:cs typeface="Times New Roman" pitchFamily="18" charset="0"/>
            </a:endParaRPr>
          </a:p>
          <a:p>
            <a:pPr algn="just"/>
            <a:r>
              <a:rPr lang="en-US" sz="2800" b="0" i="0" dirty="0">
                <a:solidFill>
                  <a:srgbClr val="333333"/>
                </a:solidFill>
                <a:effectLst/>
                <a:latin typeface="Times New Roman" pitchFamily="18" charset="0"/>
                <a:cs typeface="Times New Roman" pitchFamily="18" charset="0"/>
              </a:rPr>
              <a:t>In the above equation, we are taking the max of the complete values because the agent tries to find the optimal solution always.</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9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2159100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 does Reinforcement Learning Works">
            <a:extLst>
              <a:ext uri="{FF2B5EF4-FFF2-40B4-BE49-F238E27FC236}">
                <a16:creationId xmlns:a16="http://schemas.microsoft.com/office/drawing/2014/main" id="{93C0F359-F164-438C-83E1-7D1411A1D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167" y="251382"/>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738151C-1AF0-412F-90E4-809E418DACF4}"/>
              </a:ext>
            </a:extLst>
          </p:cNvPr>
          <p:cNvSpPr txBox="1"/>
          <p:nvPr/>
        </p:nvSpPr>
        <p:spPr>
          <a:xfrm>
            <a:off x="1190134" y="4396041"/>
            <a:ext cx="9895788" cy="1200329"/>
          </a:xfrm>
          <a:prstGeom prst="rect">
            <a:avLst/>
          </a:prstGeom>
          <a:noFill/>
        </p:spPr>
        <p:txBody>
          <a:bodyPr wrap="square">
            <a:spAutoFit/>
          </a:bodyPr>
          <a:lstStyle/>
          <a:p>
            <a:pPr algn="just"/>
            <a:r>
              <a:rPr lang="en-US" b="1" i="0" dirty="0">
                <a:solidFill>
                  <a:srgbClr val="333333"/>
                </a:solidFill>
                <a:effectLst/>
                <a:latin typeface="Times New Roman" pitchFamily="18" charset="0"/>
                <a:cs typeface="Times New Roman" pitchFamily="18" charset="0"/>
              </a:rPr>
              <a:t>For s3 block:</a:t>
            </a:r>
            <a:endParaRPr lang="en-US" b="0" i="0" dirty="0">
              <a:solidFill>
                <a:srgbClr val="333333"/>
              </a:solidFill>
              <a:effectLst/>
              <a:latin typeface="Times New Roman" pitchFamily="18" charset="0"/>
              <a:cs typeface="Times New Roman" pitchFamily="18" charset="0"/>
            </a:endParaRPr>
          </a:p>
          <a:p>
            <a:pPr algn="just"/>
            <a:r>
              <a:rPr lang="en-US" b="0" i="0" dirty="0">
                <a:solidFill>
                  <a:srgbClr val="333333"/>
                </a:solidFill>
                <a:effectLst/>
                <a:latin typeface="Times New Roman" pitchFamily="18" charset="0"/>
                <a:cs typeface="Times New Roman" pitchFamily="18" charset="0"/>
              </a:rPr>
              <a:t>V(s3) = max [R(</a:t>
            </a:r>
            <a:r>
              <a:rPr lang="en-US" b="0" i="0" dirty="0" err="1">
                <a:solidFill>
                  <a:srgbClr val="333333"/>
                </a:solidFill>
                <a:effectLst/>
                <a:latin typeface="Times New Roman" pitchFamily="18" charset="0"/>
                <a:cs typeface="Times New Roman" pitchFamily="18" charset="0"/>
              </a:rPr>
              <a:t>s,a</a:t>
            </a:r>
            <a:r>
              <a:rPr lang="en-US" b="0" i="0" dirty="0">
                <a:solidFill>
                  <a:srgbClr val="333333"/>
                </a:solidFill>
                <a:effectLst/>
                <a:latin typeface="Times New Roman" pitchFamily="18" charset="0"/>
                <a:cs typeface="Times New Roman" pitchFamily="18" charset="0"/>
              </a:rPr>
              <a:t>) + </a:t>
            </a:r>
            <a:r>
              <a:rPr lang="en-US" b="0" i="0" dirty="0" err="1">
                <a:solidFill>
                  <a:srgbClr val="333333"/>
                </a:solidFill>
                <a:effectLst/>
                <a:latin typeface="Times New Roman" pitchFamily="18" charset="0"/>
                <a:cs typeface="Times New Roman" pitchFamily="18" charset="0"/>
              </a:rPr>
              <a:t>γV</a:t>
            </a:r>
            <a:r>
              <a:rPr lang="en-US" b="0" i="0" dirty="0">
                <a:solidFill>
                  <a:srgbClr val="333333"/>
                </a:solidFill>
                <a:effectLst/>
                <a:latin typeface="Times New Roman" pitchFamily="18" charset="0"/>
                <a:cs typeface="Times New Roman" pitchFamily="18" charset="0"/>
              </a:rPr>
              <a:t>(s`)], here V(s')= 0 because there is no further state to move.</a:t>
            </a:r>
          </a:p>
          <a:p>
            <a:pPr algn="just"/>
            <a:r>
              <a:rPr lang="en-US" b="0" i="0" dirty="0">
                <a:solidFill>
                  <a:srgbClr val="333333"/>
                </a:solidFill>
                <a:effectLst/>
                <a:latin typeface="Times New Roman" pitchFamily="18" charset="0"/>
                <a:cs typeface="Times New Roman" pitchFamily="18" charset="0"/>
              </a:rPr>
              <a:t>V(s3)= max[R(</a:t>
            </a:r>
            <a:r>
              <a:rPr lang="en-US" b="0" i="0" dirty="0" err="1">
                <a:solidFill>
                  <a:srgbClr val="333333"/>
                </a:solidFill>
                <a:effectLst/>
                <a:latin typeface="Times New Roman" pitchFamily="18" charset="0"/>
                <a:cs typeface="Times New Roman" pitchFamily="18" charset="0"/>
              </a:rPr>
              <a:t>s,a</a:t>
            </a:r>
            <a:r>
              <a:rPr lang="en-US" b="0" i="0" dirty="0">
                <a:solidFill>
                  <a:srgbClr val="333333"/>
                </a:solidFill>
                <a:effectLst/>
                <a:latin typeface="Times New Roman" pitchFamily="18" charset="0"/>
                <a:cs typeface="Times New Roman" pitchFamily="18" charset="0"/>
              </a:rPr>
              <a:t>)]=&gt; V(s3)= max[1]=&gt; </a:t>
            </a:r>
            <a:r>
              <a:rPr lang="en-US" b="1" i="0" dirty="0">
                <a:solidFill>
                  <a:srgbClr val="333333"/>
                </a:solidFill>
                <a:effectLst/>
                <a:latin typeface="Times New Roman" pitchFamily="18" charset="0"/>
                <a:cs typeface="Times New Roman" pitchFamily="18" charset="0"/>
              </a:rPr>
              <a:t>V(s3)= 1.</a:t>
            </a:r>
          </a:p>
          <a:p>
            <a:pPr algn="just"/>
            <a:r>
              <a:rPr lang="en-US" b="1" dirty="0">
                <a:solidFill>
                  <a:srgbClr val="333333"/>
                </a:solidFill>
                <a:latin typeface="Times New Roman" pitchFamily="18" charset="0"/>
                <a:cs typeface="Times New Roman" pitchFamily="18" charset="0"/>
              </a:rPr>
              <a:t>R(</a:t>
            </a:r>
            <a:r>
              <a:rPr lang="en-US" b="1" dirty="0" err="1">
                <a:solidFill>
                  <a:srgbClr val="333333"/>
                </a:solidFill>
                <a:latin typeface="Times New Roman" pitchFamily="18" charset="0"/>
                <a:cs typeface="Times New Roman" pitchFamily="18" charset="0"/>
              </a:rPr>
              <a:t>s,a</a:t>
            </a:r>
            <a:r>
              <a:rPr lang="en-US" b="1" dirty="0">
                <a:solidFill>
                  <a:srgbClr val="333333"/>
                </a:solidFill>
                <a:latin typeface="Times New Roman" pitchFamily="18" charset="0"/>
                <a:cs typeface="Times New Roman" pitchFamily="18" charset="0"/>
              </a:rPr>
              <a:t>)=1 (Reward of +1, which moves towards right), </a:t>
            </a:r>
            <a:r>
              <a:rPr lang="en-US" b="0" i="0" dirty="0">
                <a:solidFill>
                  <a:srgbClr val="333333"/>
                </a:solidFill>
                <a:effectLst/>
                <a:latin typeface="Times New Roman" pitchFamily="18" charset="0"/>
                <a:cs typeface="Times New Roman" pitchFamily="18" charset="0"/>
              </a:rPr>
              <a:t>γ=0.9</a:t>
            </a:r>
          </a:p>
        </p:txBody>
      </p:sp>
    </p:spTree>
    <p:extLst>
      <p:ext uri="{BB962C8B-B14F-4D97-AF65-F5344CB8AC3E}">
        <p14:creationId xmlns:p14="http://schemas.microsoft.com/office/powerpoint/2010/main" val="34242962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F5975-26C9-49B7-AB17-F1AC75335712}"/>
              </a:ext>
            </a:extLst>
          </p:cNvPr>
          <p:cNvSpPr txBox="1"/>
          <p:nvPr/>
        </p:nvSpPr>
        <p:spPr>
          <a:xfrm>
            <a:off x="443060" y="455637"/>
            <a:ext cx="11142482" cy="6555641"/>
          </a:xfrm>
          <a:prstGeom prst="rect">
            <a:avLst/>
          </a:prstGeom>
          <a:noFill/>
        </p:spPr>
        <p:txBody>
          <a:bodyPr wrap="square">
            <a:spAutoFit/>
          </a:bodyPr>
          <a:lstStyle/>
          <a:p>
            <a:pPr algn="just"/>
            <a:r>
              <a:rPr lang="en-US" sz="2000" b="1" i="0" dirty="0">
                <a:solidFill>
                  <a:srgbClr val="333333"/>
                </a:solidFill>
                <a:effectLst/>
                <a:latin typeface="Times New Roman" pitchFamily="18" charset="0"/>
                <a:cs typeface="Times New Roman" pitchFamily="18" charset="0"/>
              </a:rPr>
              <a:t>For </a:t>
            </a:r>
            <a:r>
              <a:rPr lang="en-US" sz="2000" b="1" dirty="0">
                <a:solidFill>
                  <a:srgbClr val="333333"/>
                </a:solidFill>
                <a:latin typeface="Times New Roman" pitchFamily="18" charset="0"/>
                <a:cs typeface="Times New Roman" pitchFamily="18" charset="0"/>
              </a:rPr>
              <a:t>s2</a:t>
            </a:r>
            <a:r>
              <a:rPr lang="en-US" sz="2000" b="1" i="0" dirty="0">
                <a:solidFill>
                  <a:srgbClr val="333333"/>
                </a:solidFill>
                <a:effectLst/>
                <a:latin typeface="Times New Roman" pitchFamily="18" charset="0"/>
                <a:cs typeface="Times New Roman" pitchFamily="18" charset="0"/>
              </a:rPr>
              <a:t> block:</a:t>
            </a:r>
            <a:endParaRPr lang="en-US" sz="2000" b="0" i="0" dirty="0">
              <a:solidFill>
                <a:srgbClr val="333333"/>
              </a:solidFill>
              <a:effectLst/>
              <a:latin typeface="Times New Roman" pitchFamily="18" charset="0"/>
              <a:cs typeface="Times New Roman" pitchFamily="18" charset="0"/>
            </a:endParaRPr>
          </a:p>
          <a:p>
            <a:pPr algn="just"/>
            <a:r>
              <a:rPr lang="en-US" sz="2000" b="0" i="0" dirty="0">
                <a:solidFill>
                  <a:srgbClr val="333333"/>
                </a:solidFill>
                <a:effectLst/>
                <a:latin typeface="Times New Roman" pitchFamily="18" charset="0"/>
                <a:cs typeface="Times New Roman" pitchFamily="18" charset="0"/>
              </a:rPr>
              <a:t>V(s2) = max [R(</a:t>
            </a:r>
            <a:r>
              <a:rPr lang="en-US" sz="2000" b="0" i="0" dirty="0" err="1">
                <a:solidFill>
                  <a:srgbClr val="333333"/>
                </a:solidFill>
                <a:effectLst/>
                <a:latin typeface="Times New Roman" pitchFamily="18" charset="0"/>
                <a:cs typeface="Times New Roman" pitchFamily="18" charset="0"/>
              </a:rPr>
              <a:t>s,a</a:t>
            </a:r>
            <a:r>
              <a:rPr lang="en-US" sz="2000" b="0" i="0" dirty="0">
                <a:solidFill>
                  <a:srgbClr val="333333"/>
                </a:solidFill>
                <a:effectLst/>
                <a:latin typeface="Times New Roman" pitchFamily="18" charset="0"/>
                <a:cs typeface="Times New Roman" pitchFamily="18" charset="0"/>
              </a:rPr>
              <a:t>) + </a:t>
            </a:r>
            <a:r>
              <a:rPr lang="en-US" sz="2000" b="0" i="0" dirty="0" err="1">
                <a:solidFill>
                  <a:srgbClr val="333333"/>
                </a:solidFill>
                <a:effectLst/>
                <a:latin typeface="Times New Roman" pitchFamily="18" charset="0"/>
                <a:cs typeface="Times New Roman" pitchFamily="18" charset="0"/>
              </a:rPr>
              <a:t>γV</a:t>
            </a:r>
            <a:r>
              <a:rPr lang="en-US" sz="2000" b="0" i="0" dirty="0">
                <a:solidFill>
                  <a:srgbClr val="333333"/>
                </a:solidFill>
                <a:effectLst/>
                <a:latin typeface="Times New Roman" pitchFamily="18" charset="0"/>
                <a:cs typeface="Times New Roman" pitchFamily="18" charset="0"/>
              </a:rPr>
              <a:t>(s`)], here γ= 0.9(lets), V(s')= 1 (Previous State Value), and R(s, a)= 0, because there is no reward at this state.</a:t>
            </a:r>
          </a:p>
          <a:p>
            <a:pPr algn="just"/>
            <a:r>
              <a:rPr lang="en-US" sz="2000" b="0" i="0" dirty="0">
                <a:solidFill>
                  <a:srgbClr val="333333"/>
                </a:solidFill>
                <a:effectLst/>
                <a:latin typeface="Times New Roman" pitchFamily="18" charset="0"/>
                <a:cs typeface="Times New Roman" pitchFamily="18" charset="0"/>
              </a:rPr>
              <a:t>V(s2)= max[0.9(1)]=&gt; V(s2)= max[0.9]=&gt; </a:t>
            </a:r>
            <a:r>
              <a:rPr lang="en-US" sz="2000" b="1" i="0" dirty="0">
                <a:solidFill>
                  <a:srgbClr val="333333"/>
                </a:solidFill>
                <a:effectLst/>
                <a:latin typeface="Times New Roman" pitchFamily="18" charset="0"/>
                <a:cs typeface="Times New Roman" pitchFamily="18" charset="0"/>
              </a:rPr>
              <a:t>V(s2) =0.9</a:t>
            </a:r>
          </a:p>
          <a:p>
            <a:pPr algn="just"/>
            <a:endParaRPr lang="en-US" sz="2000" b="1" dirty="0">
              <a:solidFill>
                <a:srgbClr val="333333"/>
              </a:solidFill>
              <a:latin typeface="Times New Roman" pitchFamily="18" charset="0"/>
              <a:cs typeface="Times New Roman" pitchFamily="18" charset="0"/>
            </a:endParaRPr>
          </a:p>
          <a:p>
            <a:pPr algn="just"/>
            <a:r>
              <a:rPr lang="en-US" sz="2000" b="1" i="0" dirty="0">
                <a:solidFill>
                  <a:srgbClr val="333333"/>
                </a:solidFill>
                <a:effectLst/>
                <a:latin typeface="Times New Roman" pitchFamily="18" charset="0"/>
                <a:cs typeface="Times New Roman" pitchFamily="18" charset="0"/>
              </a:rPr>
              <a:t>For s1 block:</a:t>
            </a:r>
            <a:endParaRPr lang="en-US" sz="2000" b="0" i="0" dirty="0">
              <a:solidFill>
                <a:srgbClr val="333333"/>
              </a:solidFill>
              <a:effectLst/>
              <a:latin typeface="Times New Roman" pitchFamily="18" charset="0"/>
              <a:cs typeface="Times New Roman" pitchFamily="18" charset="0"/>
            </a:endParaRPr>
          </a:p>
          <a:p>
            <a:pPr algn="just"/>
            <a:r>
              <a:rPr lang="en-US" sz="2000" b="0" i="0" dirty="0">
                <a:solidFill>
                  <a:srgbClr val="333333"/>
                </a:solidFill>
                <a:effectLst/>
                <a:latin typeface="Times New Roman" pitchFamily="18" charset="0"/>
                <a:cs typeface="Times New Roman" pitchFamily="18" charset="0"/>
              </a:rPr>
              <a:t>V(s1) = max [R(</a:t>
            </a:r>
            <a:r>
              <a:rPr lang="en-US" sz="2000" b="0" i="0" dirty="0" err="1">
                <a:solidFill>
                  <a:srgbClr val="333333"/>
                </a:solidFill>
                <a:effectLst/>
                <a:latin typeface="Times New Roman" pitchFamily="18" charset="0"/>
                <a:cs typeface="Times New Roman" pitchFamily="18" charset="0"/>
              </a:rPr>
              <a:t>s,a</a:t>
            </a:r>
            <a:r>
              <a:rPr lang="en-US" sz="2000" b="0" i="0" dirty="0">
                <a:solidFill>
                  <a:srgbClr val="333333"/>
                </a:solidFill>
                <a:effectLst/>
                <a:latin typeface="Times New Roman" pitchFamily="18" charset="0"/>
                <a:cs typeface="Times New Roman" pitchFamily="18" charset="0"/>
              </a:rPr>
              <a:t>) + </a:t>
            </a:r>
            <a:r>
              <a:rPr lang="en-US" sz="2000" b="0" i="0" dirty="0" err="1">
                <a:solidFill>
                  <a:srgbClr val="333333"/>
                </a:solidFill>
                <a:effectLst/>
                <a:latin typeface="Times New Roman" pitchFamily="18" charset="0"/>
                <a:cs typeface="Times New Roman" pitchFamily="18" charset="0"/>
              </a:rPr>
              <a:t>γV</a:t>
            </a:r>
            <a:r>
              <a:rPr lang="en-US" sz="2000" b="0" i="0" dirty="0">
                <a:solidFill>
                  <a:srgbClr val="333333"/>
                </a:solidFill>
                <a:effectLst/>
                <a:latin typeface="Times New Roman" pitchFamily="18" charset="0"/>
                <a:cs typeface="Times New Roman" pitchFamily="18" charset="0"/>
              </a:rPr>
              <a:t>(s`)], here γ= 0.9(lets), V(s')= 0.9, and R(s, a)= 0, because there is no reward at this state also.</a:t>
            </a:r>
          </a:p>
          <a:p>
            <a:pPr algn="just"/>
            <a:r>
              <a:rPr lang="en-US" sz="2000" b="0" i="0" dirty="0">
                <a:solidFill>
                  <a:srgbClr val="333333"/>
                </a:solidFill>
                <a:effectLst/>
                <a:latin typeface="Times New Roman" pitchFamily="18" charset="0"/>
                <a:cs typeface="Times New Roman" pitchFamily="18" charset="0"/>
              </a:rPr>
              <a:t>V(s1)= max[0.9(0.9)]=&gt; V(s1)= max[0.81]=&gt; </a:t>
            </a:r>
            <a:r>
              <a:rPr lang="en-US" sz="2000" b="1" i="0" dirty="0">
                <a:solidFill>
                  <a:srgbClr val="333333"/>
                </a:solidFill>
                <a:effectLst/>
                <a:latin typeface="Times New Roman" pitchFamily="18" charset="0"/>
                <a:cs typeface="Times New Roman" pitchFamily="18" charset="0"/>
              </a:rPr>
              <a:t>V(s1) =0.81</a:t>
            </a:r>
          </a:p>
          <a:p>
            <a:pPr algn="just"/>
            <a:endParaRPr lang="en-US" sz="2000" b="0" i="0" dirty="0">
              <a:solidFill>
                <a:srgbClr val="333333"/>
              </a:solidFill>
              <a:effectLst/>
              <a:latin typeface="Times New Roman" pitchFamily="18" charset="0"/>
              <a:cs typeface="Times New Roman" pitchFamily="18" charset="0"/>
            </a:endParaRPr>
          </a:p>
          <a:p>
            <a:pPr algn="just"/>
            <a:r>
              <a:rPr lang="en-US" sz="2000" b="1" i="0" dirty="0">
                <a:solidFill>
                  <a:srgbClr val="333333"/>
                </a:solidFill>
                <a:effectLst/>
                <a:latin typeface="Times New Roman" pitchFamily="18" charset="0"/>
                <a:cs typeface="Times New Roman" pitchFamily="18" charset="0"/>
              </a:rPr>
              <a:t>For s5 block:</a:t>
            </a:r>
            <a:endParaRPr lang="en-US" sz="2000" b="0" i="0" dirty="0">
              <a:solidFill>
                <a:srgbClr val="333333"/>
              </a:solidFill>
              <a:effectLst/>
              <a:latin typeface="Times New Roman" pitchFamily="18" charset="0"/>
              <a:cs typeface="Times New Roman" pitchFamily="18" charset="0"/>
            </a:endParaRPr>
          </a:p>
          <a:p>
            <a:pPr algn="just"/>
            <a:r>
              <a:rPr lang="en-US" sz="2000" b="0" i="0" dirty="0">
                <a:solidFill>
                  <a:srgbClr val="333333"/>
                </a:solidFill>
                <a:effectLst/>
                <a:latin typeface="Times New Roman" pitchFamily="18" charset="0"/>
                <a:cs typeface="Times New Roman" pitchFamily="18" charset="0"/>
              </a:rPr>
              <a:t>V(s5) = max [R(</a:t>
            </a:r>
            <a:r>
              <a:rPr lang="en-US" sz="2000" b="0" i="0" dirty="0" err="1">
                <a:solidFill>
                  <a:srgbClr val="333333"/>
                </a:solidFill>
                <a:effectLst/>
                <a:latin typeface="Times New Roman" pitchFamily="18" charset="0"/>
                <a:cs typeface="Times New Roman" pitchFamily="18" charset="0"/>
              </a:rPr>
              <a:t>s,a</a:t>
            </a:r>
            <a:r>
              <a:rPr lang="en-US" sz="2000" b="0" i="0" dirty="0">
                <a:solidFill>
                  <a:srgbClr val="333333"/>
                </a:solidFill>
                <a:effectLst/>
                <a:latin typeface="Times New Roman" pitchFamily="18" charset="0"/>
                <a:cs typeface="Times New Roman" pitchFamily="18" charset="0"/>
              </a:rPr>
              <a:t>) + </a:t>
            </a:r>
            <a:r>
              <a:rPr lang="en-US" sz="2000" b="0" i="0" dirty="0" err="1">
                <a:solidFill>
                  <a:srgbClr val="333333"/>
                </a:solidFill>
                <a:effectLst/>
                <a:latin typeface="Times New Roman" pitchFamily="18" charset="0"/>
                <a:cs typeface="Times New Roman" pitchFamily="18" charset="0"/>
              </a:rPr>
              <a:t>γV</a:t>
            </a:r>
            <a:r>
              <a:rPr lang="en-US" sz="2000" b="0" i="0" dirty="0">
                <a:solidFill>
                  <a:srgbClr val="333333"/>
                </a:solidFill>
                <a:effectLst/>
                <a:latin typeface="Times New Roman" pitchFamily="18" charset="0"/>
                <a:cs typeface="Times New Roman" pitchFamily="18" charset="0"/>
              </a:rPr>
              <a:t>(s`)], here γ= 0.9(lets), V(s')= 0.81, and R(s, a)= 0, because there is no reward at this state also.</a:t>
            </a:r>
          </a:p>
          <a:p>
            <a:pPr algn="just"/>
            <a:r>
              <a:rPr lang="en-US" sz="2000" b="0" i="0" dirty="0">
                <a:solidFill>
                  <a:srgbClr val="333333"/>
                </a:solidFill>
                <a:effectLst/>
                <a:latin typeface="Times New Roman" pitchFamily="18" charset="0"/>
                <a:cs typeface="Times New Roman" pitchFamily="18" charset="0"/>
              </a:rPr>
              <a:t>V(s5)= max[0.9(0.81)]=&gt; V(s5)= max[0.73]=&gt; </a:t>
            </a:r>
            <a:r>
              <a:rPr lang="en-US" sz="2000" b="1" i="0" dirty="0">
                <a:solidFill>
                  <a:srgbClr val="333333"/>
                </a:solidFill>
                <a:effectLst/>
                <a:latin typeface="Times New Roman" pitchFamily="18" charset="0"/>
                <a:cs typeface="Times New Roman" pitchFamily="18" charset="0"/>
              </a:rPr>
              <a:t>V(s5) =0.73</a:t>
            </a:r>
          </a:p>
          <a:p>
            <a:pPr algn="just"/>
            <a:endParaRPr lang="en-US" sz="2000" b="1" i="0" dirty="0">
              <a:solidFill>
                <a:srgbClr val="333333"/>
              </a:solidFill>
              <a:effectLst/>
              <a:latin typeface="Times New Roman" pitchFamily="18" charset="0"/>
              <a:cs typeface="Times New Roman" pitchFamily="18" charset="0"/>
            </a:endParaRPr>
          </a:p>
          <a:p>
            <a:pPr algn="just"/>
            <a:r>
              <a:rPr lang="en-US" sz="2000" b="1" i="0" dirty="0">
                <a:solidFill>
                  <a:srgbClr val="333333"/>
                </a:solidFill>
                <a:effectLst/>
                <a:latin typeface="Times New Roman" pitchFamily="18" charset="0"/>
                <a:cs typeface="Times New Roman" pitchFamily="18" charset="0"/>
              </a:rPr>
              <a:t>For s9 block:</a:t>
            </a:r>
            <a:endParaRPr lang="en-US" sz="2000" b="0" i="0" dirty="0">
              <a:solidFill>
                <a:srgbClr val="333333"/>
              </a:solidFill>
              <a:effectLst/>
              <a:latin typeface="Times New Roman" pitchFamily="18" charset="0"/>
              <a:cs typeface="Times New Roman" pitchFamily="18" charset="0"/>
            </a:endParaRPr>
          </a:p>
          <a:p>
            <a:pPr algn="just"/>
            <a:r>
              <a:rPr lang="en-US" sz="2000" b="0" i="0" dirty="0">
                <a:solidFill>
                  <a:srgbClr val="333333"/>
                </a:solidFill>
                <a:effectLst/>
                <a:latin typeface="Times New Roman" pitchFamily="18" charset="0"/>
                <a:cs typeface="Times New Roman" pitchFamily="18" charset="0"/>
              </a:rPr>
              <a:t>V(s9) = max [R(</a:t>
            </a:r>
            <a:r>
              <a:rPr lang="en-US" sz="2000" b="0" i="0" dirty="0" err="1">
                <a:solidFill>
                  <a:srgbClr val="333333"/>
                </a:solidFill>
                <a:effectLst/>
                <a:latin typeface="Times New Roman" pitchFamily="18" charset="0"/>
                <a:cs typeface="Times New Roman" pitchFamily="18" charset="0"/>
              </a:rPr>
              <a:t>s,a</a:t>
            </a:r>
            <a:r>
              <a:rPr lang="en-US" sz="2000" b="0" i="0" dirty="0">
                <a:solidFill>
                  <a:srgbClr val="333333"/>
                </a:solidFill>
                <a:effectLst/>
                <a:latin typeface="Times New Roman" pitchFamily="18" charset="0"/>
                <a:cs typeface="Times New Roman" pitchFamily="18" charset="0"/>
              </a:rPr>
              <a:t>) + </a:t>
            </a:r>
            <a:r>
              <a:rPr lang="en-US" sz="2000" b="0" i="0" dirty="0" err="1">
                <a:solidFill>
                  <a:srgbClr val="333333"/>
                </a:solidFill>
                <a:effectLst/>
                <a:latin typeface="Times New Roman" pitchFamily="18" charset="0"/>
                <a:cs typeface="Times New Roman" pitchFamily="18" charset="0"/>
              </a:rPr>
              <a:t>γV</a:t>
            </a:r>
            <a:r>
              <a:rPr lang="en-US" sz="2000" b="0" i="0" dirty="0">
                <a:solidFill>
                  <a:srgbClr val="333333"/>
                </a:solidFill>
                <a:effectLst/>
                <a:latin typeface="Times New Roman" pitchFamily="18" charset="0"/>
                <a:cs typeface="Times New Roman" pitchFamily="18" charset="0"/>
              </a:rPr>
              <a:t>(s`)], here γ= 0.9(lets), V(s')= 0.73, and R(s, a)= 0, because there is no reward at this state also.</a:t>
            </a:r>
          </a:p>
          <a:p>
            <a:pPr algn="just"/>
            <a:r>
              <a:rPr lang="en-US" sz="2000" b="0" i="0" dirty="0">
                <a:solidFill>
                  <a:srgbClr val="333333"/>
                </a:solidFill>
                <a:effectLst/>
                <a:latin typeface="Times New Roman" pitchFamily="18" charset="0"/>
                <a:cs typeface="Times New Roman" pitchFamily="18" charset="0"/>
              </a:rPr>
              <a:t>V(s9)= max[0.9(0.73)]=&gt; V(s9)= max[0.657]=&gt; </a:t>
            </a:r>
            <a:r>
              <a:rPr lang="en-US" sz="2000" b="1" i="0" dirty="0">
                <a:solidFill>
                  <a:srgbClr val="333333"/>
                </a:solidFill>
                <a:effectLst/>
                <a:latin typeface="Times New Roman" pitchFamily="18" charset="0"/>
                <a:cs typeface="Times New Roman" pitchFamily="18" charset="0"/>
              </a:rPr>
              <a:t>V(s4) =0.66</a:t>
            </a:r>
            <a:endParaRPr lang="en-US" sz="2000" b="0" i="0" dirty="0">
              <a:solidFill>
                <a:srgbClr val="333333"/>
              </a:solidFill>
              <a:effectLst/>
              <a:latin typeface="Times New Roman" pitchFamily="18" charset="0"/>
              <a:cs typeface="Times New Roman" pitchFamily="18" charset="0"/>
            </a:endParaRPr>
          </a:p>
          <a:p>
            <a:pPr algn="just"/>
            <a:endParaRPr lang="en-US" sz="2000" b="0" i="0" dirty="0">
              <a:solidFill>
                <a:srgbClr val="333333"/>
              </a:solidFill>
              <a:effectLst/>
              <a:latin typeface="Times New Roman" pitchFamily="18" charset="0"/>
              <a:cs typeface="Times New Roman" pitchFamily="18" charset="0"/>
            </a:endParaRPr>
          </a:p>
          <a:p>
            <a:pPr algn="just"/>
            <a:endParaRPr lang="en-US" sz="2000" b="0" i="0" dirty="0">
              <a:solidFill>
                <a:srgbClr val="333333"/>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22378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ellman Equation">
            <a:extLst>
              <a:ext uri="{FF2B5EF4-FFF2-40B4-BE49-F238E27FC236}">
                <a16:creationId xmlns:a16="http://schemas.microsoft.com/office/drawing/2014/main" id="{C744F7F6-1B76-4E44-9136-CB30D5F66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20" y="486034"/>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7A4340-635A-4BE4-9971-E9EBECDC96B5}"/>
              </a:ext>
            </a:extLst>
          </p:cNvPr>
          <p:cNvSpPr txBox="1"/>
          <p:nvPr/>
        </p:nvSpPr>
        <p:spPr>
          <a:xfrm>
            <a:off x="860195" y="4662894"/>
            <a:ext cx="10517957" cy="1938992"/>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Now, we will move further to the 6</a:t>
            </a:r>
            <a:r>
              <a:rPr lang="en-US" sz="2400" b="0" i="0" baseline="30000" dirty="0">
                <a:solidFill>
                  <a:srgbClr val="333333"/>
                </a:solidFill>
                <a:effectLst/>
                <a:latin typeface="Times New Roman" panose="02020603050405020304" pitchFamily="18" charset="0"/>
                <a:cs typeface="Times New Roman" panose="02020603050405020304" pitchFamily="18" charset="0"/>
              </a:rPr>
              <a:t>th</a:t>
            </a:r>
            <a:r>
              <a:rPr lang="en-US" sz="2400" b="0" i="0" dirty="0">
                <a:solidFill>
                  <a:srgbClr val="333333"/>
                </a:solidFill>
                <a:effectLst/>
                <a:latin typeface="Times New Roman" panose="02020603050405020304" pitchFamily="18" charset="0"/>
                <a:cs typeface="Times New Roman" panose="02020603050405020304" pitchFamily="18" charset="0"/>
              </a:rPr>
              <a:t> block, and here agent may change the route because it always tries to find the optimal path. So now, let's consider from the block next to the fire pit.</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321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Bellman Equation">
            <a:extLst>
              <a:ext uri="{FF2B5EF4-FFF2-40B4-BE49-F238E27FC236}">
                <a16:creationId xmlns:a16="http://schemas.microsoft.com/office/drawing/2014/main" id="{A88E6D27-532F-4363-AB6F-694F98C16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409" y="477625"/>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BA3732-D7B8-45DA-93E2-9BA07E1E6BD8}"/>
              </a:ext>
            </a:extLst>
          </p:cNvPr>
          <p:cNvSpPr txBox="1"/>
          <p:nvPr/>
        </p:nvSpPr>
        <p:spPr>
          <a:xfrm>
            <a:off x="1048733" y="4378279"/>
            <a:ext cx="10074896" cy="1938992"/>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Now, the agent has three options to move; if he moves to the blue box, then he will feel a bump if he moves to the fire pit, then he will get the -1 reward. But here we are taking only positive rewards, so for this, he will move to upwards only. The complete block values will be calculated using this formula. Consider the below image: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2636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Bellman Equation">
            <a:extLst>
              <a:ext uri="{FF2B5EF4-FFF2-40B4-BE49-F238E27FC236}">
                <a16:creationId xmlns:a16="http://schemas.microsoft.com/office/drawing/2014/main" id="{54AF1023-FAE5-48CA-AAAA-224A5F6AE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524000"/>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81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46FF3F-1A9F-475B-B112-EEDFADBD791F}"/>
              </a:ext>
            </a:extLst>
          </p:cNvPr>
          <p:cNvSpPr/>
          <p:nvPr/>
        </p:nvSpPr>
        <p:spPr>
          <a:xfrm>
            <a:off x="3897321" y="2875002"/>
            <a:ext cx="4397358" cy="1107996"/>
          </a:xfrm>
          <a:prstGeom prst="rect">
            <a:avLst/>
          </a:prstGeom>
          <a:noFill/>
        </p:spPr>
        <p:txBody>
          <a:bodyPr wrap="none" lIns="91440" tIns="45720" rIns="91440" bIns="45720">
            <a:spAutoFit/>
          </a:bodyPr>
          <a:lstStyle/>
          <a:p>
            <a:pPr algn="ctr"/>
            <a:r>
              <a:rPr lang="en-US" sz="66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9364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557" y="114778"/>
            <a:ext cx="8507937" cy="6542360"/>
          </a:xfrm>
          <a:prstGeom prst="rect">
            <a:avLst/>
          </a:prstGeom>
        </p:spPr>
      </p:pic>
    </p:spTree>
    <p:extLst>
      <p:ext uri="{BB962C8B-B14F-4D97-AF65-F5344CB8AC3E}">
        <p14:creationId xmlns:p14="http://schemas.microsoft.com/office/powerpoint/2010/main" val="51343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8303-F945-44C1-9452-33A8DE533AE1}"/>
              </a:ext>
            </a:extLst>
          </p:cNvPr>
          <p:cNvSpPr>
            <a:spLocks noGrp="1"/>
          </p:cNvSpPr>
          <p:nvPr>
            <p:ph type="title"/>
          </p:nvPr>
        </p:nvSpPr>
        <p:spPr>
          <a:xfrm>
            <a:off x="838200" y="188977"/>
            <a:ext cx="10515600" cy="1325563"/>
          </a:xfrm>
        </p:spPr>
        <p:txBody>
          <a:bodyPr/>
          <a:lstStyle/>
          <a:p>
            <a:pPr algn="ctr"/>
            <a:r>
              <a:rPr lang="en-US" b="0" i="0" dirty="0">
                <a:solidFill>
                  <a:srgbClr val="FF0000"/>
                </a:solidFill>
                <a:effectLst/>
                <a:latin typeface="Times New Roman" pitchFamily="18" charset="0"/>
                <a:cs typeface="Times New Roman" pitchFamily="18" charset="0"/>
              </a:rPr>
              <a:t>Reinforcement Learning</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81E3EAC-A66E-481F-9A2B-D8F794F76B17}"/>
              </a:ext>
            </a:extLst>
          </p:cNvPr>
          <p:cNvSpPr>
            <a:spLocks noGrp="1"/>
          </p:cNvSpPr>
          <p:nvPr>
            <p:ph idx="1"/>
          </p:nvPr>
        </p:nvSpPr>
        <p:spPr>
          <a:xfrm>
            <a:off x="697190" y="1514540"/>
            <a:ext cx="10973194" cy="4351338"/>
          </a:xfrm>
        </p:spPr>
        <p:txBody>
          <a:bodyPr>
            <a:normAutofit fontScale="92500" lnSpcReduction="20000"/>
          </a:bodyPr>
          <a:lstStyle/>
          <a:p>
            <a:pPr algn="just"/>
            <a:r>
              <a:rPr lang="en-IN" dirty="0"/>
              <a:t>Reinforcement learning (RL) is a type of machine learning paradigm where an agent learns to make decisions by interacting with an environment.</a:t>
            </a:r>
            <a:endParaRPr lang="en-US" dirty="0">
              <a:solidFill>
                <a:srgbClr val="273239"/>
              </a:solidFill>
              <a:latin typeface="Times New Roman" panose="02020603050405020304" pitchFamily="18" charset="0"/>
              <a:cs typeface="Times New Roman" panose="02020603050405020304" pitchFamily="18" charset="0"/>
            </a:endParaRPr>
          </a:p>
          <a:p>
            <a:pPr algn="just"/>
            <a:r>
              <a:rPr lang="en-US" dirty="0">
                <a:solidFill>
                  <a:srgbClr val="273239"/>
                </a:solidFill>
                <a:latin typeface="Times New Roman" panose="02020603050405020304" pitchFamily="18" charset="0"/>
                <a:cs typeface="Times New Roman" panose="02020603050405020304" pitchFamily="18" charset="0"/>
              </a:rPr>
              <a:t>It is about learning the optimal behavior in an environment to obtain maximum reward. </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r>
              <a:rPr lang="en-US" b="0" i="0" dirty="0">
                <a:solidFill>
                  <a:srgbClr val="374151"/>
                </a:solidFill>
                <a:effectLst/>
                <a:latin typeface="Times New Roman" panose="02020603050405020304" pitchFamily="18" charset="0"/>
                <a:cs typeface="Times New Roman" panose="02020603050405020304" pitchFamily="18" charset="0"/>
              </a:rPr>
              <a:t>It is a machine learning paradigm that focuses on training intelligent agents to make sequences of decisions in order to maximize a cumulative reward signal. </a:t>
            </a:r>
          </a:p>
          <a:p>
            <a:pPr algn="just"/>
            <a:r>
              <a:rPr lang="en-US" b="0" i="0" dirty="0">
                <a:solidFill>
                  <a:srgbClr val="374151"/>
                </a:solidFill>
                <a:effectLst/>
                <a:latin typeface="Times New Roman" panose="02020603050405020304" pitchFamily="18" charset="0"/>
                <a:cs typeface="Times New Roman" panose="02020603050405020304" pitchFamily="18" charset="0"/>
              </a:rPr>
              <a:t>It is inspired by behavioral psychology and is often used in scenarios where an agent interacts with an environment to learn a policy that helps it achieve a specific goal over time.</a:t>
            </a:r>
          </a:p>
          <a:p>
            <a:pPr algn="just"/>
            <a:r>
              <a:rPr lang="en-US" b="0" i="0" dirty="0">
                <a:solidFill>
                  <a:srgbClr val="273239"/>
                </a:solidFill>
                <a:effectLst/>
                <a:latin typeface="Times New Roman" panose="02020603050405020304" pitchFamily="18" charset="0"/>
                <a:cs typeface="Times New Roman" panose="02020603050405020304" pitchFamily="18" charset="0"/>
              </a:rPr>
              <a:t>In RL, the data is accumulated from machine learning systems that use a trial-and-error method. Data is not part of the input that we would find in supervised or unsupervised machine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9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655C3-19E1-4B25-9182-DB91A554568D}"/>
              </a:ext>
            </a:extLst>
          </p:cNvPr>
          <p:cNvSpPr txBox="1"/>
          <p:nvPr/>
        </p:nvSpPr>
        <p:spPr>
          <a:xfrm>
            <a:off x="878263" y="1498862"/>
            <a:ext cx="10435473" cy="3416320"/>
          </a:xfrm>
          <a:prstGeom prst="rect">
            <a:avLst/>
          </a:prstGeom>
          <a:noFill/>
        </p:spPr>
        <p:txBody>
          <a:bodyPr wrap="square">
            <a:spAutoFit/>
          </a:bodyPr>
          <a:lstStyle/>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Reinforcement learning uses algorithms that learn from outcomes and decide which action to take next. </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After each action, the algorithm receives feedback that helps it determine whether the choice it made was correct, neutral or incorrect. </a:t>
            </a:r>
          </a:p>
          <a:p>
            <a:pPr algn="just" fontAlgn="base"/>
            <a:r>
              <a:rPr lang="en-US" sz="2400" b="0" i="0" dirty="0">
                <a:solidFill>
                  <a:srgbClr val="273239"/>
                </a:solidFill>
                <a:effectLst/>
                <a:latin typeface="Times New Roman" panose="02020603050405020304" pitchFamily="18" charset="0"/>
                <a:cs typeface="Times New Roman" panose="02020603050405020304" pitchFamily="18" charset="0"/>
              </a:rPr>
              <a:t>It is a good technique to use for automated systems that have to make a lot of small decisions without human guidance.</a:t>
            </a:r>
          </a:p>
          <a:p>
            <a:pPr algn="just" fontAlgn="base"/>
            <a:r>
              <a:rPr lang="en-US" sz="2400" b="0" i="0" dirty="0">
                <a:solidFill>
                  <a:srgbClr val="FF0000"/>
                </a:solidFill>
                <a:effectLst/>
                <a:latin typeface="Times New Roman" panose="02020603050405020304" pitchFamily="18" charset="0"/>
                <a:cs typeface="Times New Roman" panose="02020603050405020304" pitchFamily="18" charset="0"/>
              </a:rPr>
              <a:t>“Reinforcement learning is an autonomous, self-teaching system that essentially learns by trial and error. It performs actions with the aim of maximizing rewards, or in other words, it is learning by doing in order to achieve the best outcomes.”</a:t>
            </a:r>
          </a:p>
        </p:txBody>
      </p:sp>
    </p:spTree>
    <p:extLst>
      <p:ext uri="{BB962C8B-B14F-4D97-AF65-F5344CB8AC3E}">
        <p14:creationId xmlns:p14="http://schemas.microsoft.com/office/powerpoint/2010/main" val="2912825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TotalTime>
  <Words>5814</Words>
  <Application>Microsoft Office PowerPoint</Application>
  <PresentationFormat>Widescreen</PresentationFormat>
  <Paragraphs>320</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Calibri</vt:lpstr>
      <vt:lpstr>Calibri Light</vt:lpstr>
      <vt:lpstr>Courier New</vt:lpstr>
      <vt:lpstr>inter-regular</vt:lpstr>
      <vt:lpstr>Nunito</vt:lpstr>
      <vt:lpstr>Söhne</vt:lpstr>
      <vt:lpstr>Times New Roman</vt:lpstr>
      <vt:lpstr>Office Theme</vt:lpstr>
      <vt:lpstr>UNIT- 4</vt:lpstr>
      <vt:lpstr>PowerPoint Presentation</vt:lpstr>
      <vt:lpstr>PowerPoint Presentation</vt:lpstr>
      <vt:lpstr>PowerPoint Presentation</vt:lpstr>
      <vt:lpstr>PowerPoint Presentation</vt:lpstr>
      <vt:lpstr>PowerPoint Presentation</vt:lpstr>
      <vt:lpstr>PowerPoint Presentation</vt:lpstr>
      <vt:lpstr>Reinforcement Learning</vt:lpstr>
      <vt:lpstr>PowerPoint Presentation</vt:lpstr>
      <vt:lpstr>Terms used in Reinforcement Learning</vt:lpstr>
      <vt:lpstr>Example:</vt:lpstr>
      <vt:lpstr>PowerPoint Presentation</vt:lpstr>
      <vt:lpstr>Main points in Reinforcement learning:</vt:lpstr>
      <vt:lpstr>PowerPoint Presentation</vt:lpstr>
      <vt:lpstr>Key Features of Reinforcement Learning</vt:lpstr>
      <vt:lpstr>Approaches to implement Reinforcement Learning:</vt:lpstr>
      <vt:lpstr>PowerPoint Presentation</vt:lpstr>
      <vt:lpstr>PowerPoint Presentation</vt:lpstr>
      <vt:lpstr>Elements of Reinforcement Learning</vt:lpstr>
      <vt:lpstr>Policy:</vt:lpstr>
      <vt:lpstr>Reward signal:</vt:lpstr>
      <vt:lpstr>value function:</vt:lpstr>
      <vt:lpstr>Model:</vt:lpstr>
      <vt:lpstr>The Return in reinforcement learning</vt:lpstr>
      <vt:lpstr>PowerPoint Presentation</vt:lpstr>
      <vt:lpstr>PowerPoint Presentation</vt:lpstr>
      <vt:lpstr>PowerPoint Presentation</vt:lpstr>
      <vt:lpstr>PowerPoint Presentation</vt:lpstr>
      <vt:lpstr>PowerPoint Presentation</vt:lpstr>
      <vt:lpstr>PowerPoint Presentation</vt:lpstr>
      <vt:lpstr>Deterministic Policies:</vt:lpstr>
      <vt:lpstr>PowerPoint Presentation</vt:lpstr>
      <vt:lpstr>Key characteristics and considerations related to deterministic policies in RL: </vt:lpstr>
      <vt:lpstr>PowerPoint Presentation</vt:lpstr>
      <vt:lpstr>PowerPoint Presentation</vt:lpstr>
      <vt:lpstr>Program for deterministic policies </vt:lpstr>
      <vt:lpstr>PowerPoint Presentation</vt:lpstr>
      <vt:lpstr>PowerPoint Presentation</vt:lpstr>
      <vt:lpstr>Stochastic Policies:</vt:lpstr>
      <vt:lpstr>PowerPoint Presentation</vt:lpstr>
      <vt:lpstr>key characteristics and considerations related to stochastic policies in RL: </vt:lpstr>
      <vt:lpstr>PowerPoint Presentation</vt:lpstr>
      <vt:lpstr>PowerPoint Presentation</vt:lpstr>
      <vt:lpstr>Stochastic policy</vt:lpstr>
      <vt:lpstr>PowerPoint Presentation</vt:lpstr>
      <vt:lpstr>PowerPoint Presentation</vt:lpstr>
      <vt:lpstr>State-action value function definition</vt:lpstr>
      <vt:lpstr>PowerPoint Presentation</vt:lpstr>
      <vt:lpstr>State-action value function example:</vt:lpstr>
      <vt:lpstr>PowerPoint Presentation</vt:lpstr>
      <vt:lpstr>Bellman Equation</vt:lpstr>
      <vt:lpstr>Bellman Equation</vt:lpstr>
      <vt:lpstr>How does Reinforcement Learning Work?</vt:lpstr>
      <vt:lpstr>PowerPoint Presentation</vt:lpstr>
      <vt:lpstr>PowerPoint Presentation</vt:lpstr>
      <vt:lpstr>The agent will try to remember the preceding steps that it has taken to reach the final step. To memorize the steps, it assigns 1 value to each previous step. Consider the below step:</vt:lpstr>
      <vt:lpstr>Now, the agent has successfully stored the previous steps assigning the 1 value to each previous block. But what will the agent do if he starts moving from the block, which has 1 value block on both sides? Consider the below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Ramanjot</dc:creator>
  <cp:lastModifiedBy>Ramanjot</cp:lastModifiedBy>
  <cp:revision>127</cp:revision>
  <dcterms:created xsi:type="dcterms:W3CDTF">2023-09-21T01:09:19Z</dcterms:created>
  <dcterms:modified xsi:type="dcterms:W3CDTF">2023-10-03T02:17:48Z</dcterms:modified>
</cp:coreProperties>
</file>