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47235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05442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87383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83584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4BB327-5AAF-40B2-A14C-51739B0D4F80}" type="datetimeFigureOut">
              <a:rPr lang="en-IN" smtClean="0"/>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99027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4BB327-5AAF-40B2-A14C-51739B0D4F80}"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18266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B4BB327-5AAF-40B2-A14C-51739B0D4F80}" type="datetimeFigureOut">
              <a:rPr lang="en-IN" smtClean="0"/>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419721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B4BB327-5AAF-40B2-A14C-51739B0D4F80}" type="datetimeFigureOut">
              <a:rPr lang="en-IN" smtClean="0"/>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68914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BB327-5AAF-40B2-A14C-51739B0D4F80}" type="datetimeFigureOut">
              <a:rPr lang="en-IN" smtClean="0"/>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85628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4BB327-5AAF-40B2-A14C-51739B0D4F80}"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22613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4BB327-5AAF-40B2-A14C-51739B0D4F80}" type="datetimeFigureOut">
              <a:rPr lang="en-IN" smtClean="0"/>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10646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BB327-5AAF-40B2-A14C-51739B0D4F80}" type="datetimeFigureOut">
              <a:rPr lang="en-IN" smtClean="0"/>
              <a:t>16-10-2023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3E0AF-EF86-42FA-87AB-BC1598FD0BA5}" type="slidenum">
              <a:rPr lang="en-IN" smtClean="0"/>
              <a:t>‹#›</a:t>
            </a:fld>
            <a:endParaRPr lang="en-IN"/>
          </a:p>
        </p:txBody>
      </p:sp>
    </p:spTree>
    <p:extLst>
      <p:ext uri="{BB962C8B-B14F-4D97-AF65-F5344CB8AC3E}">
        <p14:creationId xmlns:p14="http://schemas.microsoft.com/office/powerpoint/2010/main" val="2227565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builtin.com/data-science/intro-descriptive-statistic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builtin.com/data-science/collaborative-filtering-recommender-syste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Recommender System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6667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algn="just"/>
            <a:r>
              <a:rPr lang="en-IN" sz="2400" dirty="0"/>
              <a:t>One shortcoming of user similarity, however, is that it requires all the user data to suggest products. </a:t>
            </a:r>
            <a:endParaRPr lang="en-IN" sz="2400" dirty="0" smtClean="0"/>
          </a:p>
          <a:p>
            <a:pPr algn="just"/>
            <a:r>
              <a:rPr lang="en-IN" sz="2400" dirty="0" smtClean="0"/>
              <a:t>It’s </a:t>
            </a:r>
            <a:r>
              <a:rPr lang="en-IN" sz="2400" dirty="0"/>
              <a:t>called a </a:t>
            </a:r>
            <a:r>
              <a:rPr lang="en-IN" sz="2400" b="1" dirty="0"/>
              <a:t>cold start problem</a:t>
            </a:r>
            <a:r>
              <a:rPr lang="en-IN" sz="2400" dirty="0"/>
              <a:t> because beginning the recommendation process requires previous data from users. </a:t>
            </a:r>
            <a:endParaRPr lang="en-IN" sz="2400" dirty="0" smtClean="0"/>
          </a:p>
          <a:p>
            <a:pPr algn="just"/>
            <a:r>
              <a:rPr lang="en-IN" sz="2400" dirty="0" smtClean="0"/>
              <a:t>A </a:t>
            </a:r>
            <a:r>
              <a:rPr lang="en-IN" sz="2400" dirty="0"/>
              <a:t>newly launched e-commerce website, for example, suffers from the cold start problem because it doesn't have a large number of users</a:t>
            </a:r>
            <a:r>
              <a:rPr lang="en-IN" sz="2400" dirty="0" smtClean="0"/>
              <a:t>.</a:t>
            </a:r>
          </a:p>
          <a:p>
            <a:pPr algn="just"/>
            <a:r>
              <a:rPr lang="en-IN" sz="2400" dirty="0"/>
              <a:t>Product similarity doesn’t have this problem because it just requires product information and the user’s preference. </a:t>
            </a:r>
            <a:endParaRPr lang="en-IN" sz="2400" dirty="0" smtClean="0"/>
          </a:p>
          <a:p>
            <a:pPr algn="just"/>
            <a:r>
              <a:rPr lang="en-IN" sz="2400" dirty="0" smtClean="0"/>
              <a:t>Netflix</a:t>
            </a:r>
            <a:r>
              <a:rPr lang="en-IN" sz="2400" dirty="0"/>
              <a:t>, for example, avoids this issue by asking users their likes when starting a new subscription.</a:t>
            </a:r>
          </a:p>
        </p:txBody>
      </p:sp>
    </p:spTree>
    <p:extLst>
      <p:ext uri="{BB962C8B-B14F-4D97-AF65-F5344CB8AC3E}">
        <p14:creationId xmlns:p14="http://schemas.microsoft.com/office/powerpoint/2010/main" val="2258503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50106"/>
          </a:xfrm>
        </p:spPr>
        <p:txBody>
          <a:bodyPr>
            <a:normAutofit/>
          </a:bodyPr>
          <a:lstStyle/>
          <a:p>
            <a:r>
              <a:rPr lang="en-IN" b="1" dirty="0"/>
              <a:t>Similarity </a:t>
            </a:r>
            <a:r>
              <a:rPr lang="en-IN" b="1" dirty="0" smtClean="0"/>
              <a:t>Measures</a:t>
            </a:r>
            <a:endParaRPr lang="en-IN" dirty="0"/>
          </a:p>
        </p:txBody>
      </p:sp>
      <p:sp>
        <p:nvSpPr>
          <p:cNvPr id="3" name="Content Placeholder 2"/>
          <p:cNvSpPr>
            <a:spLocks noGrp="1"/>
          </p:cNvSpPr>
          <p:nvPr>
            <p:ph idx="1"/>
          </p:nvPr>
        </p:nvSpPr>
        <p:spPr>
          <a:xfrm>
            <a:off x="457200" y="764704"/>
            <a:ext cx="8229600" cy="5361459"/>
          </a:xfrm>
        </p:spPr>
        <p:txBody>
          <a:bodyPr>
            <a:normAutofit/>
          </a:bodyPr>
          <a:lstStyle/>
          <a:p>
            <a:pPr algn="just"/>
            <a:r>
              <a:rPr lang="en-IN" sz="2400" dirty="0"/>
              <a:t>Similarity is measured using the distance metric. </a:t>
            </a:r>
            <a:endParaRPr lang="en-IN" sz="2400" dirty="0" smtClean="0"/>
          </a:p>
          <a:p>
            <a:pPr algn="just"/>
            <a:r>
              <a:rPr lang="en-IN" sz="2400" dirty="0" smtClean="0"/>
              <a:t>Nearest </a:t>
            </a:r>
            <a:r>
              <a:rPr lang="en-IN" sz="2400" dirty="0"/>
              <a:t>points are the most similar and farthest points are the least relevant. </a:t>
            </a:r>
            <a:endParaRPr lang="en-IN" sz="2400" dirty="0" smtClean="0"/>
          </a:p>
          <a:p>
            <a:pPr algn="just"/>
            <a:r>
              <a:rPr lang="en-IN" sz="2400" dirty="0" smtClean="0"/>
              <a:t>The </a:t>
            </a:r>
            <a:r>
              <a:rPr lang="en-IN" sz="2400" dirty="0"/>
              <a:t>similarity is subjective and is highly dependent on the domain and application. </a:t>
            </a:r>
            <a:endParaRPr lang="en-IN" sz="2400" dirty="0" smtClean="0"/>
          </a:p>
          <a:p>
            <a:pPr algn="just"/>
            <a:r>
              <a:rPr lang="en-IN" sz="2400" dirty="0" smtClean="0"/>
              <a:t>For </a:t>
            </a:r>
            <a:r>
              <a:rPr lang="en-IN" sz="2400" dirty="0"/>
              <a:t>example, two movies are similar because of genre or length or cast. </a:t>
            </a:r>
            <a:endParaRPr lang="en-IN" sz="2400" dirty="0" smtClean="0"/>
          </a:p>
          <a:p>
            <a:pPr algn="just"/>
            <a:r>
              <a:rPr lang="en-IN" sz="2400" dirty="0" smtClean="0"/>
              <a:t>Care </a:t>
            </a:r>
            <a:r>
              <a:rPr lang="en-IN" sz="2400" dirty="0"/>
              <a:t>should be taken when calculating distance across dimensions/features that are unrelated. </a:t>
            </a:r>
            <a:endParaRPr lang="en-IN" sz="2400" dirty="0" smtClean="0"/>
          </a:p>
          <a:p>
            <a:pPr algn="just"/>
            <a:r>
              <a:rPr lang="en-IN" sz="2400" dirty="0" smtClean="0"/>
              <a:t>The </a:t>
            </a:r>
            <a:r>
              <a:rPr lang="en-IN" sz="2400" dirty="0"/>
              <a:t>relative values of each element must be normalized, or one feature could end up dominating the distance calculation.</a:t>
            </a:r>
          </a:p>
        </p:txBody>
      </p:sp>
    </p:spTree>
    <p:extLst>
      <p:ext uri="{BB962C8B-B14F-4D97-AF65-F5344CB8AC3E}">
        <p14:creationId xmlns:p14="http://schemas.microsoft.com/office/powerpoint/2010/main" val="307750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06090"/>
          </a:xfrm>
        </p:spPr>
        <p:txBody>
          <a:bodyPr>
            <a:normAutofit fontScale="90000"/>
          </a:bodyPr>
          <a:lstStyle/>
          <a:p>
            <a:r>
              <a:rPr lang="en-IN" b="1" dirty="0" err="1"/>
              <a:t>Minkowski</a:t>
            </a:r>
            <a:r>
              <a:rPr lang="en-IN" b="1" dirty="0"/>
              <a:t> </a:t>
            </a:r>
            <a:r>
              <a:rPr lang="en-IN" b="1" dirty="0" smtClean="0"/>
              <a:t>Distance</a:t>
            </a:r>
            <a:endParaRPr lang="en-IN" dirty="0"/>
          </a:p>
        </p:txBody>
      </p:sp>
      <p:sp>
        <p:nvSpPr>
          <p:cNvPr id="3" name="Content Placeholder 2"/>
          <p:cNvSpPr>
            <a:spLocks noGrp="1"/>
          </p:cNvSpPr>
          <p:nvPr>
            <p:ph idx="1"/>
          </p:nvPr>
        </p:nvSpPr>
        <p:spPr>
          <a:xfrm>
            <a:off x="457200" y="764704"/>
            <a:ext cx="8229600" cy="5361459"/>
          </a:xfrm>
        </p:spPr>
        <p:txBody>
          <a:bodyPr>
            <a:normAutofit/>
          </a:bodyPr>
          <a:lstStyle/>
          <a:p>
            <a:r>
              <a:rPr lang="en-IN" sz="2400" dirty="0"/>
              <a:t>When the dimension of a data point is numeric, the general form is called the </a:t>
            </a:r>
            <a:r>
              <a:rPr lang="en-IN" sz="2400" b="1" dirty="0" err="1"/>
              <a:t>Minkowski</a:t>
            </a:r>
            <a:r>
              <a:rPr lang="en-IN" sz="2400" b="1" dirty="0"/>
              <a:t> distance</a:t>
            </a:r>
            <a:r>
              <a:rPr lang="en-IN" sz="2400" b="1" dirty="0" smtClean="0"/>
              <a:t>.</a:t>
            </a:r>
          </a:p>
          <a:p>
            <a:endParaRPr lang="en-US" sz="2400" dirty="0" smtClean="0"/>
          </a:p>
          <a:p>
            <a:endParaRPr lang="en-US" sz="2400" dirty="0"/>
          </a:p>
          <a:p>
            <a:r>
              <a:rPr lang="en-IN" sz="2400" dirty="0"/>
              <a:t>It is a generic distance metric where Manhattan(r=1) or Euclidean(r=2) distance measures are generalizations of it.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1628800"/>
            <a:ext cx="22098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recommendation-system-machine-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recommendation-system-machine-learn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11" y="3284984"/>
            <a:ext cx="6131396" cy="3321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33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lstStyle/>
          <a:p>
            <a:r>
              <a:rPr lang="en-IN" b="1" dirty="0"/>
              <a:t>Manhattan Distance</a:t>
            </a:r>
            <a:endParaRPr lang="en-IN" dirty="0"/>
          </a:p>
        </p:txBody>
      </p:sp>
      <p:sp>
        <p:nvSpPr>
          <p:cNvPr id="3" name="Content Placeholder 2"/>
          <p:cNvSpPr>
            <a:spLocks noGrp="1"/>
          </p:cNvSpPr>
          <p:nvPr>
            <p:ph idx="1"/>
          </p:nvPr>
        </p:nvSpPr>
        <p:spPr>
          <a:xfrm>
            <a:off x="457200" y="836712"/>
            <a:ext cx="8229600" cy="5760640"/>
          </a:xfrm>
        </p:spPr>
        <p:txBody>
          <a:bodyPr>
            <a:normAutofit lnSpcReduction="10000"/>
          </a:bodyPr>
          <a:lstStyle/>
          <a:p>
            <a:r>
              <a:rPr lang="en-IN" sz="2400" dirty="0"/>
              <a:t>The distance between two points measured along axes at right angles</a:t>
            </a:r>
            <a:r>
              <a:rPr lang="en-IN" sz="2400" dirty="0" smtClean="0"/>
              <a:t>.</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endParaRPr lang="en-US" sz="2400" dirty="0"/>
          </a:p>
          <a:p>
            <a:endParaRPr lang="en-US" sz="2400" dirty="0" smtClean="0"/>
          </a:p>
          <a:p>
            <a:r>
              <a:rPr lang="en-IN" sz="2400" dirty="0" smtClean="0"/>
              <a:t>It </a:t>
            </a:r>
            <a:r>
              <a:rPr lang="en-IN" sz="2400" dirty="0"/>
              <a:t>is also called rectilinear distance, L1-distance/L1-norm, </a:t>
            </a:r>
            <a:endParaRPr lang="en-IN" sz="2400" dirty="0" smtClean="0"/>
          </a:p>
          <a:p>
            <a:r>
              <a:rPr lang="en-IN" sz="2400" dirty="0" err="1" smtClean="0"/>
              <a:t>Minkowski’s</a:t>
            </a:r>
            <a:r>
              <a:rPr lang="en-IN" sz="2400" dirty="0" smtClean="0"/>
              <a:t> </a:t>
            </a:r>
            <a:r>
              <a:rPr lang="en-IN" sz="2400" dirty="0"/>
              <a:t>L1- distance, city block distance and taxi cab distance.</a:t>
            </a:r>
            <a:endParaRPr lang="en-US" sz="2400" dirty="0"/>
          </a:p>
          <a:p>
            <a:endParaRPr lang="en-IN" sz="2400" dirty="0" smtClean="0"/>
          </a:p>
          <a:p>
            <a:endParaRPr lang="en-IN"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484784"/>
            <a:ext cx="16859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76872"/>
            <a:ext cx="77152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538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06090"/>
          </a:xfrm>
        </p:spPr>
        <p:txBody>
          <a:bodyPr>
            <a:normAutofit fontScale="90000"/>
          </a:bodyPr>
          <a:lstStyle/>
          <a:p>
            <a:r>
              <a:rPr lang="en-IN" b="1" dirty="0"/>
              <a:t>Euclidean Distance</a:t>
            </a:r>
            <a:endParaRPr lang="en-IN" dirty="0"/>
          </a:p>
        </p:txBody>
      </p:sp>
      <p:sp>
        <p:nvSpPr>
          <p:cNvPr id="3" name="Content Placeholder 2"/>
          <p:cNvSpPr>
            <a:spLocks noGrp="1"/>
          </p:cNvSpPr>
          <p:nvPr>
            <p:ph idx="1"/>
          </p:nvPr>
        </p:nvSpPr>
        <p:spPr>
          <a:xfrm>
            <a:off x="457200" y="692696"/>
            <a:ext cx="8229600" cy="5433467"/>
          </a:xfrm>
        </p:spPr>
        <p:txBody>
          <a:bodyPr>
            <a:normAutofit/>
          </a:bodyPr>
          <a:lstStyle/>
          <a:p>
            <a:pPr algn="just"/>
            <a:r>
              <a:rPr lang="en-IN" sz="2400" dirty="0"/>
              <a:t>The square root of the sum of squares of the difference between the coordinates and is given by Pythagorean theorem</a:t>
            </a:r>
            <a:r>
              <a:rPr lang="en-IN" sz="2400" dirty="0" smtClean="0"/>
              <a:t>.</a:t>
            </a:r>
          </a:p>
          <a:p>
            <a:pPr algn="just"/>
            <a:endParaRPr lang="en-US" sz="2400" dirty="0"/>
          </a:p>
          <a:p>
            <a:pPr algn="just"/>
            <a:endParaRPr lang="en-US" sz="2400" dirty="0" smtClean="0"/>
          </a:p>
          <a:p>
            <a:pPr algn="just"/>
            <a:endParaRPr lang="en-IN" sz="2400" dirty="0" smtClean="0"/>
          </a:p>
          <a:p>
            <a:pPr algn="just"/>
            <a:endParaRPr lang="en-IN"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628800"/>
            <a:ext cx="20193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994" y="1772815"/>
            <a:ext cx="3096344" cy="213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35" y="2636912"/>
            <a:ext cx="54959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356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06090"/>
          </a:xfrm>
        </p:spPr>
        <p:txBody>
          <a:bodyPr>
            <a:normAutofit fontScale="90000"/>
          </a:bodyPr>
          <a:lstStyle/>
          <a:p>
            <a:r>
              <a:rPr lang="en-IN" b="1" dirty="0"/>
              <a:t>Cosine Similarity</a:t>
            </a:r>
            <a:endParaRPr lang="en-IN" dirty="0"/>
          </a:p>
        </p:txBody>
      </p:sp>
      <p:sp>
        <p:nvSpPr>
          <p:cNvPr id="3" name="Content Placeholder 2"/>
          <p:cNvSpPr>
            <a:spLocks noGrp="1"/>
          </p:cNvSpPr>
          <p:nvPr>
            <p:ph idx="1"/>
          </p:nvPr>
        </p:nvSpPr>
        <p:spPr>
          <a:xfrm>
            <a:off x="457200" y="692696"/>
            <a:ext cx="8507288" cy="5433467"/>
          </a:xfrm>
        </p:spPr>
        <p:txBody>
          <a:bodyPr>
            <a:normAutofit/>
          </a:bodyPr>
          <a:lstStyle/>
          <a:p>
            <a:pPr algn="just"/>
            <a:r>
              <a:rPr lang="en-IN" sz="2400" dirty="0"/>
              <a:t>Measures the cosine of the angle between two vectors. </a:t>
            </a:r>
            <a:endParaRPr lang="en-IN" sz="2400" dirty="0" smtClean="0"/>
          </a:p>
          <a:p>
            <a:pPr algn="just"/>
            <a:r>
              <a:rPr lang="en-IN" sz="2400" dirty="0" smtClean="0"/>
              <a:t>It </a:t>
            </a:r>
            <a:r>
              <a:rPr lang="en-IN" sz="2400" dirty="0"/>
              <a:t>is a judgment of orientation rather than magnitude between two vectors with respect to the origin. </a:t>
            </a:r>
            <a:endParaRPr lang="en-IN" sz="2400" dirty="0" smtClean="0"/>
          </a:p>
          <a:p>
            <a:pPr algn="just"/>
            <a:r>
              <a:rPr lang="en-IN" sz="2400" dirty="0" smtClean="0"/>
              <a:t>The </a:t>
            </a:r>
            <a:r>
              <a:rPr lang="en-IN" sz="2400" dirty="0"/>
              <a:t>cosine of 0 degrees is 1 which means the data points are similar and the cosine of 90 degrees is 0 which means data points are dissimilar</a:t>
            </a:r>
            <a:r>
              <a:rPr lang="en-IN" sz="2400" dirty="0" smtClean="0"/>
              <a:t>.</a:t>
            </a:r>
          </a:p>
          <a:p>
            <a:pPr algn="just"/>
            <a:r>
              <a:rPr lang="en-IN" sz="2400" dirty="0"/>
              <a:t>Cosine similarity is subjective to the domain and application and is not an actual distance metric. </a:t>
            </a:r>
            <a:endParaRPr lang="en-IN" sz="2400" dirty="0" smtClean="0"/>
          </a:p>
        </p:txBody>
      </p:sp>
      <p:sp>
        <p:nvSpPr>
          <p:cNvPr id="4" name="AutoShape 2" descr="recommendation-system-machine-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recommendation-system-machine-learn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77072"/>
            <a:ext cx="7962900" cy="24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064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lstStyle/>
          <a:p>
            <a:r>
              <a:rPr lang="en-IN" b="1" dirty="0"/>
              <a:t>Pearson Coefficient</a:t>
            </a:r>
            <a:endParaRPr lang="en-IN" dirty="0"/>
          </a:p>
        </p:txBody>
      </p:sp>
      <p:sp>
        <p:nvSpPr>
          <p:cNvPr id="3" name="Content Placeholder 2"/>
          <p:cNvSpPr>
            <a:spLocks noGrp="1"/>
          </p:cNvSpPr>
          <p:nvPr>
            <p:ph idx="1"/>
          </p:nvPr>
        </p:nvSpPr>
        <p:spPr>
          <a:xfrm>
            <a:off x="457200" y="764704"/>
            <a:ext cx="8229600" cy="5361459"/>
          </a:xfrm>
        </p:spPr>
        <p:txBody>
          <a:bodyPr>
            <a:normAutofit/>
          </a:bodyPr>
          <a:lstStyle/>
          <a:p>
            <a:r>
              <a:rPr lang="en-IN" sz="2400" dirty="0"/>
              <a:t>It is a measure of correlation between two random variables and ranges between [-1, 1</a:t>
            </a:r>
            <a:r>
              <a:rPr lang="en-IN" sz="2400" dirty="0" smtClean="0"/>
              <a:t>].</a:t>
            </a:r>
          </a:p>
          <a:p>
            <a:endParaRPr lang="en-IN"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556792"/>
            <a:ext cx="28575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recommendation-system-machine-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recommendation-system-machine-learn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357" y="2566442"/>
            <a:ext cx="6648450" cy="387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4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06090"/>
          </a:xfrm>
        </p:spPr>
        <p:txBody>
          <a:bodyPr>
            <a:normAutofit fontScale="90000"/>
          </a:bodyPr>
          <a:lstStyle/>
          <a:p>
            <a:r>
              <a:rPr lang="en-IN" b="1" dirty="0" err="1"/>
              <a:t>Jaccard</a:t>
            </a:r>
            <a:r>
              <a:rPr lang="en-IN" b="1" dirty="0"/>
              <a:t> </a:t>
            </a:r>
            <a:r>
              <a:rPr lang="en-IN" b="1" dirty="0" smtClean="0"/>
              <a:t>Similarity</a:t>
            </a:r>
            <a:endParaRPr lang="en-IN" dirty="0"/>
          </a:p>
        </p:txBody>
      </p:sp>
      <p:sp>
        <p:nvSpPr>
          <p:cNvPr id="3" name="Content Placeholder 2"/>
          <p:cNvSpPr>
            <a:spLocks noGrp="1"/>
          </p:cNvSpPr>
          <p:nvPr>
            <p:ph idx="1"/>
          </p:nvPr>
        </p:nvSpPr>
        <p:spPr>
          <a:xfrm>
            <a:off x="457200" y="692696"/>
            <a:ext cx="8229600" cy="5433467"/>
          </a:xfrm>
        </p:spPr>
        <p:txBody>
          <a:bodyPr>
            <a:normAutofit/>
          </a:bodyPr>
          <a:lstStyle/>
          <a:p>
            <a:pPr algn="just"/>
            <a:r>
              <a:rPr lang="en-IN" sz="2400" dirty="0"/>
              <a:t> In the other similarity metrics, we discussed some ways to find the similarity between objects, where the objects are points or vectors. </a:t>
            </a:r>
            <a:endParaRPr lang="en-IN" sz="2400" dirty="0" smtClean="0"/>
          </a:p>
          <a:p>
            <a:pPr algn="just"/>
            <a:r>
              <a:rPr lang="en-IN" sz="2400" dirty="0" smtClean="0"/>
              <a:t>We </a:t>
            </a:r>
            <a:r>
              <a:rPr lang="en-IN" sz="2400" dirty="0"/>
              <a:t>use </a:t>
            </a:r>
            <a:r>
              <a:rPr lang="en-IN" sz="2400" dirty="0" err="1"/>
              <a:t>Jaccard</a:t>
            </a:r>
            <a:r>
              <a:rPr lang="en-IN" sz="2400" dirty="0"/>
              <a:t> similarity to find similarities between finite sets. </a:t>
            </a:r>
            <a:endParaRPr lang="en-IN" sz="2400" dirty="0" smtClean="0"/>
          </a:p>
          <a:p>
            <a:pPr algn="just"/>
            <a:r>
              <a:rPr lang="en-IN" sz="2400" dirty="0" smtClean="0"/>
              <a:t>It </a:t>
            </a:r>
            <a:r>
              <a:rPr lang="en-IN" sz="2400" dirty="0"/>
              <a:t>is defined as the cardinality of the intersection of sets divided by the cardinality </a:t>
            </a:r>
            <a:r>
              <a:rPr lang="en-IN" sz="2400" dirty="0" smtClean="0"/>
              <a:t>of </a:t>
            </a:r>
            <a:r>
              <a:rPr lang="en-IN" sz="2400" dirty="0"/>
              <a:t>the union of the sample sets</a:t>
            </a:r>
            <a:r>
              <a:rPr lang="en-IN" sz="2400" dirty="0" smtClean="0"/>
              <a:t>.</a:t>
            </a:r>
          </a:p>
          <a:p>
            <a:pPr algn="just"/>
            <a:endParaRPr lang="en-IN"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875137"/>
            <a:ext cx="60198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77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Hamming Distance</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pPr algn="just"/>
            <a:r>
              <a:rPr lang="en-IN" sz="2400" dirty="0" err="1"/>
              <a:t>ll</a:t>
            </a:r>
            <a:r>
              <a:rPr lang="en-IN" sz="2400" dirty="0"/>
              <a:t> the similarities we discussed were distance measures for continuous variables. </a:t>
            </a:r>
            <a:endParaRPr lang="en-IN" sz="2400" dirty="0" smtClean="0"/>
          </a:p>
          <a:p>
            <a:pPr algn="just"/>
            <a:r>
              <a:rPr lang="en-IN" sz="2400" dirty="0" smtClean="0"/>
              <a:t>In </a:t>
            </a:r>
            <a:r>
              <a:rPr lang="en-IN" sz="2400" dirty="0"/>
              <a:t>the case of categorical variables, Hamming distance must be used</a:t>
            </a:r>
            <a:r>
              <a:rPr lang="en-IN" sz="2400" dirty="0" smtClean="0"/>
              <a:t>.</a:t>
            </a:r>
          </a:p>
          <a:p>
            <a:pPr algn="just"/>
            <a:endParaRPr lang="en-IN"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852936"/>
            <a:ext cx="77152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301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50106"/>
          </a:xfrm>
        </p:spPr>
        <p:txBody>
          <a:bodyPr/>
          <a:lstStyle/>
          <a:p>
            <a:r>
              <a:rPr lang="en-US" b="1" dirty="0" smtClean="0"/>
              <a:t>Types of Recommender Systems</a:t>
            </a:r>
            <a:endParaRPr lang="en-IN" b="1" dirty="0"/>
          </a:p>
        </p:txBody>
      </p:sp>
      <p:sp>
        <p:nvSpPr>
          <p:cNvPr id="3" name="Content Placeholder 2"/>
          <p:cNvSpPr>
            <a:spLocks noGrp="1"/>
          </p:cNvSpPr>
          <p:nvPr>
            <p:ph idx="1"/>
          </p:nvPr>
        </p:nvSpPr>
        <p:spPr>
          <a:xfrm>
            <a:off x="457200" y="1196752"/>
            <a:ext cx="8229600" cy="4929411"/>
          </a:xfrm>
        </p:spPr>
        <p:txBody>
          <a:bodyPr/>
          <a:lstStyle/>
          <a:p>
            <a:endParaRPr lang="en-IN"/>
          </a:p>
        </p:txBody>
      </p:sp>
      <p:sp>
        <p:nvSpPr>
          <p:cNvPr id="4" name="AutoShape 2" descr="https://miro.medium.com/v2/resize:fit:1250/1*rCK9VjrPgpHUvSNYw7qcuQ@2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14" y="1844824"/>
            <a:ext cx="8610600"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6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06090"/>
          </a:xfrm>
        </p:spPr>
        <p:txBody>
          <a:bodyPr>
            <a:normAutofit fontScale="90000"/>
          </a:bodyPr>
          <a:lstStyle/>
          <a:p>
            <a:r>
              <a:rPr lang="en-US" b="1" dirty="0" smtClean="0"/>
              <a:t>Introduction</a:t>
            </a:r>
            <a:endParaRPr lang="en-IN" b="1" dirty="0"/>
          </a:p>
        </p:txBody>
      </p:sp>
      <p:sp>
        <p:nvSpPr>
          <p:cNvPr id="3" name="Content Placeholder 2"/>
          <p:cNvSpPr>
            <a:spLocks noGrp="1"/>
          </p:cNvSpPr>
          <p:nvPr>
            <p:ph idx="1"/>
          </p:nvPr>
        </p:nvSpPr>
        <p:spPr>
          <a:xfrm>
            <a:off x="457200" y="764704"/>
            <a:ext cx="8507288" cy="5361459"/>
          </a:xfrm>
        </p:spPr>
        <p:txBody>
          <a:bodyPr>
            <a:normAutofit/>
          </a:bodyPr>
          <a:lstStyle/>
          <a:p>
            <a:pPr algn="just"/>
            <a:r>
              <a:rPr lang="en-IN" sz="2400" dirty="0"/>
              <a:t>Recommender systems are software tools and algorithms designed to suggest relevant items or content to users based on their preferences, </a:t>
            </a:r>
            <a:r>
              <a:rPr lang="en-IN" sz="2400" dirty="0" err="1"/>
              <a:t>behavior</a:t>
            </a:r>
            <a:r>
              <a:rPr lang="en-IN" sz="2400" dirty="0"/>
              <a:t>, and interactions with a platform. </a:t>
            </a:r>
            <a:endParaRPr lang="en-IN" sz="2400" dirty="0" smtClean="0"/>
          </a:p>
          <a:p>
            <a:pPr algn="just"/>
            <a:r>
              <a:rPr lang="en-IN" sz="2400" dirty="0" smtClean="0"/>
              <a:t>A recommendation system is a subset of machine learning that uses data to help users find products and content.</a:t>
            </a:r>
          </a:p>
          <a:p>
            <a:pPr algn="just"/>
            <a:r>
              <a:rPr lang="en-IN" sz="2400" dirty="0"/>
              <a:t>Websites and streaming services use recommender systems to generate “for you” or “you might also like” pages and content</a:t>
            </a:r>
            <a:r>
              <a:rPr lang="en-IN" sz="2400" dirty="0" smtClean="0"/>
              <a:t>.</a:t>
            </a:r>
          </a:p>
          <a:p>
            <a:pPr algn="just"/>
            <a:r>
              <a:rPr lang="en-IN" sz="2400" dirty="0"/>
              <a:t>Recommender systems are an essential feature in our digital world, as users are often overwhelmed by choice and need help finding what they're looking for. </a:t>
            </a:r>
            <a:endParaRPr lang="en-IN" sz="2400" dirty="0" smtClean="0"/>
          </a:p>
          <a:p>
            <a:pPr algn="just"/>
            <a:r>
              <a:rPr lang="en-IN" sz="2400" dirty="0" smtClean="0"/>
              <a:t>This </a:t>
            </a:r>
            <a:r>
              <a:rPr lang="en-IN" sz="2400" dirty="0"/>
              <a:t>leads to happier customers and, of course, more sales. </a:t>
            </a:r>
            <a:endParaRPr lang="en-IN" sz="2400" dirty="0" smtClean="0"/>
          </a:p>
          <a:p>
            <a:pPr algn="just"/>
            <a:r>
              <a:rPr lang="en-IN" sz="2400" dirty="0" smtClean="0"/>
              <a:t>Recommender </a:t>
            </a:r>
            <a:r>
              <a:rPr lang="en-IN" sz="2400" dirty="0"/>
              <a:t>systems are like salesmen who know, based on your history and preferences, what you like.</a:t>
            </a:r>
            <a:endParaRPr lang="en-IN" sz="2400" dirty="0" smtClean="0"/>
          </a:p>
        </p:txBody>
      </p:sp>
    </p:spTree>
    <p:extLst>
      <p:ext uri="{BB962C8B-B14F-4D97-AF65-F5344CB8AC3E}">
        <p14:creationId xmlns:p14="http://schemas.microsoft.com/office/powerpoint/2010/main" val="3880087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3600" b="1" dirty="0"/>
              <a:t>Content-Based Recommender Systems</a:t>
            </a:r>
            <a:br>
              <a:rPr lang="en-IN" sz="3600" b="1" dirty="0"/>
            </a:br>
            <a:endParaRPr lang="en-IN" sz="3600" dirty="0"/>
          </a:p>
        </p:txBody>
      </p:sp>
      <p:sp>
        <p:nvSpPr>
          <p:cNvPr id="3" name="Content Placeholder 2"/>
          <p:cNvSpPr>
            <a:spLocks noGrp="1"/>
          </p:cNvSpPr>
          <p:nvPr>
            <p:ph idx="1"/>
          </p:nvPr>
        </p:nvSpPr>
        <p:spPr>
          <a:xfrm>
            <a:off x="457200" y="692696"/>
            <a:ext cx="8229600" cy="5433467"/>
          </a:xfrm>
        </p:spPr>
        <p:txBody>
          <a:bodyPr>
            <a:normAutofit/>
          </a:bodyPr>
          <a:lstStyle/>
          <a:p>
            <a:pPr algn="just"/>
            <a:r>
              <a:rPr lang="en-IN" sz="2400" dirty="0"/>
              <a:t>Content-based recommendation systems use their knowledge about each product to recommend new ones. </a:t>
            </a:r>
            <a:endParaRPr lang="en-IN" sz="2400" dirty="0" smtClean="0"/>
          </a:p>
          <a:p>
            <a:pPr algn="just"/>
            <a:r>
              <a:rPr lang="en-IN" sz="2400" dirty="0" smtClean="0"/>
              <a:t>Recommendations </a:t>
            </a:r>
            <a:r>
              <a:rPr lang="en-IN" sz="2400" dirty="0"/>
              <a:t>are based on attributes of the item. </a:t>
            </a:r>
            <a:endParaRPr lang="en-IN" sz="2400" dirty="0" smtClean="0"/>
          </a:p>
          <a:p>
            <a:pPr algn="just"/>
            <a:r>
              <a:rPr lang="en-IN" sz="2400" dirty="0" smtClean="0"/>
              <a:t>Content-based </a:t>
            </a:r>
            <a:r>
              <a:rPr lang="en-IN" sz="2400" dirty="0"/>
              <a:t>recommender systems work well when </a:t>
            </a:r>
            <a:r>
              <a:rPr lang="en-IN" sz="2400" dirty="0">
                <a:hlinkClick r:id="rId2"/>
              </a:rPr>
              <a:t>descriptive data</a:t>
            </a:r>
            <a:r>
              <a:rPr lang="en-IN" sz="2400" dirty="0"/>
              <a:t> on the content is provided beforehand. </a:t>
            </a:r>
            <a:endParaRPr lang="en-IN" sz="2400" dirty="0" smtClean="0"/>
          </a:p>
          <a:p>
            <a:pPr algn="just"/>
            <a:r>
              <a:rPr lang="en-IN" sz="2400" dirty="0" smtClean="0"/>
              <a:t>“</a:t>
            </a:r>
            <a:r>
              <a:rPr lang="en-IN" sz="2400" dirty="0"/>
              <a:t>Similarity” is measured against product attributes</a:t>
            </a:r>
            <a:r>
              <a:rPr lang="en-IN" sz="2400" dirty="0" smtClean="0"/>
              <a:t>.</a:t>
            </a:r>
          </a:p>
          <a:p>
            <a:pPr algn="just"/>
            <a:r>
              <a:rPr lang="en-IN" sz="2400" dirty="0"/>
              <a:t>Suppose I watch a movie in a particular genre, then I will be recommended movies within that specific genre. </a:t>
            </a:r>
            <a:endParaRPr lang="en-IN" sz="2400" dirty="0" smtClean="0"/>
          </a:p>
          <a:p>
            <a:pPr algn="just"/>
            <a:r>
              <a:rPr lang="en-IN" sz="2400" dirty="0" smtClean="0"/>
              <a:t>The </a:t>
            </a:r>
            <a:r>
              <a:rPr lang="en-IN" sz="2400" dirty="0"/>
              <a:t>movie's attributes, like title, year of release, director and cast, are also helpful in identifying similar movie content.</a:t>
            </a:r>
          </a:p>
        </p:txBody>
      </p:sp>
    </p:spTree>
    <p:extLst>
      <p:ext uri="{BB962C8B-B14F-4D97-AF65-F5344CB8AC3E}">
        <p14:creationId xmlns:p14="http://schemas.microsoft.com/office/powerpoint/2010/main" val="4112015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34082"/>
          </a:xfrm>
        </p:spPr>
        <p:txBody>
          <a:bodyPr>
            <a:noAutofit/>
          </a:bodyPr>
          <a:lstStyle/>
          <a:p>
            <a:r>
              <a:rPr lang="en-IN" sz="2400" b="1" cap="all" dirty="0"/>
              <a:t>APPROACH 1: USING RATED CONTENT TO RECOMMEND</a:t>
            </a:r>
            <a:br>
              <a:rPr lang="en-IN" sz="2400" b="1" cap="all" dirty="0"/>
            </a:br>
            <a:endParaRPr lang="en-IN" sz="2400" dirty="0"/>
          </a:p>
        </p:txBody>
      </p:sp>
      <p:sp>
        <p:nvSpPr>
          <p:cNvPr id="3" name="Content Placeholder 2"/>
          <p:cNvSpPr>
            <a:spLocks noGrp="1"/>
          </p:cNvSpPr>
          <p:nvPr>
            <p:ph idx="1"/>
          </p:nvPr>
        </p:nvSpPr>
        <p:spPr>
          <a:xfrm>
            <a:off x="457200" y="548680"/>
            <a:ext cx="8229600" cy="5976664"/>
          </a:xfrm>
        </p:spPr>
        <p:txBody>
          <a:bodyPr>
            <a:normAutofit fontScale="92500"/>
          </a:bodyPr>
          <a:lstStyle/>
          <a:p>
            <a:pPr algn="just"/>
            <a:r>
              <a:rPr lang="en-IN" sz="2400" dirty="0"/>
              <a:t>In this approach contents of the product are already rated and based on the user’s preference, then a rating is predicted for a similar product. </a:t>
            </a:r>
            <a:endParaRPr lang="en-IN" sz="2400" dirty="0" smtClean="0"/>
          </a:p>
          <a:p>
            <a:pPr algn="just"/>
            <a:r>
              <a:rPr lang="en-IN" sz="2400" dirty="0" smtClean="0"/>
              <a:t>We'll </a:t>
            </a:r>
            <a:r>
              <a:rPr lang="en-IN" sz="2400" dirty="0"/>
              <a:t>use movie recommendations as an example. </a:t>
            </a:r>
            <a:endParaRPr lang="en-IN" sz="2400" dirty="0" smtClean="0"/>
          </a:p>
          <a:p>
            <a:pPr algn="just"/>
            <a:r>
              <a:rPr lang="en-IN" sz="2400" b="1" dirty="0"/>
              <a:t>User </a:t>
            </a:r>
            <a:r>
              <a:rPr lang="en-IN" sz="2400" b="1" dirty="0" smtClean="0"/>
              <a:t>Ratings</a:t>
            </a:r>
          </a:p>
          <a:p>
            <a:pPr algn="just"/>
            <a:endParaRPr lang="en-US" sz="2400" b="1" dirty="0"/>
          </a:p>
          <a:p>
            <a:pPr algn="just"/>
            <a:endParaRPr lang="en-US" sz="2400" b="1" dirty="0" smtClean="0"/>
          </a:p>
          <a:p>
            <a:pPr algn="just"/>
            <a:endParaRPr lang="en-US" sz="2400" b="1" dirty="0"/>
          </a:p>
          <a:p>
            <a:pPr algn="just"/>
            <a:endParaRPr lang="en-US" sz="2400" b="1" dirty="0" smtClean="0"/>
          </a:p>
          <a:p>
            <a:pPr algn="just"/>
            <a:endParaRPr lang="en-US" sz="2400" b="1" dirty="0"/>
          </a:p>
          <a:p>
            <a:pPr algn="just"/>
            <a:r>
              <a:rPr lang="en-IN" sz="2400" dirty="0"/>
              <a:t>In the example above, Clark and Bruce have given five-star ratings to the movies </a:t>
            </a:r>
            <a:r>
              <a:rPr lang="en-IN" sz="2400" i="1" dirty="0"/>
              <a:t>Interstellar</a:t>
            </a:r>
            <a:r>
              <a:rPr lang="en-IN" sz="2400" dirty="0"/>
              <a:t> and </a:t>
            </a:r>
            <a:r>
              <a:rPr lang="en-IN" sz="2400" i="1" dirty="0"/>
              <a:t>The Shining</a:t>
            </a:r>
            <a:r>
              <a:rPr lang="en-IN" sz="2400" dirty="0"/>
              <a:t>, clearly indicating a preference for these films. </a:t>
            </a:r>
            <a:endParaRPr lang="en-IN" sz="2400" dirty="0" smtClean="0"/>
          </a:p>
          <a:p>
            <a:pPr algn="just"/>
            <a:r>
              <a:rPr lang="en-IN" sz="2400" dirty="0" smtClean="0"/>
              <a:t>For </a:t>
            </a:r>
            <a:r>
              <a:rPr lang="en-IN" sz="2400" dirty="0"/>
              <a:t>Tony, who has rated nothing, and Steve who has provided only low ratings, it's more difficult to discern their preferences. </a:t>
            </a:r>
            <a:endParaRPr lang="en-IN" sz="2400" b="1" dirty="0"/>
          </a:p>
          <a:p>
            <a:pPr algn="just"/>
            <a:endParaRPr lang="en-IN"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345" y="2420888"/>
            <a:ext cx="68199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216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IN" sz="2400" b="1" dirty="0"/>
              <a:t>Movie </a:t>
            </a:r>
            <a:r>
              <a:rPr lang="en-IN" sz="2400" b="1" dirty="0" smtClean="0"/>
              <a:t>Attributes</a:t>
            </a:r>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pPr lvl="1"/>
            <a:r>
              <a:rPr lang="en-IN" sz="2000" dirty="0"/>
              <a:t>In the table above, note that </a:t>
            </a:r>
            <a:r>
              <a:rPr lang="en-IN" sz="2000" i="1" dirty="0"/>
              <a:t>Interstellar</a:t>
            </a:r>
            <a:r>
              <a:rPr lang="en-IN" sz="2000" dirty="0"/>
              <a:t> and </a:t>
            </a:r>
            <a:r>
              <a:rPr lang="en-IN" sz="2000" i="1" dirty="0"/>
              <a:t>Inception</a:t>
            </a:r>
            <a:r>
              <a:rPr lang="en-IN" sz="2000" dirty="0"/>
              <a:t> received 5s in the science category, whereas </a:t>
            </a:r>
            <a:r>
              <a:rPr lang="en-IN" sz="2000" i="1" dirty="0"/>
              <a:t>The Shining</a:t>
            </a:r>
            <a:r>
              <a:rPr lang="en-IN" sz="2000" dirty="0"/>
              <a:t> and </a:t>
            </a:r>
            <a:r>
              <a:rPr lang="en-IN" sz="2000" i="1" dirty="0"/>
              <a:t>Alien</a:t>
            </a:r>
            <a:r>
              <a:rPr lang="en-IN" sz="2000" dirty="0"/>
              <a:t> get the highest marks under the horror genre</a:t>
            </a:r>
            <a:endParaRPr lang="en-IN" sz="2000" b="1" dirty="0"/>
          </a:p>
          <a:p>
            <a:pPr marL="457200" lvl="1" indent="0">
              <a:buNone/>
            </a:pPr>
            <a:r>
              <a:rPr lang="en-IN" sz="2000" dirty="0" smtClean="0"/>
              <a:t/>
            </a:r>
            <a:br>
              <a:rPr lang="en-IN" sz="2000" dirty="0" smtClean="0"/>
            </a:br>
            <a:endParaRPr lang="en-IN" sz="2000" dirty="0"/>
          </a:p>
        </p:txBody>
      </p:sp>
      <p:sp>
        <p:nvSpPr>
          <p:cNvPr id="4" name="AutoShape 2" descr="movie attribut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36712"/>
            <a:ext cx="80676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195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507288" cy="6336704"/>
          </a:xfrm>
        </p:spPr>
        <p:txBody>
          <a:bodyPr>
            <a:normAutofit lnSpcReduction="10000"/>
          </a:bodyPr>
          <a:lstStyle/>
          <a:p>
            <a:pPr algn="just"/>
            <a:r>
              <a:rPr lang="en-IN" sz="2400" b="1" dirty="0"/>
              <a:t>Predicted User </a:t>
            </a:r>
            <a:r>
              <a:rPr lang="en-IN" sz="2400" b="1" dirty="0" smtClean="0"/>
              <a:t>Rating</a:t>
            </a:r>
          </a:p>
          <a:p>
            <a:pPr algn="just"/>
            <a:endParaRPr lang="en-US" sz="2400" b="1" dirty="0"/>
          </a:p>
          <a:p>
            <a:pPr algn="just"/>
            <a:endParaRPr lang="en-US" sz="2400" b="1" dirty="0" smtClean="0"/>
          </a:p>
          <a:p>
            <a:pPr algn="just"/>
            <a:endParaRPr lang="en-US" sz="2400" b="1" dirty="0"/>
          </a:p>
          <a:p>
            <a:pPr algn="just"/>
            <a:endParaRPr lang="en-US" sz="2400" b="1" dirty="0" smtClean="0"/>
          </a:p>
          <a:p>
            <a:pPr algn="just"/>
            <a:endParaRPr lang="en-US" sz="2400" b="1" dirty="0"/>
          </a:p>
          <a:p>
            <a:pPr algn="just"/>
            <a:endParaRPr lang="en-US" sz="2400" b="1" dirty="0" smtClean="0"/>
          </a:p>
          <a:p>
            <a:pPr algn="just"/>
            <a:r>
              <a:rPr lang="en-IN" sz="2400" i="1" dirty="0"/>
              <a:t>Inception</a:t>
            </a:r>
            <a:r>
              <a:rPr lang="en-IN" sz="2400" dirty="0"/>
              <a:t> is suggested for Clark because he liked </a:t>
            </a:r>
            <a:r>
              <a:rPr lang="en-IN" sz="2400" i="1" dirty="0"/>
              <a:t>Interstellar</a:t>
            </a:r>
            <a:r>
              <a:rPr lang="en-IN" sz="2400" dirty="0"/>
              <a:t> and the movies share similar attributes. </a:t>
            </a:r>
            <a:endParaRPr lang="en-IN" sz="2400" dirty="0" smtClean="0"/>
          </a:p>
          <a:p>
            <a:pPr algn="just"/>
            <a:r>
              <a:rPr lang="en-IN" sz="2400" i="1" dirty="0" smtClean="0"/>
              <a:t>Alien</a:t>
            </a:r>
            <a:r>
              <a:rPr lang="en-IN" sz="2400" dirty="0"/>
              <a:t> is suggested to Bruce because he liked </a:t>
            </a:r>
            <a:r>
              <a:rPr lang="en-IN" sz="2400" i="1" dirty="0"/>
              <a:t>The Shining</a:t>
            </a:r>
            <a:r>
              <a:rPr lang="en-IN" sz="2400" dirty="0"/>
              <a:t>, which is in the horror genre. </a:t>
            </a:r>
            <a:endParaRPr lang="en-IN" sz="2400" dirty="0" smtClean="0"/>
          </a:p>
          <a:p>
            <a:pPr algn="just"/>
            <a:r>
              <a:rPr lang="en-IN" sz="2400" b="1" dirty="0"/>
              <a:t>Advantages:</a:t>
            </a:r>
            <a:r>
              <a:rPr lang="en-IN" sz="2400" dirty="0"/>
              <a:t> Works even when a product has no user reviews</a:t>
            </a:r>
            <a:r>
              <a:rPr lang="en-IN" sz="2400" dirty="0" smtClean="0"/>
              <a:t>.</a:t>
            </a:r>
          </a:p>
          <a:p>
            <a:pPr algn="just"/>
            <a:r>
              <a:rPr lang="en-IN" sz="2400" b="1" dirty="0"/>
              <a:t>Disadvantages:</a:t>
            </a:r>
            <a:r>
              <a:rPr lang="en-IN" sz="2400" dirty="0"/>
              <a:t> Requires descriptive data of all content to recommend, which is time consuming. It's also difficult to implement on large product databases as user’s have different opinions about each item.</a:t>
            </a:r>
            <a:endParaRPr lang="en-IN" sz="2400" b="1" dirty="0"/>
          </a:p>
          <a:p>
            <a:pPr algn="just"/>
            <a:endParaRPr lang="en-IN" sz="2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92696"/>
            <a:ext cx="80676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495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Autofit/>
          </a:bodyPr>
          <a:lstStyle/>
          <a:p>
            <a:r>
              <a:rPr lang="en-IN" sz="3200" b="1" cap="all" dirty="0"/>
              <a:t>APPROACH 2: RECOMMENDATION THROUGH DESCRIPTION OF THE CONTENT</a:t>
            </a:r>
            <a:br>
              <a:rPr lang="en-IN" sz="3200" b="1" cap="all" dirty="0"/>
            </a:br>
            <a:endParaRPr lang="en-IN" sz="3200" dirty="0"/>
          </a:p>
        </p:txBody>
      </p:sp>
      <p:sp>
        <p:nvSpPr>
          <p:cNvPr id="3" name="Content Placeholder 2"/>
          <p:cNvSpPr>
            <a:spLocks noGrp="1"/>
          </p:cNvSpPr>
          <p:nvPr>
            <p:ph idx="1"/>
          </p:nvPr>
        </p:nvSpPr>
        <p:spPr>
          <a:xfrm>
            <a:off x="457200" y="980728"/>
            <a:ext cx="8229600" cy="5145435"/>
          </a:xfrm>
        </p:spPr>
        <p:txBody>
          <a:bodyPr>
            <a:normAutofit/>
          </a:bodyPr>
          <a:lstStyle/>
          <a:p>
            <a:pPr algn="just"/>
            <a:r>
              <a:rPr lang="en-IN" sz="2400" dirty="0"/>
              <a:t>This approach uses the description of the item to make recommendations. </a:t>
            </a:r>
            <a:endParaRPr lang="en-IN" sz="2400" dirty="0" smtClean="0"/>
          </a:p>
          <a:p>
            <a:pPr algn="just"/>
            <a:r>
              <a:rPr lang="en-IN" sz="2400" dirty="0" smtClean="0"/>
              <a:t>The </a:t>
            </a:r>
            <a:r>
              <a:rPr lang="en-IN" sz="2400" dirty="0"/>
              <a:t>description goes deeper into the product details, like title, summary, tag lines, genre, etc., and it provides much more information about the item. </a:t>
            </a:r>
            <a:endParaRPr lang="en-IN" sz="2400" dirty="0" smtClean="0"/>
          </a:p>
          <a:p>
            <a:pPr algn="just"/>
            <a:r>
              <a:rPr lang="en-IN" sz="2400" dirty="0" smtClean="0"/>
              <a:t>The </a:t>
            </a:r>
            <a:r>
              <a:rPr lang="en-IN" sz="2400" dirty="0"/>
              <a:t>format of these details are in text format(string) and it's important to convert this into numbers to easily calculate for similarity</a:t>
            </a:r>
            <a:r>
              <a:rPr lang="en-IN" sz="2400" dirty="0" smtClean="0"/>
              <a:t>.</a:t>
            </a:r>
          </a:p>
          <a:p>
            <a:pPr algn="just"/>
            <a:endParaRPr lang="en-IN" sz="2400" dirty="0"/>
          </a:p>
        </p:txBody>
      </p:sp>
    </p:spTree>
    <p:extLst>
      <p:ext uri="{BB962C8B-B14F-4D97-AF65-F5344CB8AC3E}">
        <p14:creationId xmlns:p14="http://schemas.microsoft.com/office/powerpoint/2010/main" val="2495334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Autofit/>
          </a:bodyPr>
          <a:lstStyle/>
          <a:p>
            <a:r>
              <a:rPr lang="en-IN" sz="3200" b="1" dirty="0"/>
              <a:t>Term Frequency-Inverse Document Frequency (TF-IDF)</a:t>
            </a:r>
            <a:br>
              <a:rPr lang="en-IN" sz="3200" b="1" dirty="0"/>
            </a:br>
            <a:endParaRPr lang="en-IN" sz="3200" dirty="0"/>
          </a:p>
        </p:txBody>
      </p:sp>
      <p:sp>
        <p:nvSpPr>
          <p:cNvPr id="3" name="Content Placeholder 2"/>
          <p:cNvSpPr>
            <a:spLocks noGrp="1"/>
          </p:cNvSpPr>
          <p:nvPr>
            <p:ph idx="1"/>
          </p:nvPr>
        </p:nvSpPr>
        <p:spPr>
          <a:xfrm>
            <a:off x="457200" y="908720"/>
            <a:ext cx="8507288" cy="5832648"/>
          </a:xfrm>
        </p:spPr>
        <p:txBody>
          <a:bodyPr>
            <a:normAutofit lnSpcReduction="10000"/>
          </a:bodyPr>
          <a:lstStyle/>
          <a:p>
            <a:pPr algn="just"/>
            <a:r>
              <a:rPr lang="en-IN" sz="2400" dirty="0"/>
              <a:t>TF-IDF is used in information retrieval for feature extraction purposes and it is a sub-area of natural language processing (NLP</a:t>
            </a:r>
            <a:r>
              <a:rPr lang="en-IN" sz="2400" dirty="0" smtClean="0"/>
              <a:t>).</a:t>
            </a:r>
          </a:p>
          <a:p>
            <a:pPr algn="just"/>
            <a:r>
              <a:rPr lang="en-IN" sz="2400" b="1" dirty="0"/>
              <a:t>Term Frequency: </a:t>
            </a:r>
            <a:r>
              <a:rPr lang="en-IN" sz="2400" dirty="0"/>
              <a:t>Frequency of the word in the current document to the total number of words in the document. </a:t>
            </a:r>
            <a:endParaRPr lang="en-IN" sz="2400" dirty="0" smtClean="0"/>
          </a:p>
          <a:p>
            <a:pPr algn="just"/>
            <a:r>
              <a:rPr lang="en-IN" sz="2400" dirty="0" smtClean="0"/>
              <a:t>It </a:t>
            </a:r>
            <a:r>
              <a:rPr lang="en-IN" sz="2400" dirty="0"/>
              <a:t>signifies the occurrence of the word in a document and gives higher weight when the frequency is more, so it is divided by document length to normalize</a:t>
            </a:r>
            <a:r>
              <a:rPr lang="en-IN" sz="2400" dirty="0" smtClean="0"/>
              <a:t>.</a:t>
            </a:r>
          </a:p>
          <a:p>
            <a:pPr algn="just"/>
            <a:endParaRPr lang="en-US" sz="2400" dirty="0" smtClean="0"/>
          </a:p>
          <a:p>
            <a:pPr algn="just"/>
            <a:endParaRPr lang="en-US" sz="2400" dirty="0"/>
          </a:p>
          <a:p>
            <a:pPr algn="just"/>
            <a:r>
              <a:rPr lang="en-IN" sz="2400" b="1" dirty="0"/>
              <a:t>Inverse Document Frequency: </a:t>
            </a:r>
            <a:r>
              <a:rPr lang="en-IN" sz="2400" dirty="0"/>
              <a:t>Total number of documents to the frequency occurrence of documents containing the word. </a:t>
            </a:r>
            <a:endParaRPr lang="en-IN" sz="2400" dirty="0" smtClean="0"/>
          </a:p>
          <a:p>
            <a:pPr algn="just"/>
            <a:r>
              <a:rPr lang="en-IN" sz="2400" dirty="0" smtClean="0"/>
              <a:t>It </a:t>
            </a:r>
            <a:r>
              <a:rPr lang="en-IN" sz="2400" dirty="0"/>
              <a:t>signifies the rarity of the word — the less the word occurs in the document, the IDF increases. </a:t>
            </a:r>
            <a:endParaRPr lang="en-IN" sz="2400" dirty="0" smtClean="0"/>
          </a:p>
          <a:p>
            <a:pPr algn="just"/>
            <a:r>
              <a:rPr lang="en-IN" sz="2400" dirty="0" smtClean="0"/>
              <a:t>It </a:t>
            </a:r>
            <a:r>
              <a:rPr lang="en-IN" sz="2400" dirty="0"/>
              <a:t>helps in giving a higher score to rare terms in the documents.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209" y="3717032"/>
            <a:ext cx="5105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202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AutoShape 2" descr="tf-id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tf-id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6" y="314325"/>
            <a:ext cx="8288088"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953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algn="just"/>
            <a:r>
              <a:rPr lang="en-IN" sz="2400" dirty="0"/>
              <a:t>In the end, TF-IDF is a measure used to evaluate how important a word is to a document in a document corpus. </a:t>
            </a:r>
            <a:r>
              <a:rPr lang="en-IN" sz="2400" dirty="0" smtClean="0"/>
              <a:t>T</a:t>
            </a:r>
          </a:p>
          <a:p>
            <a:pPr algn="just"/>
            <a:r>
              <a:rPr lang="en-IN" sz="2400" dirty="0" smtClean="0"/>
              <a:t>he </a:t>
            </a:r>
            <a:r>
              <a:rPr lang="en-IN" sz="2400" dirty="0"/>
              <a:t>importance of the word increases proportionally to the number of times a word appears in the document but is offset by the frequency of the word in the corpus</a:t>
            </a:r>
            <a:r>
              <a:rPr lang="en-IN" sz="2400" dirty="0" smtClean="0"/>
              <a:t>.</a:t>
            </a:r>
          </a:p>
          <a:p>
            <a:pPr algn="just"/>
            <a:r>
              <a:rPr lang="en-IN" sz="2400" b="1" dirty="0"/>
              <a:t>Example for TF-IDF</a:t>
            </a:r>
            <a:r>
              <a:rPr lang="en-IN" sz="2400" dirty="0"/>
              <a:t>: Consider a document containing 100 words wherein the word "odyssey" appears three times. The term frequency for odyssey is then (3 / 100) = 0.03. Now, assume we have 10 lakh documents and the word "odyssey" appears in 1,000 of these. The inverse document frequency is calculated as log(10,00,000 / 1,000) = 3. Thus, the TF-IDF weight for Odyssey is 0.03 * 3= 0.09.</a:t>
            </a:r>
          </a:p>
        </p:txBody>
      </p:sp>
    </p:spTree>
    <p:extLst>
      <p:ext uri="{BB962C8B-B14F-4D97-AF65-F5344CB8AC3E}">
        <p14:creationId xmlns:p14="http://schemas.microsoft.com/office/powerpoint/2010/main" val="517202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84"/>
            <a:ext cx="8686800" cy="1143000"/>
          </a:xfrm>
        </p:spPr>
        <p:txBody>
          <a:bodyPr>
            <a:noAutofit/>
          </a:bodyPr>
          <a:lstStyle/>
          <a:p>
            <a:r>
              <a:rPr lang="en-IN" sz="3200" b="1" dirty="0"/>
              <a:t>Collaborative Filtering Recommender Systems</a:t>
            </a:r>
            <a:br>
              <a:rPr lang="en-IN" sz="3200" b="1" dirty="0"/>
            </a:br>
            <a:endParaRPr lang="en-IN" sz="3200" dirty="0"/>
          </a:p>
        </p:txBody>
      </p:sp>
      <p:sp>
        <p:nvSpPr>
          <p:cNvPr id="3" name="Content Placeholder 2"/>
          <p:cNvSpPr>
            <a:spLocks noGrp="1"/>
          </p:cNvSpPr>
          <p:nvPr>
            <p:ph idx="1"/>
          </p:nvPr>
        </p:nvSpPr>
        <p:spPr>
          <a:xfrm>
            <a:off x="457200" y="548680"/>
            <a:ext cx="8579296" cy="5976664"/>
          </a:xfrm>
        </p:spPr>
        <p:txBody>
          <a:bodyPr>
            <a:normAutofit/>
          </a:bodyPr>
          <a:lstStyle/>
          <a:p>
            <a:pPr algn="just"/>
            <a:r>
              <a:rPr lang="en-IN" sz="2400" dirty="0">
                <a:hlinkClick r:id="rId2"/>
              </a:rPr>
              <a:t>Collaborative filtering</a:t>
            </a:r>
            <a:r>
              <a:rPr lang="en-IN" sz="2400" dirty="0"/>
              <a:t> recommenders make suggestions based on how users rated in the past and not based on the product themselves. </a:t>
            </a:r>
            <a:endParaRPr lang="en-IN" sz="2400" dirty="0" smtClean="0"/>
          </a:p>
          <a:p>
            <a:pPr algn="just"/>
            <a:r>
              <a:rPr lang="en-IN" sz="2400" dirty="0" smtClean="0"/>
              <a:t>It </a:t>
            </a:r>
            <a:r>
              <a:rPr lang="en-IN" sz="2400" dirty="0"/>
              <a:t>only knows how other customers rated the product. “Similarity” is measured against the similarity of users.</a:t>
            </a:r>
          </a:p>
        </p:txBody>
      </p:sp>
      <p:pic>
        <p:nvPicPr>
          <p:cNvPr id="17410" name="Picture 2" descr="Collaborative Filtering Recomme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636912"/>
            <a:ext cx="7239000" cy="401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057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579296" cy="5721499"/>
          </a:xfrm>
        </p:spPr>
        <p:txBody>
          <a:bodyPr>
            <a:normAutofit/>
          </a:bodyPr>
          <a:lstStyle/>
          <a:p>
            <a:pPr algn="just"/>
            <a:r>
              <a:rPr lang="en-IN" sz="2400" b="1" cap="all" dirty="0"/>
              <a:t>USER </a:t>
            </a:r>
            <a:r>
              <a:rPr lang="en-IN" sz="2400" b="1" cap="all" dirty="0" smtClean="0"/>
              <a:t>RATING</a:t>
            </a:r>
          </a:p>
          <a:p>
            <a:pPr algn="just"/>
            <a:endParaRPr lang="en-US" sz="2400" b="1" cap="all" dirty="0"/>
          </a:p>
          <a:p>
            <a:pPr algn="just"/>
            <a:endParaRPr lang="en-US" sz="2400" b="1" cap="all" dirty="0" smtClean="0"/>
          </a:p>
          <a:p>
            <a:pPr algn="just"/>
            <a:endParaRPr lang="en-US" sz="2400" b="1" cap="all" dirty="0"/>
          </a:p>
          <a:p>
            <a:pPr algn="just"/>
            <a:endParaRPr lang="en-US" sz="2400" b="1" cap="all" dirty="0" smtClean="0"/>
          </a:p>
          <a:p>
            <a:pPr algn="just"/>
            <a:endParaRPr lang="en-US" sz="2400" b="1" cap="all" dirty="0"/>
          </a:p>
          <a:p>
            <a:pPr algn="just"/>
            <a:r>
              <a:rPr lang="en-IN" sz="2400" dirty="0"/>
              <a:t>As we can see from above Clark and Tony have similar tastes as they rated movies similarly. </a:t>
            </a:r>
            <a:endParaRPr lang="en-IN" sz="2400" b="1" cap="all" dirty="0"/>
          </a:p>
          <a:p>
            <a:pPr algn="just"/>
            <a:endParaRPr lang="en-IN" sz="2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0"/>
            <a:ext cx="80676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36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5793507"/>
          </a:xfrm>
        </p:spPr>
        <p:txBody>
          <a:bodyPr>
            <a:normAutofit/>
          </a:bodyPr>
          <a:lstStyle/>
          <a:p>
            <a:pPr algn="just"/>
            <a:r>
              <a:rPr lang="en-IN" sz="2400" dirty="0"/>
              <a:t>Recommender systems are so commonplace now that many of us use them without even knowing it. </a:t>
            </a:r>
            <a:endParaRPr lang="en-IN" sz="2400" dirty="0" smtClean="0"/>
          </a:p>
          <a:p>
            <a:pPr algn="just"/>
            <a:r>
              <a:rPr lang="en-IN" sz="2400" dirty="0" smtClean="0"/>
              <a:t>Because </a:t>
            </a:r>
            <a:r>
              <a:rPr lang="en-IN" sz="2400" dirty="0"/>
              <a:t>we can't possibly look through all the products or content on a website, a recommendation system plays an important role in helping us have a better user experience, while also exposing us to more inventory we might not discover otherwise. </a:t>
            </a:r>
            <a:endParaRPr lang="en-IN" sz="2400" dirty="0" smtClean="0"/>
          </a:p>
          <a:p>
            <a:r>
              <a:rPr lang="en-IN" sz="2400" dirty="0"/>
              <a:t>Some examples of recommender systems in action include product recommendations on Amazon, Netflix suggestions for movies and TV shows in your feed, recommended videos on YouTube, music on </a:t>
            </a:r>
            <a:r>
              <a:rPr lang="en-IN" sz="2400" dirty="0" err="1"/>
              <a:t>Spotify</a:t>
            </a:r>
            <a:r>
              <a:rPr lang="en-IN" sz="2400" dirty="0"/>
              <a:t>, the Facebook newsfeed and Google Ads.</a:t>
            </a:r>
          </a:p>
          <a:p>
            <a:r>
              <a:rPr lang="en-IN" sz="2400" dirty="0" smtClean="0"/>
              <a:t/>
            </a:r>
            <a:br>
              <a:rPr lang="en-IN" sz="2400" dirty="0" smtClean="0"/>
            </a:br>
            <a:endParaRPr lang="en-IN" sz="2400" dirty="0"/>
          </a:p>
        </p:txBody>
      </p:sp>
      <p:pic>
        <p:nvPicPr>
          <p:cNvPr id="1026" name="Picture 2" descr="Recommender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779030"/>
            <a:ext cx="5976664" cy="196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765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IN" sz="2400" b="1" cap="all" dirty="0"/>
              <a:t>PREDICTED USER </a:t>
            </a:r>
            <a:r>
              <a:rPr lang="en-IN" sz="2400" b="1" cap="all" dirty="0" smtClean="0"/>
              <a:t>RATING</a:t>
            </a:r>
          </a:p>
          <a:p>
            <a:endParaRPr lang="en-US" sz="2400" b="1" cap="all" dirty="0"/>
          </a:p>
          <a:p>
            <a:endParaRPr lang="en-US" sz="2400" b="1" cap="all" dirty="0" smtClean="0"/>
          </a:p>
          <a:p>
            <a:endParaRPr lang="en-US" sz="2400" b="1" cap="all" dirty="0"/>
          </a:p>
          <a:p>
            <a:endParaRPr lang="en-US" sz="2400" b="1" cap="all" dirty="0" smtClean="0"/>
          </a:p>
          <a:p>
            <a:endParaRPr lang="en-US" sz="2400" b="1" cap="all" dirty="0"/>
          </a:p>
          <a:p>
            <a:r>
              <a:rPr lang="en-IN" sz="2400" dirty="0"/>
              <a:t>Clark is recommended "Alien" from Tony because of their similarity in rating. </a:t>
            </a:r>
            <a:endParaRPr lang="en-IN" sz="2400" dirty="0" smtClean="0"/>
          </a:p>
          <a:p>
            <a:r>
              <a:rPr lang="en-IN" sz="2400" dirty="0" smtClean="0"/>
              <a:t>Bruce </a:t>
            </a:r>
            <a:r>
              <a:rPr lang="en-IN" sz="2400" dirty="0"/>
              <a:t>was suggested "The Shining" because Steve rated it </a:t>
            </a:r>
            <a:r>
              <a:rPr lang="en-IN" sz="2400" dirty="0" smtClean="0"/>
              <a:t>highly.</a:t>
            </a:r>
          </a:p>
          <a:p>
            <a:r>
              <a:rPr lang="en-IN" sz="2400" b="1" dirty="0"/>
              <a:t>Advantages:</a:t>
            </a:r>
            <a:endParaRPr lang="en-IN" sz="2400" dirty="0"/>
          </a:p>
          <a:p>
            <a:r>
              <a:rPr lang="en-IN" sz="2400" dirty="0"/>
              <a:t>No requirement for product descriptions.</a:t>
            </a:r>
          </a:p>
          <a:p>
            <a:endParaRPr lang="en-IN" sz="2400" b="1" cap="all" dirty="0" smtClean="0"/>
          </a:p>
          <a:p>
            <a:endParaRPr lang="en-IN" sz="2400" b="1" cap="all"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764704"/>
            <a:ext cx="65817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767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IN" sz="2400" b="1" dirty="0"/>
              <a:t>Disadvantages</a:t>
            </a:r>
            <a:r>
              <a:rPr lang="en-IN" sz="2400" b="1" dirty="0" smtClean="0"/>
              <a:t>:</a:t>
            </a:r>
          </a:p>
          <a:p>
            <a:pPr lvl="1"/>
            <a:r>
              <a:rPr lang="en-IN" sz="2400" dirty="0"/>
              <a:t>Can’t recommend items if no user reviews exist (suffers from the cold start problem).</a:t>
            </a:r>
          </a:p>
          <a:p>
            <a:pPr lvl="1"/>
            <a:r>
              <a:rPr lang="en-IN" sz="2400" dirty="0"/>
              <a:t>Difficult to recommend new users and is inclined to </a:t>
            </a:r>
            <a:r>
              <a:rPr lang="en-IN" sz="2400" dirty="0" err="1"/>
              <a:t>favor</a:t>
            </a:r>
            <a:r>
              <a:rPr lang="en-IN" sz="2400" dirty="0"/>
              <a:t> popular products with lots of reviews.</a:t>
            </a:r>
          </a:p>
          <a:p>
            <a:pPr lvl="1"/>
            <a:r>
              <a:rPr lang="en-IN" sz="2400" dirty="0"/>
              <a:t>Suffers from a </a:t>
            </a:r>
            <a:r>
              <a:rPr lang="en-IN" sz="2400" dirty="0" err="1"/>
              <a:t>sparsity</a:t>
            </a:r>
            <a:r>
              <a:rPr lang="en-IN" sz="2400" dirty="0"/>
              <a:t> problem as the user will review only selected items.</a:t>
            </a:r>
          </a:p>
          <a:p>
            <a:pPr lvl="1"/>
            <a:r>
              <a:rPr lang="en-IN" sz="2400" dirty="0"/>
              <a:t>Faces the "</a:t>
            </a:r>
            <a:r>
              <a:rPr lang="en-IN" sz="2400" dirty="0" err="1"/>
              <a:t>gray</a:t>
            </a:r>
            <a:r>
              <a:rPr lang="en-IN" sz="2400" dirty="0"/>
              <a:t> sheep problem" (i.e., useful predictions cannot be made due to </a:t>
            </a:r>
            <a:r>
              <a:rPr lang="en-IN" sz="2400" dirty="0" err="1"/>
              <a:t>sparsity</a:t>
            </a:r>
            <a:r>
              <a:rPr lang="en-IN" sz="2400" dirty="0"/>
              <a:t>).</a:t>
            </a:r>
          </a:p>
          <a:p>
            <a:pPr lvl="1"/>
            <a:r>
              <a:rPr lang="en-IN" sz="2400" dirty="0"/>
              <a:t>Difficult to recommend new releases since they have less reviews.</a:t>
            </a:r>
          </a:p>
          <a:p>
            <a:pPr lvl="1" algn="just"/>
            <a:endParaRPr lang="en-IN" sz="2000" dirty="0"/>
          </a:p>
        </p:txBody>
      </p:sp>
    </p:spTree>
    <p:extLst>
      <p:ext uri="{BB962C8B-B14F-4D97-AF65-F5344CB8AC3E}">
        <p14:creationId xmlns:p14="http://schemas.microsoft.com/office/powerpoint/2010/main" val="847465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43408"/>
            <a:ext cx="8928992" cy="1143000"/>
          </a:xfrm>
        </p:spPr>
        <p:txBody>
          <a:bodyPr>
            <a:normAutofit fontScale="90000"/>
          </a:bodyPr>
          <a:lstStyle/>
          <a:p>
            <a:r>
              <a:rPr lang="en-US" b="1" dirty="0" smtClean="0"/>
              <a:t>Memory Based Recommender System</a:t>
            </a:r>
            <a:endParaRPr lang="en-IN" b="1" dirty="0"/>
          </a:p>
        </p:txBody>
      </p:sp>
      <p:sp>
        <p:nvSpPr>
          <p:cNvPr id="3" name="Content Placeholder 2"/>
          <p:cNvSpPr>
            <a:spLocks noGrp="1"/>
          </p:cNvSpPr>
          <p:nvPr>
            <p:ph idx="1"/>
          </p:nvPr>
        </p:nvSpPr>
        <p:spPr>
          <a:xfrm>
            <a:off x="457200" y="692696"/>
            <a:ext cx="8229600" cy="5433467"/>
          </a:xfrm>
        </p:spPr>
        <p:txBody>
          <a:bodyPr>
            <a:normAutofit/>
          </a:bodyPr>
          <a:lstStyle/>
          <a:p>
            <a:pPr algn="just"/>
            <a:r>
              <a:rPr lang="en-IN" sz="2400" dirty="0"/>
              <a:t>Memory-based recommender systems, also known as </a:t>
            </a:r>
            <a:r>
              <a:rPr lang="en-IN" sz="2400" dirty="0" err="1"/>
              <a:t>neighborhood</a:t>
            </a:r>
            <a:r>
              <a:rPr lang="en-IN" sz="2400" dirty="0"/>
              <a:t>-based recommender systems, rely on the idea of finding similar users or items to generate recommendations. </a:t>
            </a:r>
            <a:endParaRPr lang="en-IN" sz="2400" dirty="0" smtClean="0"/>
          </a:p>
          <a:p>
            <a:pPr algn="just"/>
            <a:r>
              <a:rPr lang="en-IN" sz="2400" dirty="0" smtClean="0"/>
              <a:t>These </a:t>
            </a:r>
            <a:r>
              <a:rPr lang="en-IN" sz="2400" dirty="0"/>
              <a:t>systems make predictions based on the preferences or interactions of users or items without employing any complex mathematical models.</a:t>
            </a:r>
          </a:p>
          <a:p>
            <a:pPr algn="just"/>
            <a:r>
              <a:rPr lang="en-IN" sz="2400" dirty="0"/>
              <a:t>There are two main types of memory-based recommender systems</a:t>
            </a:r>
            <a:r>
              <a:rPr lang="en-IN" sz="2400" dirty="0" smtClean="0"/>
              <a:t>:</a:t>
            </a:r>
          </a:p>
          <a:p>
            <a:pPr lvl="1" algn="just"/>
            <a:r>
              <a:rPr lang="en-IN" sz="2000" b="1" dirty="0"/>
              <a:t>User-Based Collaborative </a:t>
            </a:r>
            <a:r>
              <a:rPr lang="en-IN" sz="2000" b="1" dirty="0" smtClean="0"/>
              <a:t>Filtering</a:t>
            </a:r>
          </a:p>
          <a:p>
            <a:pPr lvl="1" algn="just"/>
            <a:r>
              <a:rPr lang="en-IN" sz="2000" b="1" dirty="0"/>
              <a:t>Item-Based Collaborative Filtering</a:t>
            </a:r>
            <a:endParaRPr lang="en-IN" sz="2000" dirty="0"/>
          </a:p>
        </p:txBody>
      </p:sp>
    </p:spTree>
    <p:extLst>
      <p:ext uri="{BB962C8B-B14F-4D97-AF65-F5344CB8AC3E}">
        <p14:creationId xmlns:p14="http://schemas.microsoft.com/office/powerpoint/2010/main" val="3746830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r>
              <a:rPr lang="en-IN" b="1" dirty="0"/>
              <a:t>User-Based Collaborative Filtering</a:t>
            </a:r>
            <a:endParaRPr lang="en-IN"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IN" sz="2400" dirty="0"/>
              <a:t>User-Based Collaborative Filtering (UBCF) is a popular approach in recommender systems where recommendations are generated based on the </a:t>
            </a:r>
            <a:r>
              <a:rPr lang="en-IN" sz="2400" dirty="0" err="1"/>
              <a:t>behaviors</a:t>
            </a:r>
            <a:r>
              <a:rPr lang="en-IN" sz="2400" dirty="0"/>
              <a:t> and preferences of similar users. </a:t>
            </a:r>
            <a:endParaRPr lang="en-IN" sz="2400" dirty="0" smtClean="0"/>
          </a:p>
          <a:p>
            <a:pPr algn="just"/>
            <a:r>
              <a:rPr lang="en-IN" sz="2400" dirty="0" smtClean="0"/>
              <a:t>The </a:t>
            </a:r>
            <a:r>
              <a:rPr lang="en-IN" sz="2400" dirty="0"/>
              <a:t>basic idea is to find users who are similar to the target user and recommend items liked or rated highly by those similar users. </a:t>
            </a:r>
            <a:endParaRPr lang="en-IN" sz="2400" dirty="0" smtClean="0"/>
          </a:p>
          <a:p>
            <a:pPr algn="just"/>
            <a:r>
              <a:rPr lang="en-IN" sz="2400" dirty="0" smtClean="0"/>
              <a:t>UBCF </a:t>
            </a:r>
            <a:r>
              <a:rPr lang="en-IN" sz="2400" dirty="0"/>
              <a:t>relies on the assumption that users who have similar preferences in the past will have similar preferences in the future</a:t>
            </a:r>
            <a:r>
              <a:rPr lang="en-IN" sz="2400" dirty="0" smtClean="0"/>
              <a:t>.</a:t>
            </a:r>
          </a:p>
          <a:p>
            <a:pPr algn="just"/>
            <a:endParaRPr lang="en-IN" sz="2400" dirty="0"/>
          </a:p>
        </p:txBody>
      </p:sp>
    </p:spTree>
    <p:extLst>
      <p:ext uri="{BB962C8B-B14F-4D97-AF65-F5344CB8AC3E}">
        <p14:creationId xmlns:p14="http://schemas.microsoft.com/office/powerpoint/2010/main" val="2781224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856984" cy="6408712"/>
          </a:xfrm>
        </p:spPr>
        <p:txBody>
          <a:bodyPr>
            <a:normAutofit/>
          </a:bodyPr>
          <a:lstStyle/>
          <a:p>
            <a:pPr algn="just"/>
            <a:r>
              <a:rPr lang="en-IN" sz="2000" b="1" dirty="0" smtClean="0"/>
              <a:t>Here's a step-by-step explanation of how to implement a simple User-Based Collaborative Filtering recommendation system:</a:t>
            </a:r>
          </a:p>
          <a:p>
            <a:r>
              <a:rPr lang="en-IN" sz="2000" b="1" dirty="0"/>
              <a:t>User-Item Interaction Matrix:</a:t>
            </a:r>
            <a:endParaRPr lang="en-IN" sz="2000" dirty="0"/>
          </a:p>
          <a:p>
            <a:pPr lvl="1"/>
            <a:r>
              <a:rPr lang="en-IN" sz="2000" dirty="0"/>
              <a:t>Represent the user-item interactions in a matrix where rows represent users, columns represent items, and the values represent user interactions (e.g., ratings, likes, purchase history</a:t>
            </a:r>
            <a:r>
              <a:rPr lang="en-IN" sz="2000" dirty="0" smtClean="0"/>
              <a:t>).</a:t>
            </a:r>
          </a:p>
          <a:p>
            <a:r>
              <a:rPr lang="en-IN" sz="2000" b="1" dirty="0"/>
              <a:t>Similarity Calculation:</a:t>
            </a:r>
            <a:endParaRPr lang="en-IN" sz="2000" dirty="0"/>
          </a:p>
          <a:p>
            <a:pPr lvl="1"/>
            <a:r>
              <a:rPr lang="en-IN" sz="2000" dirty="0"/>
              <a:t>Compute similarity between users based on their interactions using a similarity metric such as cosine similarity or Pearson correlation</a:t>
            </a:r>
            <a:r>
              <a:rPr lang="en-IN" sz="2000" dirty="0" smtClean="0"/>
              <a:t>.</a:t>
            </a:r>
          </a:p>
          <a:p>
            <a:r>
              <a:rPr lang="en-IN" sz="2000" b="1" dirty="0"/>
              <a:t>Identify Similar Users:</a:t>
            </a:r>
            <a:endParaRPr lang="en-IN" sz="2000" dirty="0"/>
          </a:p>
          <a:p>
            <a:pPr lvl="1"/>
            <a:r>
              <a:rPr lang="en-IN" sz="2000" dirty="0"/>
              <a:t>Identify the most similar users to the target user based on the computed similarity scores.</a:t>
            </a:r>
          </a:p>
          <a:p>
            <a:r>
              <a:rPr lang="en-IN" sz="2000" b="1" dirty="0"/>
              <a:t>Generate Recommendations:</a:t>
            </a:r>
            <a:endParaRPr lang="en-IN" sz="2000" dirty="0"/>
          </a:p>
          <a:p>
            <a:pPr lvl="1"/>
            <a:r>
              <a:rPr lang="en-IN" sz="2000" dirty="0"/>
              <a:t>Recommend items that the target user has not interacted with, based on the interactions of similar users. Sort the recommended items by their predicted ratings or interactions</a:t>
            </a:r>
            <a:r>
              <a:rPr lang="en-IN" sz="2000" dirty="0" smtClean="0"/>
              <a:t>.</a:t>
            </a:r>
          </a:p>
          <a:p>
            <a:r>
              <a:rPr lang="en-IN" sz="2000" b="1" dirty="0"/>
              <a:t>Present Recommendations:</a:t>
            </a:r>
            <a:endParaRPr lang="en-IN" sz="2000" dirty="0"/>
          </a:p>
          <a:p>
            <a:pPr lvl="1"/>
            <a:r>
              <a:rPr lang="en-IN" sz="2000" dirty="0"/>
              <a:t>Present the top-N recommended items to the target user.</a:t>
            </a:r>
          </a:p>
          <a:p>
            <a:endParaRPr lang="en-IN" sz="2000" dirty="0"/>
          </a:p>
          <a:p>
            <a:endParaRPr lang="en-IN" sz="2000" dirty="0"/>
          </a:p>
          <a:p>
            <a:endParaRPr lang="en-IN" sz="2000" dirty="0"/>
          </a:p>
          <a:p>
            <a:pPr algn="just"/>
            <a:endParaRPr lang="en-IN" sz="2000" b="1" dirty="0"/>
          </a:p>
        </p:txBody>
      </p:sp>
    </p:spTree>
    <p:extLst>
      <p:ext uri="{BB962C8B-B14F-4D97-AF65-F5344CB8AC3E}">
        <p14:creationId xmlns:p14="http://schemas.microsoft.com/office/powerpoint/2010/main" val="3441984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b="1" dirty="0"/>
              <a:t>Item based </a:t>
            </a:r>
            <a:r>
              <a:rPr lang="en-IN" b="1" dirty="0" smtClean="0"/>
              <a:t>collaborative </a:t>
            </a:r>
            <a:r>
              <a:rPr lang="en-IN" b="1" dirty="0"/>
              <a:t>filtering</a:t>
            </a:r>
          </a:p>
        </p:txBody>
      </p:sp>
      <p:sp>
        <p:nvSpPr>
          <p:cNvPr id="3" name="Content Placeholder 2"/>
          <p:cNvSpPr>
            <a:spLocks noGrp="1"/>
          </p:cNvSpPr>
          <p:nvPr>
            <p:ph idx="1"/>
          </p:nvPr>
        </p:nvSpPr>
        <p:spPr>
          <a:xfrm>
            <a:off x="457200" y="692696"/>
            <a:ext cx="8507288" cy="5433467"/>
          </a:xfrm>
        </p:spPr>
        <p:txBody>
          <a:bodyPr>
            <a:normAutofit/>
          </a:bodyPr>
          <a:lstStyle/>
          <a:p>
            <a:pPr algn="just"/>
            <a:r>
              <a:rPr lang="en-IN" sz="2400" dirty="0"/>
              <a:t>Item-Based Collaborative Filtering (IBCF) is a popular technique used in recommender systems to provide recommendations based on similarities between items rather than users. </a:t>
            </a:r>
            <a:endParaRPr lang="en-IN" sz="2400" dirty="0" smtClean="0"/>
          </a:p>
          <a:p>
            <a:pPr algn="just"/>
            <a:r>
              <a:rPr lang="en-IN" sz="2400" dirty="0" smtClean="0"/>
              <a:t>It </a:t>
            </a:r>
            <a:r>
              <a:rPr lang="en-IN" sz="2400" dirty="0"/>
              <a:t>recommends items to a user based on their interactions with similar items. </a:t>
            </a:r>
            <a:endParaRPr lang="en-IN" sz="2400" dirty="0" smtClean="0"/>
          </a:p>
          <a:p>
            <a:pPr algn="just"/>
            <a:r>
              <a:rPr lang="en-IN" sz="2400" dirty="0" smtClean="0"/>
              <a:t>The </a:t>
            </a:r>
            <a:r>
              <a:rPr lang="en-IN" sz="2400" dirty="0"/>
              <a:t>core idea is that if a user likes or interacts with a certain item, they are likely to like other items that are similar to it.</a:t>
            </a:r>
          </a:p>
        </p:txBody>
      </p:sp>
    </p:spTree>
    <p:extLst>
      <p:ext uri="{BB962C8B-B14F-4D97-AF65-F5344CB8AC3E}">
        <p14:creationId xmlns:p14="http://schemas.microsoft.com/office/powerpoint/2010/main" val="4287782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fontScale="90000"/>
          </a:bodyPr>
          <a:lstStyle/>
          <a:p>
            <a:r>
              <a:rPr lang="en-US" b="1" dirty="0" smtClean="0"/>
              <a:t>Model Based Collaborative Filtering</a:t>
            </a:r>
            <a:endParaRPr lang="en-IN" b="1" dirty="0"/>
          </a:p>
        </p:txBody>
      </p:sp>
      <p:sp>
        <p:nvSpPr>
          <p:cNvPr id="3" name="Content Placeholder 2"/>
          <p:cNvSpPr>
            <a:spLocks noGrp="1"/>
          </p:cNvSpPr>
          <p:nvPr>
            <p:ph idx="1"/>
          </p:nvPr>
        </p:nvSpPr>
        <p:spPr>
          <a:xfrm>
            <a:off x="457200" y="764704"/>
            <a:ext cx="8579296" cy="5361459"/>
          </a:xfrm>
        </p:spPr>
        <p:txBody>
          <a:bodyPr>
            <a:normAutofit/>
          </a:bodyPr>
          <a:lstStyle/>
          <a:p>
            <a:pPr algn="just"/>
            <a:r>
              <a:rPr lang="en-IN" sz="2400" dirty="0"/>
              <a:t>Model-Based Collaborative Filtering is an approach used in recommender systems that involves building predictive models based on the user-item interaction data to make recommendations. </a:t>
            </a:r>
            <a:endParaRPr lang="en-IN" sz="2400" dirty="0" smtClean="0"/>
          </a:p>
          <a:p>
            <a:pPr algn="just"/>
            <a:r>
              <a:rPr lang="en-IN" sz="2400" dirty="0" smtClean="0"/>
              <a:t>These </a:t>
            </a:r>
            <a:r>
              <a:rPr lang="en-IN" sz="2400" dirty="0"/>
              <a:t>models use machine learning or matrix factorization techniques to learn patterns, preferences, and relationships from the data to generate personalized recommendations.</a:t>
            </a:r>
          </a:p>
        </p:txBody>
      </p:sp>
    </p:spTree>
    <p:extLst>
      <p:ext uri="{BB962C8B-B14F-4D97-AF65-F5344CB8AC3E}">
        <p14:creationId xmlns:p14="http://schemas.microsoft.com/office/powerpoint/2010/main" val="3989210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507288" cy="6552728"/>
          </a:xfrm>
        </p:spPr>
        <p:txBody>
          <a:bodyPr>
            <a:normAutofit lnSpcReduction="10000"/>
          </a:bodyPr>
          <a:lstStyle/>
          <a:p>
            <a:pPr algn="just"/>
            <a:r>
              <a:rPr lang="en-IN" sz="2400" b="1" dirty="0"/>
              <a:t>Here's an overview of the steps to implement Model-Based Collaborative Filtering</a:t>
            </a:r>
            <a:r>
              <a:rPr lang="en-IN" sz="2400" b="1" dirty="0" smtClean="0"/>
              <a:t>:</a:t>
            </a:r>
          </a:p>
          <a:p>
            <a:pPr algn="just"/>
            <a:r>
              <a:rPr lang="en-IN" sz="2400" b="1" dirty="0"/>
              <a:t>User-Item Interaction Matrix:</a:t>
            </a:r>
            <a:endParaRPr lang="en-IN" sz="2400" dirty="0"/>
          </a:p>
          <a:p>
            <a:pPr lvl="1" algn="just"/>
            <a:r>
              <a:rPr lang="en-IN" sz="2000" dirty="0"/>
              <a:t>Create a matrix where rows represent users, columns represent items, and the values represent user interactions (e.g., ratings, likes, purchase history</a:t>
            </a:r>
            <a:r>
              <a:rPr lang="en-IN" sz="2000" dirty="0" smtClean="0"/>
              <a:t>).</a:t>
            </a:r>
          </a:p>
          <a:p>
            <a:pPr algn="just"/>
            <a:r>
              <a:rPr lang="en-IN" sz="2400" b="1" dirty="0"/>
              <a:t>Model Training:</a:t>
            </a:r>
            <a:endParaRPr lang="en-IN" sz="2400" dirty="0"/>
          </a:p>
          <a:p>
            <a:pPr lvl="1" algn="just"/>
            <a:r>
              <a:rPr lang="en-IN" sz="2000" dirty="0"/>
              <a:t>Train a machine learning model (e.g., matrix factorization, neural networks) on the interaction data to learn the underlying patterns and preferences</a:t>
            </a:r>
            <a:r>
              <a:rPr lang="en-IN" sz="2000" dirty="0" smtClean="0"/>
              <a:t>.</a:t>
            </a:r>
          </a:p>
          <a:p>
            <a:r>
              <a:rPr lang="en-IN" sz="2400" b="1" dirty="0"/>
              <a:t>Model Evaluation:</a:t>
            </a:r>
            <a:endParaRPr lang="en-IN" sz="2400" dirty="0"/>
          </a:p>
          <a:p>
            <a:pPr lvl="1"/>
            <a:r>
              <a:rPr lang="en-IN" sz="2000" dirty="0"/>
              <a:t>Evaluate the model's performance using appropriate evaluation metrics (e.g., mean squared error, accuracy, etc</a:t>
            </a:r>
            <a:r>
              <a:rPr lang="en-IN" sz="2000" dirty="0" smtClean="0"/>
              <a:t>.).</a:t>
            </a:r>
          </a:p>
          <a:p>
            <a:r>
              <a:rPr lang="en-IN" sz="2400" b="1" dirty="0"/>
              <a:t>Generate Recommendations:</a:t>
            </a:r>
            <a:endParaRPr lang="en-IN" sz="2400" dirty="0"/>
          </a:p>
          <a:p>
            <a:pPr lvl="1"/>
            <a:r>
              <a:rPr lang="en-IN" sz="2000" dirty="0"/>
              <a:t>Use the trained model to generate recommendations for each user based on their interactions and predicted preferences</a:t>
            </a:r>
            <a:r>
              <a:rPr lang="en-IN" sz="2000" dirty="0" smtClean="0"/>
              <a:t>.</a:t>
            </a:r>
          </a:p>
          <a:p>
            <a:r>
              <a:rPr lang="en-IN" sz="2400" b="1" dirty="0"/>
              <a:t>Present Recommendations:</a:t>
            </a:r>
            <a:endParaRPr lang="en-IN" sz="2400" dirty="0"/>
          </a:p>
          <a:p>
            <a:pPr lvl="1"/>
            <a:r>
              <a:rPr lang="en-IN" sz="2000" dirty="0"/>
              <a:t>Present the top-N recommended items to the users.</a:t>
            </a:r>
          </a:p>
          <a:p>
            <a:endParaRPr lang="en-IN" sz="2400" dirty="0"/>
          </a:p>
          <a:p>
            <a:endParaRPr lang="en-IN" sz="2400" dirty="0"/>
          </a:p>
          <a:p>
            <a:pPr algn="just"/>
            <a:endParaRPr lang="en-IN" sz="2400" dirty="0"/>
          </a:p>
          <a:p>
            <a:pPr algn="just"/>
            <a:endParaRPr lang="en-IN" sz="2400" dirty="0"/>
          </a:p>
          <a:p>
            <a:pPr algn="just"/>
            <a:endParaRPr lang="en-IN" sz="2400" b="1" dirty="0"/>
          </a:p>
        </p:txBody>
      </p:sp>
    </p:spTree>
    <p:extLst>
      <p:ext uri="{BB962C8B-B14F-4D97-AF65-F5344CB8AC3E}">
        <p14:creationId xmlns:p14="http://schemas.microsoft.com/office/powerpoint/2010/main" val="1153955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IN" sz="2400" dirty="0"/>
              <a:t>Matrix factorization methods like Singular Value Decomposition (SVD), Alternating Least Squares (ALS), and deep learning-based approaches like neural collaborative filtering (NCF) are commonly used in model-based collaborative filtering.</a:t>
            </a:r>
          </a:p>
        </p:txBody>
      </p:sp>
    </p:spTree>
    <p:extLst>
      <p:ext uri="{BB962C8B-B14F-4D97-AF65-F5344CB8AC3E}">
        <p14:creationId xmlns:p14="http://schemas.microsoft.com/office/powerpoint/2010/main" val="3052566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fontScale="90000"/>
          </a:bodyPr>
          <a:lstStyle/>
          <a:p>
            <a:r>
              <a:rPr lang="en-US" b="1" dirty="0" smtClean="0"/>
              <a:t>Examples of Recommender System</a:t>
            </a:r>
            <a:endParaRPr lang="en-IN" b="1" dirty="0"/>
          </a:p>
        </p:txBody>
      </p:sp>
      <p:sp>
        <p:nvSpPr>
          <p:cNvPr id="3" name="Content Placeholder 2"/>
          <p:cNvSpPr>
            <a:spLocks noGrp="1"/>
          </p:cNvSpPr>
          <p:nvPr>
            <p:ph idx="1"/>
          </p:nvPr>
        </p:nvSpPr>
        <p:spPr>
          <a:xfrm>
            <a:off x="457200" y="692696"/>
            <a:ext cx="8579296" cy="5433467"/>
          </a:xfrm>
        </p:spPr>
        <p:txBody>
          <a:bodyPr>
            <a:normAutofit/>
          </a:bodyPr>
          <a:lstStyle/>
          <a:p>
            <a:pPr algn="just"/>
            <a:r>
              <a:rPr lang="en-IN" sz="2400" b="1" cap="all" dirty="0"/>
              <a:t>AMAZON</a:t>
            </a:r>
          </a:p>
          <a:p>
            <a:pPr algn="just"/>
            <a:r>
              <a:rPr lang="en-IN" sz="2400" b="1" cap="all" dirty="0"/>
              <a:t>IMDB</a:t>
            </a:r>
          </a:p>
          <a:p>
            <a:pPr algn="just"/>
            <a:r>
              <a:rPr lang="en-IN" sz="2400" b="1" cap="all" dirty="0"/>
              <a:t>FACEBOOK &amp; INSTAGRAM</a:t>
            </a:r>
          </a:p>
          <a:p>
            <a:pPr algn="just"/>
            <a:r>
              <a:rPr lang="en-IN" sz="2400" b="1" cap="all" dirty="0"/>
              <a:t>YOUTUBE</a:t>
            </a:r>
          </a:p>
          <a:p>
            <a:pPr algn="just"/>
            <a:r>
              <a:rPr lang="en-IN" sz="2400" b="1" cap="all" dirty="0"/>
              <a:t>GOOGLE</a:t>
            </a:r>
          </a:p>
          <a:p>
            <a:pPr algn="just"/>
            <a:r>
              <a:rPr lang="en-IN" sz="2400" b="1" cap="all" dirty="0"/>
              <a:t>ANOTHER GOOGLE SUBSIDIARY- GMAIL</a:t>
            </a:r>
          </a:p>
          <a:p>
            <a:pPr algn="just"/>
            <a:endParaRPr lang="en-IN" sz="2400" dirty="0"/>
          </a:p>
        </p:txBody>
      </p:sp>
    </p:spTree>
    <p:extLst>
      <p:ext uri="{BB962C8B-B14F-4D97-AF65-F5344CB8AC3E}">
        <p14:creationId xmlns:p14="http://schemas.microsoft.com/office/powerpoint/2010/main" val="54266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IN" sz="2400" dirty="0"/>
              <a:t>An important component of any of these systems is the recommender function, which takes information about the user and predicts the rating that user might assign to a product, for example. </a:t>
            </a:r>
            <a:endParaRPr lang="en-IN" sz="2400" dirty="0" smtClean="0"/>
          </a:p>
          <a:p>
            <a:pPr algn="just"/>
            <a:r>
              <a:rPr lang="en-IN" sz="2400" dirty="0" smtClean="0"/>
              <a:t>Predicting </a:t>
            </a:r>
            <a:r>
              <a:rPr lang="en-IN" sz="2400" dirty="0"/>
              <a:t>user ratings, even before the user has actually provided one, makes recommender systems a powerful tool. </a:t>
            </a:r>
          </a:p>
        </p:txBody>
      </p:sp>
    </p:spTree>
    <p:extLst>
      <p:ext uri="{BB962C8B-B14F-4D97-AF65-F5344CB8AC3E}">
        <p14:creationId xmlns:p14="http://schemas.microsoft.com/office/powerpoint/2010/main" val="981444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fontScale="90000"/>
          </a:bodyPr>
          <a:lstStyle/>
          <a:p>
            <a:r>
              <a:rPr lang="en-US" b="1" dirty="0" smtClean="0"/>
              <a:t>Ethical Use of Recommender System</a:t>
            </a:r>
            <a:endParaRPr lang="en-IN" b="1" dirty="0"/>
          </a:p>
        </p:txBody>
      </p:sp>
      <p:sp>
        <p:nvSpPr>
          <p:cNvPr id="3" name="Content Placeholder 2"/>
          <p:cNvSpPr>
            <a:spLocks noGrp="1"/>
          </p:cNvSpPr>
          <p:nvPr>
            <p:ph idx="1"/>
          </p:nvPr>
        </p:nvSpPr>
        <p:spPr>
          <a:xfrm>
            <a:off x="457200" y="620688"/>
            <a:ext cx="8229600" cy="5976664"/>
          </a:xfrm>
        </p:spPr>
        <p:txBody>
          <a:bodyPr>
            <a:noAutofit/>
          </a:bodyPr>
          <a:lstStyle/>
          <a:p>
            <a:pPr algn="just"/>
            <a:r>
              <a:rPr lang="en-IN" sz="1800" dirty="0"/>
              <a:t>The ethical use of recommender systems is of paramount importance to ensure that users are provided with fair, transparent, and helpful recommendations while respecting their privacy and well-being</a:t>
            </a:r>
            <a:r>
              <a:rPr lang="en-IN" sz="1800" dirty="0" smtClean="0"/>
              <a:t>.</a:t>
            </a:r>
          </a:p>
          <a:p>
            <a:r>
              <a:rPr lang="en-IN" sz="1800" b="1" dirty="0"/>
              <a:t>Transparency and Explanation:</a:t>
            </a:r>
            <a:endParaRPr lang="en-IN" sz="1800" dirty="0"/>
          </a:p>
          <a:p>
            <a:pPr lvl="1"/>
            <a:r>
              <a:rPr lang="en-IN" sz="1800" dirty="0"/>
              <a:t>Provide clear explanations of how the recommender system works, what data is used, and how recommendations are generated. Users should understand why certain recommendations are being made.</a:t>
            </a:r>
          </a:p>
          <a:p>
            <a:r>
              <a:rPr lang="en-IN" sz="1800" b="1" dirty="0"/>
              <a:t>User Control and Customization:</a:t>
            </a:r>
            <a:endParaRPr lang="en-IN" sz="1800" dirty="0"/>
          </a:p>
          <a:p>
            <a:pPr lvl="1"/>
            <a:r>
              <a:rPr lang="en-IN" sz="1800" dirty="0"/>
              <a:t>Allow users to have control over the recommendations they receive. Offer options for customization, preferences, and the ability to filter or adjust recommendations according to their needs and preferences.</a:t>
            </a:r>
          </a:p>
          <a:p>
            <a:r>
              <a:rPr lang="en-IN" sz="1800" b="1" dirty="0"/>
              <a:t>Avoid Discrimination and Bias:</a:t>
            </a:r>
            <a:endParaRPr lang="en-IN" sz="1800" dirty="0"/>
          </a:p>
          <a:p>
            <a:pPr lvl="1"/>
            <a:r>
              <a:rPr lang="en-IN" sz="1800" dirty="0"/>
              <a:t>Strive to eliminate biases related to race, gender, age, ethnicity, or any other characteristic. Ensure that the recommender system provides fair and unbiased recommendations to all users.</a:t>
            </a:r>
          </a:p>
          <a:p>
            <a:r>
              <a:rPr lang="en-IN" sz="1800" b="1" dirty="0"/>
              <a:t>Diversity and Serendipity:</a:t>
            </a:r>
            <a:endParaRPr lang="en-IN" sz="1800" dirty="0"/>
          </a:p>
          <a:p>
            <a:pPr lvl="1"/>
            <a:r>
              <a:rPr lang="en-IN" sz="1800" dirty="0"/>
              <a:t>Aim to offer a diverse set of recommendations, avoiding filter bubbles where users are only exposed to content similar to their previous choices. Encourage users to explore a variety of content</a:t>
            </a:r>
            <a:r>
              <a:rPr lang="en-IN" sz="1800" dirty="0" smtClean="0"/>
              <a:t>.</a:t>
            </a:r>
            <a:br>
              <a:rPr lang="en-IN" sz="1800" dirty="0" smtClean="0"/>
            </a:br>
            <a:endParaRPr lang="en-IN" sz="1800" dirty="0"/>
          </a:p>
        </p:txBody>
      </p:sp>
    </p:spTree>
    <p:extLst>
      <p:ext uri="{BB962C8B-B14F-4D97-AF65-F5344CB8AC3E}">
        <p14:creationId xmlns:p14="http://schemas.microsoft.com/office/powerpoint/2010/main" val="556813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IN" sz="2400" b="1" dirty="0"/>
              <a:t>Informed Consent and Privacy:</a:t>
            </a:r>
            <a:endParaRPr lang="en-IN" sz="2400" dirty="0"/>
          </a:p>
          <a:p>
            <a:pPr lvl="1"/>
            <a:r>
              <a:rPr lang="en-IN" sz="2000" dirty="0"/>
              <a:t>Obtain informed consent from users regarding data collection, usage, and sharing. Clearly explain the privacy policy and how user data is handled, stored, and protected</a:t>
            </a:r>
            <a:r>
              <a:rPr lang="en-IN" sz="2000" dirty="0" smtClean="0"/>
              <a:t>.</a:t>
            </a:r>
          </a:p>
          <a:p>
            <a:r>
              <a:rPr lang="en-IN" sz="2400" b="1" dirty="0"/>
              <a:t>Data Collection and Storage:</a:t>
            </a:r>
            <a:endParaRPr lang="en-IN" sz="2400" dirty="0"/>
          </a:p>
          <a:p>
            <a:pPr lvl="1"/>
            <a:r>
              <a:rPr lang="en-IN" sz="2000" dirty="0"/>
              <a:t>Collect and store only the necessary data for providing recommendations. Implement strong security measures to protect user data from unauthorized access or misuse</a:t>
            </a:r>
            <a:r>
              <a:rPr lang="en-IN" sz="2000" dirty="0" smtClean="0"/>
              <a:t>.</a:t>
            </a:r>
          </a:p>
          <a:p>
            <a:r>
              <a:rPr lang="en-IN" sz="2400" b="1" dirty="0"/>
              <a:t>Prevent Over-Personalization:</a:t>
            </a:r>
            <a:endParaRPr lang="en-IN" sz="2400" dirty="0"/>
          </a:p>
          <a:p>
            <a:pPr lvl="1"/>
            <a:r>
              <a:rPr lang="en-IN" sz="2000" dirty="0"/>
              <a:t>Avoid excessive personalization that may lead to a "creepy" feeling for users. Strive for a balance between personalization and maintaining user privacy</a:t>
            </a:r>
            <a:r>
              <a:rPr lang="en-IN" sz="2000" dirty="0" smtClean="0"/>
              <a:t>.</a:t>
            </a:r>
          </a:p>
          <a:p>
            <a:r>
              <a:rPr lang="en-IN" sz="2400" b="1" dirty="0"/>
              <a:t>Avoid Manipulation and Exploitation:</a:t>
            </a:r>
            <a:endParaRPr lang="en-IN" sz="2400" dirty="0"/>
          </a:p>
          <a:p>
            <a:pPr lvl="1"/>
            <a:r>
              <a:rPr lang="en-IN" sz="2000" dirty="0"/>
              <a:t>Do not manipulate users or exploit their vulnerabilities to increase engagement or interactions. Prioritize the user's best interests and well-being.</a:t>
            </a:r>
          </a:p>
          <a:p>
            <a:endParaRPr lang="en-IN" sz="2400" dirty="0"/>
          </a:p>
          <a:p>
            <a:endParaRPr lang="en-IN" sz="2400" dirty="0"/>
          </a:p>
          <a:p>
            <a:endParaRPr lang="en-IN" sz="2400" dirty="0"/>
          </a:p>
          <a:p>
            <a:pPr algn="just"/>
            <a:endParaRPr lang="en-IN" sz="2400" dirty="0"/>
          </a:p>
        </p:txBody>
      </p:sp>
    </p:spTree>
    <p:extLst>
      <p:ext uri="{BB962C8B-B14F-4D97-AF65-F5344CB8AC3E}">
        <p14:creationId xmlns:p14="http://schemas.microsoft.com/office/powerpoint/2010/main" val="3895726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579296" cy="5721499"/>
          </a:xfrm>
        </p:spPr>
        <p:txBody>
          <a:bodyPr>
            <a:normAutofit/>
          </a:bodyPr>
          <a:lstStyle/>
          <a:p>
            <a:r>
              <a:rPr lang="en-IN" sz="2400" b="1" dirty="0"/>
              <a:t>Feedback Mechanism:</a:t>
            </a:r>
            <a:endParaRPr lang="en-IN" sz="2400" dirty="0"/>
          </a:p>
          <a:p>
            <a:pPr lvl="1"/>
            <a:r>
              <a:rPr lang="en-IN" sz="2000" dirty="0"/>
              <a:t>Implement a feedback mechanism where users can report issues, biases, or concerns related to recommendations. Use this feedback to improve the recommender system</a:t>
            </a:r>
            <a:r>
              <a:rPr lang="en-IN" sz="2000" dirty="0" smtClean="0"/>
              <a:t>.</a:t>
            </a:r>
          </a:p>
          <a:p>
            <a:r>
              <a:rPr lang="en-IN" sz="2400" b="1" dirty="0"/>
              <a:t>Regular Audits and Assessments:</a:t>
            </a:r>
            <a:endParaRPr lang="en-IN" sz="2400" dirty="0"/>
          </a:p>
          <a:p>
            <a:pPr lvl="1"/>
            <a:r>
              <a:rPr lang="en-IN" sz="2000" dirty="0"/>
              <a:t>Conduct regular audits and assessments of the recommender system to ensure compliance with ethical guidelines and standards. Address any identified issues promptly</a:t>
            </a:r>
            <a:r>
              <a:rPr lang="en-IN" sz="2000" dirty="0" smtClean="0"/>
              <a:t>.</a:t>
            </a:r>
          </a:p>
          <a:p>
            <a:r>
              <a:rPr lang="en-IN" sz="2400" b="1" dirty="0"/>
              <a:t>Stakeholder Involvement:</a:t>
            </a:r>
            <a:endParaRPr lang="en-IN" sz="2400" dirty="0"/>
          </a:p>
          <a:p>
            <a:pPr lvl="1"/>
            <a:r>
              <a:rPr lang="en-IN" sz="2000" dirty="0"/>
              <a:t>Involve relevant stakeholders, including users, domain experts, ethicists, and diverse communities, in the design, development, and evaluation of the recommender system to incorporate different perspectives</a:t>
            </a:r>
            <a:r>
              <a:rPr lang="en-IN" sz="2000" dirty="0" smtClean="0"/>
              <a:t>.</a:t>
            </a:r>
          </a:p>
          <a:p>
            <a:r>
              <a:rPr lang="en-IN" sz="2400" b="1" dirty="0"/>
              <a:t>Education and Awareness:</a:t>
            </a:r>
            <a:endParaRPr lang="en-IN" sz="2400" dirty="0"/>
          </a:p>
          <a:p>
            <a:pPr lvl="1"/>
            <a:r>
              <a:rPr lang="en-IN" sz="2000" dirty="0"/>
              <a:t>Educate users about how recommender systems function and their ethical implications. Promote digital literacy and awareness regarding online content and recommendations.</a:t>
            </a:r>
          </a:p>
          <a:p>
            <a:endParaRPr lang="en-IN" sz="2400" dirty="0"/>
          </a:p>
          <a:p>
            <a:endParaRPr lang="en-IN" sz="2400" dirty="0"/>
          </a:p>
          <a:p>
            <a:endParaRPr lang="en-IN" sz="2400" dirty="0"/>
          </a:p>
          <a:p>
            <a:pPr algn="just"/>
            <a:endParaRPr lang="en-IN" sz="2400" dirty="0"/>
          </a:p>
        </p:txBody>
      </p:sp>
    </p:spTree>
    <p:extLst>
      <p:ext uri="{BB962C8B-B14F-4D97-AF65-F5344CB8AC3E}">
        <p14:creationId xmlns:p14="http://schemas.microsoft.com/office/powerpoint/2010/main" val="3326660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464645" y="2967335"/>
            <a:ext cx="2214710" cy="923330"/>
          </a:xfrm>
          <a:prstGeom prst="rect">
            <a:avLst/>
          </a:prstGeom>
          <a:noFill/>
        </p:spPr>
        <p:txBody>
          <a:bodyPr wrap="none" lIns="91440" tIns="45720" rIns="91440" bIns="45720">
            <a:spAutoFit/>
          </a:bodyPr>
          <a:lstStyle/>
          <a:p>
            <a:pPr algn="ctr"/>
            <a:r>
              <a:rPr lang="en-US" sz="5400" b="1" cap="none" spc="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10912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3600" b="1" dirty="0"/>
              <a:t>How Do Recommender Systems Work?</a:t>
            </a:r>
            <a:br>
              <a:rPr lang="en-IN" sz="3600" b="1" dirty="0"/>
            </a:br>
            <a:endParaRPr lang="en-IN" sz="3600" dirty="0"/>
          </a:p>
        </p:txBody>
      </p:sp>
      <p:sp>
        <p:nvSpPr>
          <p:cNvPr id="3" name="Content Placeholder 2"/>
          <p:cNvSpPr>
            <a:spLocks noGrp="1"/>
          </p:cNvSpPr>
          <p:nvPr>
            <p:ph idx="1"/>
          </p:nvPr>
        </p:nvSpPr>
        <p:spPr>
          <a:xfrm>
            <a:off x="457200" y="620688"/>
            <a:ext cx="8579296" cy="6237312"/>
          </a:xfrm>
        </p:spPr>
        <p:txBody>
          <a:bodyPr>
            <a:normAutofit/>
          </a:bodyPr>
          <a:lstStyle/>
          <a:p>
            <a:pPr algn="just"/>
            <a:r>
              <a:rPr lang="en-IN" sz="2400" b="1" cap="all" dirty="0"/>
              <a:t>UNDERSTANDING RELATIONSHIPS</a:t>
            </a:r>
          </a:p>
          <a:p>
            <a:pPr lvl="1" algn="just"/>
            <a:r>
              <a:rPr lang="en-IN" sz="2000" dirty="0"/>
              <a:t>Relationships provide recommender systems with tremendous insight, as well as an understanding of customers. There are three main types that occur</a:t>
            </a:r>
            <a:r>
              <a:rPr lang="en-IN" sz="2000" dirty="0" smtClean="0"/>
              <a:t>:</a:t>
            </a:r>
          </a:p>
          <a:p>
            <a:pPr lvl="1" algn="just"/>
            <a:r>
              <a:rPr lang="en-IN" sz="2000" b="1" dirty="0"/>
              <a:t>User-Product Relationship</a:t>
            </a:r>
          </a:p>
          <a:p>
            <a:pPr lvl="1" algn="just"/>
            <a:r>
              <a:rPr lang="en-IN" sz="2000" dirty="0"/>
              <a:t>The user-product relationship occurs when some users have an affinity or preference towards specific products that they need. For example, a cricket player might have a preference for cricket-related items, thus the e-commerce website will build a user-product relation of player-&gt;cricket</a:t>
            </a:r>
            <a:r>
              <a:rPr lang="en-IN" sz="2000" dirty="0" smtClean="0"/>
              <a:t>.</a:t>
            </a:r>
          </a:p>
          <a:p>
            <a:pPr lvl="1" algn="just"/>
            <a:r>
              <a:rPr lang="en-IN" sz="2000" b="1" dirty="0"/>
              <a:t>Product-Product Relationship</a:t>
            </a:r>
          </a:p>
          <a:p>
            <a:pPr lvl="1" algn="just"/>
            <a:r>
              <a:rPr lang="en-IN" sz="2000" dirty="0"/>
              <a:t>Product-product relationships occur when items are similar in nature, either by appearance or description. Some examples include books or music of the same genre, dishes from the same cuisine, or news articles from a particular event</a:t>
            </a:r>
            <a:r>
              <a:rPr lang="en-IN" sz="2000" dirty="0" smtClean="0"/>
              <a:t>.</a:t>
            </a:r>
          </a:p>
          <a:p>
            <a:pPr lvl="1" algn="just"/>
            <a:r>
              <a:rPr lang="en-IN" sz="2000" b="1" dirty="0"/>
              <a:t>User-User Relationship</a:t>
            </a:r>
          </a:p>
          <a:p>
            <a:pPr lvl="1" algn="just"/>
            <a:r>
              <a:rPr lang="en-IN" sz="2000" dirty="0"/>
              <a:t>User-user relationships occur when some customers have similar taste with respect to a particular product or service. Examples include mutual friends, similar backgrounds, similar age, etc.</a:t>
            </a:r>
          </a:p>
        </p:txBody>
      </p:sp>
    </p:spTree>
    <p:extLst>
      <p:ext uri="{BB962C8B-B14F-4D97-AF65-F5344CB8AC3E}">
        <p14:creationId xmlns:p14="http://schemas.microsoft.com/office/powerpoint/2010/main" val="360198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06090"/>
          </a:xfrm>
        </p:spPr>
        <p:txBody>
          <a:bodyPr>
            <a:normAutofit/>
          </a:bodyPr>
          <a:lstStyle/>
          <a:p>
            <a:r>
              <a:rPr lang="en-IN" sz="4000" b="1" cap="all" dirty="0"/>
              <a:t>DATA &amp; RECOMMENDER </a:t>
            </a:r>
            <a:r>
              <a:rPr lang="en-IN" sz="4000" b="1" cap="all" dirty="0" smtClean="0"/>
              <a:t>SYSTEMS</a:t>
            </a:r>
            <a:endParaRPr lang="en-IN" sz="4000" dirty="0"/>
          </a:p>
        </p:txBody>
      </p:sp>
      <p:sp>
        <p:nvSpPr>
          <p:cNvPr id="3" name="Content Placeholder 2"/>
          <p:cNvSpPr>
            <a:spLocks noGrp="1"/>
          </p:cNvSpPr>
          <p:nvPr>
            <p:ph idx="1"/>
          </p:nvPr>
        </p:nvSpPr>
        <p:spPr>
          <a:xfrm>
            <a:off x="457200" y="692696"/>
            <a:ext cx="8507288" cy="5433467"/>
          </a:xfrm>
        </p:spPr>
        <p:txBody>
          <a:bodyPr>
            <a:normAutofit/>
          </a:bodyPr>
          <a:lstStyle/>
          <a:p>
            <a:r>
              <a:rPr lang="en-IN" sz="2400" b="1" dirty="0"/>
              <a:t>User </a:t>
            </a:r>
            <a:r>
              <a:rPr lang="en-IN" sz="2400" b="1" dirty="0" err="1"/>
              <a:t>Behavior</a:t>
            </a:r>
            <a:r>
              <a:rPr lang="en-IN" sz="2400" b="1" dirty="0"/>
              <a:t> Data</a:t>
            </a:r>
          </a:p>
          <a:p>
            <a:pPr lvl="1"/>
            <a:r>
              <a:rPr lang="en-IN" sz="2000" dirty="0"/>
              <a:t>Users </a:t>
            </a:r>
            <a:r>
              <a:rPr lang="en-IN" sz="2000" dirty="0" err="1"/>
              <a:t>behavior</a:t>
            </a:r>
            <a:r>
              <a:rPr lang="en-IN" sz="2000" dirty="0"/>
              <a:t> data is useful information about the engagement of the user on the product. It can be collected from ratings, clicks and purchase history</a:t>
            </a:r>
            <a:r>
              <a:rPr lang="en-IN" sz="2000" dirty="0" smtClean="0"/>
              <a:t>.</a:t>
            </a:r>
          </a:p>
          <a:p>
            <a:r>
              <a:rPr lang="en-IN" sz="2400" b="1" dirty="0"/>
              <a:t>User Demographic Data</a:t>
            </a:r>
          </a:p>
          <a:p>
            <a:pPr lvl="1"/>
            <a:r>
              <a:rPr lang="en-IN" sz="2000" dirty="0"/>
              <a:t>User demographic information is related to the user’s personal information such as age, education, income and location</a:t>
            </a:r>
            <a:r>
              <a:rPr lang="en-IN" sz="2000" dirty="0" smtClean="0"/>
              <a:t>.</a:t>
            </a:r>
          </a:p>
          <a:p>
            <a:r>
              <a:rPr lang="en-IN" sz="2400" b="1" dirty="0"/>
              <a:t>Product Attribute Data</a:t>
            </a:r>
          </a:p>
          <a:p>
            <a:pPr lvl="1"/>
            <a:r>
              <a:rPr lang="en-IN" sz="2000" dirty="0"/>
              <a:t>Product attribute data is information related to the product itself such as genre in case of books, cast in case of movies, cuisine in case of food.</a:t>
            </a:r>
          </a:p>
        </p:txBody>
      </p:sp>
    </p:spTree>
    <p:extLst>
      <p:ext uri="{BB962C8B-B14F-4D97-AF65-F5344CB8AC3E}">
        <p14:creationId xmlns:p14="http://schemas.microsoft.com/office/powerpoint/2010/main" val="101593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r>
              <a:rPr lang="en-IN" sz="3600" b="1" cap="all" dirty="0"/>
              <a:t>HOW DO WE PROVIDE DATA FOR RECOMMENDER SYSTEMS?</a:t>
            </a:r>
            <a:br>
              <a:rPr lang="en-IN" sz="3600" b="1" cap="all" dirty="0"/>
            </a:br>
            <a:endParaRPr lang="en-IN" sz="3600" dirty="0"/>
          </a:p>
        </p:txBody>
      </p:sp>
      <p:sp>
        <p:nvSpPr>
          <p:cNvPr id="3" name="Content Placeholder 2"/>
          <p:cNvSpPr>
            <a:spLocks noGrp="1"/>
          </p:cNvSpPr>
          <p:nvPr>
            <p:ph idx="1"/>
          </p:nvPr>
        </p:nvSpPr>
        <p:spPr>
          <a:xfrm>
            <a:off x="457200" y="980728"/>
            <a:ext cx="8579296" cy="5544616"/>
          </a:xfrm>
        </p:spPr>
        <p:txBody>
          <a:bodyPr>
            <a:normAutofit/>
          </a:bodyPr>
          <a:lstStyle/>
          <a:p>
            <a:pPr algn="just"/>
            <a:r>
              <a:rPr lang="en-IN" sz="2400" dirty="0"/>
              <a:t>Data can be provided in a variety of ways. There are two particularly important methods, explicit and implicit rating</a:t>
            </a:r>
            <a:r>
              <a:rPr lang="en-IN" sz="2400" dirty="0" smtClean="0"/>
              <a:t>.</a:t>
            </a:r>
          </a:p>
          <a:p>
            <a:pPr algn="just"/>
            <a:r>
              <a:rPr lang="en-IN" sz="2400" b="1" dirty="0"/>
              <a:t>Explicit Ratings</a:t>
            </a:r>
          </a:p>
          <a:p>
            <a:pPr lvl="1" algn="just"/>
            <a:r>
              <a:rPr lang="en-IN" sz="2000" dirty="0"/>
              <a:t>Explicit ratings are provided by the user. </a:t>
            </a:r>
            <a:endParaRPr lang="en-IN" sz="2000" dirty="0" smtClean="0"/>
          </a:p>
          <a:p>
            <a:pPr lvl="1" algn="just"/>
            <a:r>
              <a:rPr lang="en-IN" sz="2000" dirty="0" smtClean="0"/>
              <a:t>They </a:t>
            </a:r>
            <a:r>
              <a:rPr lang="en-IN" sz="2000" dirty="0"/>
              <a:t>infer the user’s preference. </a:t>
            </a:r>
            <a:endParaRPr lang="en-IN" sz="2000" dirty="0" smtClean="0"/>
          </a:p>
          <a:p>
            <a:pPr lvl="1" algn="just"/>
            <a:r>
              <a:rPr lang="en-IN" sz="2000" dirty="0" smtClean="0"/>
              <a:t>Examples </a:t>
            </a:r>
            <a:r>
              <a:rPr lang="en-IN" sz="2000" dirty="0"/>
              <a:t>include star ratings, reviews, feedback, likes and following. </a:t>
            </a:r>
            <a:endParaRPr lang="en-IN" sz="2000" dirty="0" smtClean="0"/>
          </a:p>
          <a:p>
            <a:pPr lvl="1" algn="just"/>
            <a:r>
              <a:rPr lang="en-IN" sz="2000" dirty="0" smtClean="0"/>
              <a:t>Since </a:t>
            </a:r>
            <a:r>
              <a:rPr lang="en-IN" sz="2000" dirty="0"/>
              <a:t>users don't always rate products, explicit ratings can be hard to get</a:t>
            </a:r>
            <a:r>
              <a:rPr lang="en-IN" sz="2000" dirty="0" smtClean="0"/>
              <a:t>.</a:t>
            </a:r>
          </a:p>
          <a:p>
            <a:pPr algn="just"/>
            <a:r>
              <a:rPr lang="en-IN" sz="2400" b="1" dirty="0"/>
              <a:t>Implicit Ratings</a:t>
            </a:r>
          </a:p>
          <a:p>
            <a:pPr lvl="1" algn="just"/>
            <a:r>
              <a:rPr lang="en-IN" sz="2000" dirty="0"/>
              <a:t>Implicit ratings are provided when users interact with the item. </a:t>
            </a:r>
            <a:endParaRPr lang="en-IN" sz="2000" dirty="0" smtClean="0"/>
          </a:p>
          <a:p>
            <a:pPr lvl="1" algn="just"/>
            <a:r>
              <a:rPr lang="en-IN" sz="2000" dirty="0" smtClean="0"/>
              <a:t>They </a:t>
            </a:r>
            <a:r>
              <a:rPr lang="en-IN" sz="2000" dirty="0"/>
              <a:t>infer a user’s </a:t>
            </a:r>
            <a:r>
              <a:rPr lang="en-IN" sz="2000" dirty="0" err="1"/>
              <a:t>behavior</a:t>
            </a:r>
            <a:r>
              <a:rPr lang="en-IN" sz="2000" dirty="0"/>
              <a:t> and are easy to get as users are subconsciously clicking. </a:t>
            </a:r>
            <a:endParaRPr lang="en-IN" sz="2000" dirty="0" smtClean="0"/>
          </a:p>
          <a:p>
            <a:pPr lvl="1" algn="just"/>
            <a:r>
              <a:rPr lang="en-IN" sz="2000" dirty="0" smtClean="0"/>
              <a:t>Examples </a:t>
            </a:r>
            <a:r>
              <a:rPr lang="en-IN" sz="2000" dirty="0"/>
              <a:t>include clicks, views and purchases. (Note: Views and purchases can be a better entity to recommend as users will have spent time and money on what is most crucial for them.)</a:t>
            </a:r>
          </a:p>
        </p:txBody>
      </p:sp>
    </p:spTree>
    <p:extLst>
      <p:ext uri="{BB962C8B-B14F-4D97-AF65-F5344CB8AC3E}">
        <p14:creationId xmlns:p14="http://schemas.microsoft.com/office/powerpoint/2010/main" val="16572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06090"/>
          </a:xfrm>
        </p:spPr>
        <p:txBody>
          <a:bodyPr>
            <a:noAutofit/>
          </a:bodyPr>
          <a:lstStyle/>
          <a:p>
            <a:r>
              <a:rPr lang="en-IN" sz="3600" b="1" dirty="0"/>
              <a:t>Product Similarity (Item-Item Filtering)</a:t>
            </a:r>
            <a:br>
              <a:rPr lang="en-IN" sz="3600" b="1" dirty="0"/>
            </a:br>
            <a:endParaRPr lang="en-IN" sz="3600" dirty="0"/>
          </a:p>
        </p:txBody>
      </p:sp>
      <p:sp>
        <p:nvSpPr>
          <p:cNvPr id="3" name="Content Placeholder 2"/>
          <p:cNvSpPr>
            <a:spLocks noGrp="1"/>
          </p:cNvSpPr>
          <p:nvPr>
            <p:ph idx="1"/>
          </p:nvPr>
        </p:nvSpPr>
        <p:spPr>
          <a:xfrm>
            <a:off x="457200" y="620688"/>
            <a:ext cx="8579296" cy="5505475"/>
          </a:xfrm>
        </p:spPr>
        <p:txBody>
          <a:bodyPr>
            <a:normAutofit/>
          </a:bodyPr>
          <a:lstStyle/>
          <a:p>
            <a:pPr algn="just"/>
            <a:r>
              <a:rPr lang="en-IN" sz="2400" dirty="0"/>
              <a:t>Product similarity is the most useful system for suggesting products based on how much the user would like the product. </a:t>
            </a:r>
            <a:endParaRPr lang="en-IN" sz="2400" dirty="0" smtClean="0"/>
          </a:p>
          <a:p>
            <a:pPr algn="just"/>
            <a:r>
              <a:rPr lang="en-IN" sz="2400" dirty="0" smtClean="0"/>
              <a:t>If </a:t>
            </a:r>
            <a:r>
              <a:rPr lang="en-IN" sz="2400" dirty="0"/>
              <a:t>the user is browsing or searching for a particular product, they can be shown similar products. </a:t>
            </a:r>
            <a:endParaRPr lang="en-IN" sz="2400" dirty="0" smtClean="0"/>
          </a:p>
          <a:p>
            <a:pPr algn="just"/>
            <a:r>
              <a:rPr lang="en-IN" sz="2400" dirty="0" smtClean="0"/>
              <a:t>Users </a:t>
            </a:r>
            <a:r>
              <a:rPr lang="en-IN" sz="2400" dirty="0"/>
              <a:t>often expect to find products they want quickly and move on if they have a hard time finding the relevant product. </a:t>
            </a:r>
            <a:endParaRPr lang="en-IN" sz="2400" dirty="0" smtClean="0"/>
          </a:p>
          <a:p>
            <a:pPr algn="just"/>
            <a:r>
              <a:rPr lang="en-IN" sz="2400" dirty="0" smtClean="0"/>
              <a:t>When </a:t>
            </a:r>
            <a:r>
              <a:rPr lang="en-IN" sz="2400" dirty="0"/>
              <a:t>the user clicks on one product we can show another similar product, or if the user buys the product we can email the user advertisements or coupons based on a similar product. </a:t>
            </a:r>
            <a:endParaRPr lang="en-IN" sz="2400" dirty="0" smtClean="0"/>
          </a:p>
          <a:p>
            <a:pPr algn="just"/>
            <a:r>
              <a:rPr lang="en-IN" sz="2400" dirty="0" smtClean="0"/>
              <a:t>Product </a:t>
            </a:r>
            <a:r>
              <a:rPr lang="en-IN" sz="2400" dirty="0"/>
              <a:t>similarity is particularly useful when we don’t know much about the user yet, but we do know what products they're viewing. </a:t>
            </a:r>
          </a:p>
        </p:txBody>
      </p:sp>
      <p:pic>
        <p:nvPicPr>
          <p:cNvPr id="2050" name="Picture 2" descr="recommendation-system-machine-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49" y="5373216"/>
            <a:ext cx="7620000" cy="134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60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fontScale="90000"/>
          </a:bodyPr>
          <a:lstStyle/>
          <a:p>
            <a:r>
              <a:rPr lang="en-IN" b="1" dirty="0"/>
              <a:t>User Similarity (User-User Filtering</a:t>
            </a:r>
            <a:r>
              <a:rPr lang="en-IN" b="1" dirty="0" smtClean="0"/>
              <a:t>)</a:t>
            </a:r>
            <a:endParaRPr lang="en-IN" dirty="0"/>
          </a:p>
        </p:txBody>
      </p:sp>
      <p:sp>
        <p:nvSpPr>
          <p:cNvPr id="3" name="Content Placeholder 2"/>
          <p:cNvSpPr>
            <a:spLocks noGrp="1"/>
          </p:cNvSpPr>
          <p:nvPr>
            <p:ph idx="1"/>
          </p:nvPr>
        </p:nvSpPr>
        <p:spPr>
          <a:xfrm>
            <a:off x="457200" y="836712"/>
            <a:ext cx="8229600" cy="5289451"/>
          </a:xfrm>
        </p:spPr>
        <p:txBody>
          <a:bodyPr>
            <a:normAutofit/>
          </a:bodyPr>
          <a:lstStyle/>
          <a:p>
            <a:pPr algn="just"/>
            <a:r>
              <a:rPr lang="en-IN" sz="2400" dirty="0"/>
              <a:t>User similarity is for checking the difference between the similarity of two users. </a:t>
            </a:r>
            <a:endParaRPr lang="en-IN" sz="2400" dirty="0" smtClean="0"/>
          </a:p>
          <a:p>
            <a:pPr algn="just"/>
            <a:r>
              <a:rPr lang="en-IN" sz="2400" dirty="0" smtClean="0"/>
              <a:t>If </a:t>
            </a:r>
            <a:r>
              <a:rPr lang="en-IN" sz="2400" dirty="0"/>
              <a:t>two users have similar preferences for a product we can assume they have similar interests. </a:t>
            </a:r>
            <a:endParaRPr lang="en-IN" sz="2400" dirty="0" smtClean="0"/>
          </a:p>
          <a:p>
            <a:pPr algn="just"/>
            <a:r>
              <a:rPr lang="en-IN" sz="2400" dirty="0" smtClean="0"/>
              <a:t>It’s </a:t>
            </a:r>
            <a:r>
              <a:rPr lang="en-IN" sz="2400" dirty="0"/>
              <a:t>like a friend recommending a product.</a:t>
            </a:r>
          </a:p>
        </p:txBody>
      </p:sp>
      <p:pic>
        <p:nvPicPr>
          <p:cNvPr id="3074" name="Picture 2" descr="recommendation-system-machine-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0"/>
            <a:ext cx="7620000" cy="323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24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1882</Words>
  <Application>Microsoft Office PowerPoint</Application>
  <PresentationFormat>On-screen Show (4:3)</PresentationFormat>
  <Paragraphs>263</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Recommender System</vt:lpstr>
      <vt:lpstr>Introduction</vt:lpstr>
      <vt:lpstr>PowerPoint Presentation</vt:lpstr>
      <vt:lpstr>PowerPoint Presentation</vt:lpstr>
      <vt:lpstr>How Do Recommender Systems Work? </vt:lpstr>
      <vt:lpstr>DATA &amp; RECOMMENDER SYSTEMS</vt:lpstr>
      <vt:lpstr>HOW DO WE PROVIDE DATA FOR RECOMMENDER SYSTEMS? </vt:lpstr>
      <vt:lpstr>Product Similarity (Item-Item Filtering) </vt:lpstr>
      <vt:lpstr>User Similarity (User-User Filtering)</vt:lpstr>
      <vt:lpstr>PowerPoint Presentation</vt:lpstr>
      <vt:lpstr>Similarity Measures</vt:lpstr>
      <vt:lpstr>Minkowski Distance</vt:lpstr>
      <vt:lpstr>Manhattan Distance</vt:lpstr>
      <vt:lpstr>Euclidean Distance</vt:lpstr>
      <vt:lpstr>Cosine Similarity</vt:lpstr>
      <vt:lpstr>Pearson Coefficient</vt:lpstr>
      <vt:lpstr>Jaccard Similarity</vt:lpstr>
      <vt:lpstr>Hamming Distance</vt:lpstr>
      <vt:lpstr>Types of Recommender Systems</vt:lpstr>
      <vt:lpstr>Content-Based Recommender Systems </vt:lpstr>
      <vt:lpstr>APPROACH 1: USING RATED CONTENT TO RECOMMEND </vt:lpstr>
      <vt:lpstr>PowerPoint Presentation</vt:lpstr>
      <vt:lpstr>PowerPoint Presentation</vt:lpstr>
      <vt:lpstr>APPROACH 2: RECOMMENDATION THROUGH DESCRIPTION OF THE CONTENT </vt:lpstr>
      <vt:lpstr>Term Frequency-Inverse Document Frequency (TF-IDF) </vt:lpstr>
      <vt:lpstr>PowerPoint Presentation</vt:lpstr>
      <vt:lpstr>PowerPoint Presentation</vt:lpstr>
      <vt:lpstr>Collaborative Filtering Recommender Systems </vt:lpstr>
      <vt:lpstr>PowerPoint Presentation</vt:lpstr>
      <vt:lpstr>PowerPoint Presentation</vt:lpstr>
      <vt:lpstr>PowerPoint Presentation</vt:lpstr>
      <vt:lpstr>Memory Based Recommender System</vt:lpstr>
      <vt:lpstr>User-Based Collaborative Filtering</vt:lpstr>
      <vt:lpstr>PowerPoint Presentation</vt:lpstr>
      <vt:lpstr>Item based collaborative filtering</vt:lpstr>
      <vt:lpstr>Model Based Collaborative Filtering</vt:lpstr>
      <vt:lpstr>PowerPoint Presentation</vt:lpstr>
      <vt:lpstr>PowerPoint Presentation</vt:lpstr>
      <vt:lpstr>Examples of Recommender System</vt:lpstr>
      <vt:lpstr>Ethical Use of Recommender System</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dc:title>
  <dc:creator>ismail - [2010]</dc:creator>
  <cp:lastModifiedBy>ismail - [2010]</cp:lastModifiedBy>
  <cp:revision>13</cp:revision>
  <dcterms:created xsi:type="dcterms:W3CDTF">2023-10-16T08:25:37Z</dcterms:created>
  <dcterms:modified xsi:type="dcterms:W3CDTF">2023-10-16T10:39:32Z</dcterms:modified>
</cp:coreProperties>
</file>