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9" r:id="rId14"/>
    <p:sldId id="300"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306" r:id="rId31"/>
    <p:sldId id="307" r:id="rId32"/>
    <p:sldId id="308" r:id="rId33"/>
    <p:sldId id="309" r:id="rId34"/>
    <p:sldId id="310" r:id="rId35"/>
    <p:sldId id="311" r:id="rId36"/>
    <p:sldId id="312" r:id="rId37"/>
    <p:sldId id="283" r:id="rId38"/>
    <p:sldId id="302" r:id="rId39"/>
    <p:sldId id="284" r:id="rId40"/>
    <p:sldId id="285" r:id="rId41"/>
    <p:sldId id="286" r:id="rId42"/>
    <p:sldId id="301" r:id="rId43"/>
    <p:sldId id="287" r:id="rId44"/>
    <p:sldId id="288" r:id="rId45"/>
    <p:sldId id="289" r:id="rId46"/>
    <p:sldId id="290" r:id="rId47"/>
    <p:sldId id="291" r:id="rId48"/>
    <p:sldId id="292" r:id="rId49"/>
    <p:sldId id="293" r:id="rId50"/>
    <p:sldId id="303" r:id="rId51"/>
    <p:sldId id="304" r:id="rId52"/>
    <p:sldId id="305" r:id="rId53"/>
    <p:sldId id="294" r:id="rId54"/>
    <p:sldId id="295" r:id="rId55"/>
    <p:sldId id="296" r:id="rId56"/>
    <p:sldId id="297" r:id="rId57"/>
    <p:sldId id="298"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B4BB327-5AAF-40B2-A14C-51739B0D4F8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247235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4BB327-5AAF-40B2-A14C-51739B0D4F8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205442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4BB327-5AAF-40B2-A14C-51739B0D4F8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187383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4BB327-5AAF-40B2-A14C-51739B0D4F8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2835844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4BB327-5AAF-40B2-A14C-51739B0D4F8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199027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B4BB327-5AAF-40B2-A14C-51739B0D4F80}"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2182665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B4BB327-5AAF-40B2-A14C-51739B0D4F80}" type="datetimeFigureOut">
              <a:rPr lang="en-IN" smtClean="0"/>
              <a:t>03-11-2023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419721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B4BB327-5AAF-40B2-A14C-51739B0D4F80}" type="datetimeFigureOut">
              <a:rPr lang="en-IN" smtClean="0"/>
              <a:t>03-11-2023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68914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BB327-5AAF-40B2-A14C-51739B0D4F80}" type="datetimeFigureOut">
              <a:rPr lang="en-IN" smtClean="0"/>
              <a:t>03-11-2023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285628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4BB327-5AAF-40B2-A14C-51739B0D4F80}"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122613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4BB327-5AAF-40B2-A14C-51739B0D4F80}"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110646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BB327-5AAF-40B2-A14C-51739B0D4F80}" type="datetimeFigureOut">
              <a:rPr lang="en-IN" smtClean="0"/>
              <a:t>03-11-2023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53E0AF-EF86-42FA-87AB-BC1598FD0BA5}" type="slidenum">
              <a:rPr lang="en-IN" smtClean="0"/>
              <a:t>‹#›</a:t>
            </a:fld>
            <a:endParaRPr lang="en-IN"/>
          </a:p>
        </p:txBody>
      </p:sp>
    </p:spTree>
    <p:extLst>
      <p:ext uri="{BB962C8B-B14F-4D97-AF65-F5344CB8AC3E}">
        <p14:creationId xmlns:p14="http://schemas.microsoft.com/office/powerpoint/2010/main" val="2227565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uiltin.com/data-science/intro-descriptive-statistic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builtin.com/data-science/collaborative-filtering-recommender-syste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Recommender System</a:t>
            </a:r>
            <a:endParaRPr lang="en-IN" b="1" dirty="0">
              <a:solidFill>
                <a:srgbClr val="FF0000"/>
              </a:solidFill>
            </a:endParaRPr>
          </a:p>
        </p:txBody>
      </p:sp>
    </p:spTree>
    <p:extLst>
      <p:ext uri="{BB962C8B-B14F-4D97-AF65-F5344CB8AC3E}">
        <p14:creationId xmlns:p14="http://schemas.microsoft.com/office/powerpoint/2010/main" val="1266674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pPr algn="just"/>
            <a:r>
              <a:rPr lang="en-IN" sz="2400" dirty="0"/>
              <a:t>One shortcoming of user similarity, however, is that it requires all the user data to suggest products. </a:t>
            </a:r>
          </a:p>
          <a:p>
            <a:pPr algn="just"/>
            <a:r>
              <a:rPr lang="en-IN" sz="2400" dirty="0"/>
              <a:t>It’s called a </a:t>
            </a:r>
            <a:r>
              <a:rPr lang="en-IN" sz="2400" b="1" dirty="0"/>
              <a:t>cold start problem</a:t>
            </a:r>
            <a:r>
              <a:rPr lang="en-IN" sz="2400" dirty="0"/>
              <a:t> because beginning the recommendation process requires previous data from users. </a:t>
            </a:r>
          </a:p>
          <a:p>
            <a:pPr algn="just"/>
            <a:r>
              <a:rPr lang="en-IN" sz="2400" dirty="0"/>
              <a:t>A newly launched e-commerce website, for example, suffers from the cold start problem because it doesn't have a large number of users.</a:t>
            </a:r>
          </a:p>
          <a:p>
            <a:pPr algn="just"/>
            <a:r>
              <a:rPr lang="en-IN" sz="2400" dirty="0"/>
              <a:t>Product similarity doesn’t have this problem because it just requires product information and the user’s preference. </a:t>
            </a:r>
          </a:p>
          <a:p>
            <a:pPr algn="just"/>
            <a:r>
              <a:rPr lang="en-IN" sz="2400" dirty="0"/>
              <a:t>Netflix, for example, avoids this issue by asking users their likes when starting a new subscription.</a:t>
            </a:r>
          </a:p>
        </p:txBody>
      </p:sp>
    </p:spTree>
    <p:extLst>
      <p:ext uri="{BB962C8B-B14F-4D97-AF65-F5344CB8AC3E}">
        <p14:creationId xmlns:p14="http://schemas.microsoft.com/office/powerpoint/2010/main" val="2258503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850106"/>
          </a:xfrm>
        </p:spPr>
        <p:txBody>
          <a:bodyPr>
            <a:normAutofit/>
          </a:bodyPr>
          <a:lstStyle/>
          <a:p>
            <a:r>
              <a:rPr lang="en-IN" b="1" dirty="0"/>
              <a:t>Similarity Measures</a:t>
            </a:r>
            <a:endParaRPr lang="en-IN" dirty="0"/>
          </a:p>
        </p:txBody>
      </p:sp>
      <p:sp>
        <p:nvSpPr>
          <p:cNvPr id="3" name="Content Placeholder 2"/>
          <p:cNvSpPr>
            <a:spLocks noGrp="1"/>
          </p:cNvSpPr>
          <p:nvPr>
            <p:ph idx="1"/>
          </p:nvPr>
        </p:nvSpPr>
        <p:spPr>
          <a:xfrm>
            <a:off x="457200" y="764704"/>
            <a:ext cx="8229600" cy="5361459"/>
          </a:xfrm>
        </p:spPr>
        <p:txBody>
          <a:bodyPr>
            <a:normAutofit/>
          </a:bodyPr>
          <a:lstStyle/>
          <a:p>
            <a:pPr algn="just"/>
            <a:r>
              <a:rPr lang="en-IN" sz="2400" dirty="0"/>
              <a:t>Similarity is measured using the distance metric. </a:t>
            </a:r>
          </a:p>
          <a:p>
            <a:pPr algn="just"/>
            <a:r>
              <a:rPr lang="en-IN" sz="2400" dirty="0"/>
              <a:t>Nearest points are the most similar and farthest points are the least relevant. </a:t>
            </a:r>
          </a:p>
          <a:p>
            <a:pPr algn="just"/>
            <a:r>
              <a:rPr lang="en-IN" sz="2400" dirty="0"/>
              <a:t>The similarity is subjective and is highly dependent on the domain and application. </a:t>
            </a:r>
          </a:p>
          <a:p>
            <a:pPr algn="just"/>
            <a:r>
              <a:rPr lang="en-IN" sz="2400" dirty="0"/>
              <a:t>For example, two movies are similar because of genre or length or cast. </a:t>
            </a:r>
          </a:p>
          <a:p>
            <a:pPr algn="just"/>
            <a:r>
              <a:rPr lang="en-IN" sz="2400" dirty="0"/>
              <a:t>Care should be taken when calculating distance across dimensions/features that are unrelated. </a:t>
            </a:r>
          </a:p>
          <a:p>
            <a:pPr algn="just"/>
            <a:r>
              <a:rPr lang="en-IN" sz="2400" dirty="0"/>
              <a:t>The relative values of each element must be normalized, or one feature could end up dominating the distance calculation.</a:t>
            </a:r>
          </a:p>
        </p:txBody>
      </p:sp>
    </p:spTree>
    <p:extLst>
      <p:ext uri="{BB962C8B-B14F-4D97-AF65-F5344CB8AC3E}">
        <p14:creationId xmlns:p14="http://schemas.microsoft.com/office/powerpoint/2010/main" val="307750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06090"/>
          </a:xfrm>
        </p:spPr>
        <p:txBody>
          <a:bodyPr>
            <a:normAutofit fontScale="90000"/>
          </a:bodyPr>
          <a:lstStyle/>
          <a:p>
            <a:r>
              <a:rPr lang="en-IN" b="1" dirty="0" err="1"/>
              <a:t>Minkowski</a:t>
            </a:r>
            <a:r>
              <a:rPr lang="en-IN" b="1" dirty="0"/>
              <a:t> Distance</a:t>
            </a:r>
            <a:endParaRPr lang="en-IN" dirty="0"/>
          </a:p>
        </p:txBody>
      </p:sp>
      <p:sp>
        <p:nvSpPr>
          <p:cNvPr id="3" name="Content Placeholder 2"/>
          <p:cNvSpPr>
            <a:spLocks noGrp="1"/>
          </p:cNvSpPr>
          <p:nvPr>
            <p:ph idx="1"/>
          </p:nvPr>
        </p:nvSpPr>
        <p:spPr>
          <a:xfrm>
            <a:off x="457200" y="764704"/>
            <a:ext cx="8229600" cy="5361459"/>
          </a:xfrm>
        </p:spPr>
        <p:txBody>
          <a:bodyPr>
            <a:normAutofit/>
          </a:bodyPr>
          <a:lstStyle/>
          <a:p>
            <a:r>
              <a:rPr lang="en-IN" sz="2400" dirty="0"/>
              <a:t>When the dimension of a data point is numeric, the general form is called the </a:t>
            </a:r>
            <a:r>
              <a:rPr lang="en-IN" sz="2400" b="1" dirty="0" err="1"/>
              <a:t>Minkowski</a:t>
            </a:r>
            <a:r>
              <a:rPr lang="en-IN" sz="2400" b="1" dirty="0"/>
              <a:t> distance.</a:t>
            </a:r>
          </a:p>
          <a:p>
            <a:endParaRPr lang="en-US" sz="2400" dirty="0"/>
          </a:p>
          <a:p>
            <a:endParaRPr lang="en-US" sz="2400" dirty="0"/>
          </a:p>
          <a:p>
            <a:r>
              <a:rPr lang="en-IN" sz="2400" dirty="0"/>
              <a:t>It is a generic distance metric where Manhattan(r=1) or Euclidean(r=2) distance measures are generalizations of it.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1628800"/>
            <a:ext cx="22098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recommendation-system-machine-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recommendation-system-machine-learn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11" y="3284984"/>
            <a:ext cx="6131396" cy="3321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4335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7C34E-E827-4252-950E-592F38DD340C}"/>
              </a:ext>
            </a:extLst>
          </p:cNvPr>
          <p:cNvSpPr>
            <a:spLocks noGrp="1"/>
          </p:cNvSpPr>
          <p:nvPr>
            <p:ph idx="1"/>
          </p:nvPr>
        </p:nvSpPr>
        <p:spPr>
          <a:xfrm>
            <a:off x="457200" y="692696"/>
            <a:ext cx="8229600" cy="4525963"/>
          </a:xfrm>
        </p:spPr>
        <p:txBody>
          <a:bodyPr>
            <a:normAutofit/>
          </a:bodyPr>
          <a:lstStyle/>
          <a:p>
            <a:pPr algn="just" fontAlgn="base"/>
            <a:r>
              <a:rPr lang="en-US" b="0" i="0" dirty="0" err="1">
                <a:solidFill>
                  <a:srgbClr val="273239"/>
                </a:solidFill>
                <a:effectLst/>
                <a:latin typeface="Nunito" pitchFamily="2" charset="0"/>
              </a:rPr>
              <a:t>Minkowski</a:t>
            </a:r>
            <a:r>
              <a:rPr lang="en-US" b="0" i="0" dirty="0">
                <a:solidFill>
                  <a:srgbClr val="273239"/>
                </a:solidFill>
                <a:effectLst/>
                <a:latin typeface="Nunito" pitchFamily="2" charset="0"/>
              </a:rPr>
              <a:t> distance is a distance measured between two points in N-dimensional space. It is basically a generalization of the Euclidean distance and the Manhattan distance. It is widely used in the field of Machine learning, especially in the concept to find the optimal correlation or classification of data. </a:t>
            </a:r>
          </a:p>
          <a:p>
            <a:pPr algn="just"/>
            <a:endParaRPr lang="en-IN" dirty="0"/>
          </a:p>
        </p:txBody>
      </p:sp>
    </p:spTree>
    <p:extLst>
      <p:ext uri="{BB962C8B-B14F-4D97-AF65-F5344CB8AC3E}">
        <p14:creationId xmlns:p14="http://schemas.microsoft.com/office/powerpoint/2010/main" val="1925368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9271-AA1B-4056-A855-FE653416E300}"/>
              </a:ext>
            </a:extLst>
          </p:cNvPr>
          <p:cNvSpPr>
            <a:spLocks noGrp="1"/>
          </p:cNvSpPr>
          <p:nvPr>
            <p:ph type="title"/>
          </p:nvPr>
        </p:nvSpPr>
        <p:spPr/>
        <p:txBody>
          <a:bodyPr>
            <a:normAutofit/>
          </a:bodyPr>
          <a:lstStyle/>
          <a:p>
            <a:r>
              <a:rPr lang="en-US" sz="2800" b="1" i="0" dirty="0">
                <a:solidFill>
                  <a:srgbClr val="FF0000"/>
                </a:solidFill>
                <a:effectLst/>
                <a:latin typeface="Times New Roman" panose="02020603050405020304" pitchFamily="18" charset="0"/>
                <a:cs typeface="Times New Roman" panose="02020603050405020304" pitchFamily="18" charset="0"/>
              </a:rPr>
              <a:t>Let us consider a 2-dimensional space having three points P</a:t>
            </a:r>
            <a:r>
              <a:rPr lang="en-US" sz="2800" b="1" i="0" baseline="-25000" dirty="0">
                <a:solidFill>
                  <a:srgbClr val="FF0000"/>
                </a:solidFill>
                <a:effectLst/>
                <a:latin typeface="Times New Roman" panose="02020603050405020304" pitchFamily="18" charset="0"/>
                <a:cs typeface="Times New Roman" panose="02020603050405020304" pitchFamily="18" charset="0"/>
              </a:rPr>
              <a:t>1</a:t>
            </a:r>
            <a:r>
              <a:rPr lang="en-US" sz="2800" b="1" i="0" dirty="0">
                <a:solidFill>
                  <a:srgbClr val="FF0000"/>
                </a:solidFill>
                <a:effectLst/>
                <a:latin typeface="Times New Roman" panose="02020603050405020304" pitchFamily="18" charset="0"/>
                <a:cs typeface="Times New Roman" panose="02020603050405020304" pitchFamily="18" charset="0"/>
              </a:rPr>
              <a:t> (X</a:t>
            </a:r>
            <a:r>
              <a:rPr lang="en-US" sz="2800" b="1" i="0" baseline="-25000" dirty="0">
                <a:solidFill>
                  <a:srgbClr val="FF0000"/>
                </a:solidFill>
                <a:effectLst/>
                <a:latin typeface="Times New Roman" panose="02020603050405020304" pitchFamily="18" charset="0"/>
                <a:cs typeface="Times New Roman" panose="02020603050405020304" pitchFamily="18" charset="0"/>
              </a:rPr>
              <a:t>1</a:t>
            </a:r>
            <a:r>
              <a:rPr lang="en-US" sz="2800" b="1" i="0" dirty="0">
                <a:solidFill>
                  <a:srgbClr val="FF0000"/>
                </a:solidFill>
                <a:effectLst/>
                <a:latin typeface="Times New Roman" panose="02020603050405020304" pitchFamily="18" charset="0"/>
                <a:cs typeface="Times New Roman" panose="02020603050405020304" pitchFamily="18" charset="0"/>
              </a:rPr>
              <a:t>, Y</a:t>
            </a:r>
            <a:r>
              <a:rPr lang="en-US" sz="2800" b="1" i="0" baseline="-25000" dirty="0">
                <a:solidFill>
                  <a:srgbClr val="FF0000"/>
                </a:solidFill>
                <a:effectLst/>
                <a:latin typeface="Times New Roman" panose="02020603050405020304" pitchFamily="18" charset="0"/>
                <a:cs typeface="Times New Roman" panose="02020603050405020304" pitchFamily="18" charset="0"/>
              </a:rPr>
              <a:t>1</a:t>
            </a:r>
            <a:r>
              <a:rPr lang="en-US" sz="2800" b="1" i="0" dirty="0">
                <a:solidFill>
                  <a:srgbClr val="FF0000"/>
                </a:solidFill>
                <a:effectLst/>
                <a:latin typeface="Times New Roman" panose="02020603050405020304" pitchFamily="18" charset="0"/>
                <a:cs typeface="Times New Roman" panose="02020603050405020304" pitchFamily="18" charset="0"/>
              </a:rPr>
              <a:t>), P</a:t>
            </a:r>
            <a:r>
              <a:rPr lang="en-US" sz="2800" b="1" i="0" baseline="-25000" dirty="0">
                <a:solidFill>
                  <a:srgbClr val="FF0000"/>
                </a:solidFill>
                <a:effectLst/>
                <a:latin typeface="Times New Roman" panose="02020603050405020304" pitchFamily="18" charset="0"/>
                <a:cs typeface="Times New Roman" panose="02020603050405020304" pitchFamily="18" charset="0"/>
              </a:rPr>
              <a:t>2 </a:t>
            </a:r>
            <a:r>
              <a:rPr lang="en-US" sz="2800" b="1" i="0" dirty="0">
                <a:solidFill>
                  <a:srgbClr val="FF0000"/>
                </a:solidFill>
                <a:effectLst/>
                <a:latin typeface="Times New Roman" panose="02020603050405020304" pitchFamily="18" charset="0"/>
                <a:cs typeface="Times New Roman" panose="02020603050405020304" pitchFamily="18" charset="0"/>
              </a:rPr>
              <a:t>(X</a:t>
            </a:r>
            <a:r>
              <a:rPr lang="en-US" sz="2800" b="1" i="0" baseline="-25000" dirty="0">
                <a:solidFill>
                  <a:srgbClr val="FF0000"/>
                </a:solidFill>
                <a:effectLst/>
                <a:latin typeface="Times New Roman" panose="02020603050405020304" pitchFamily="18" charset="0"/>
                <a:cs typeface="Times New Roman" panose="02020603050405020304" pitchFamily="18" charset="0"/>
              </a:rPr>
              <a:t>2</a:t>
            </a:r>
            <a:r>
              <a:rPr lang="en-US" sz="2800" b="1" i="0" dirty="0">
                <a:solidFill>
                  <a:srgbClr val="FF0000"/>
                </a:solidFill>
                <a:effectLst/>
                <a:latin typeface="Times New Roman" panose="02020603050405020304" pitchFamily="18" charset="0"/>
                <a:cs typeface="Times New Roman" panose="02020603050405020304" pitchFamily="18" charset="0"/>
              </a:rPr>
              <a:t>, Y</a:t>
            </a:r>
            <a:r>
              <a:rPr lang="en-US" sz="2800" b="1" i="0" baseline="-25000" dirty="0">
                <a:solidFill>
                  <a:srgbClr val="FF0000"/>
                </a:solidFill>
                <a:effectLst/>
                <a:latin typeface="Times New Roman" panose="02020603050405020304" pitchFamily="18" charset="0"/>
                <a:cs typeface="Times New Roman" panose="02020603050405020304" pitchFamily="18" charset="0"/>
              </a:rPr>
              <a:t>2</a:t>
            </a:r>
            <a:r>
              <a:rPr lang="en-US" sz="2800" b="1" i="0" dirty="0">
                <a:solidFill>
                  <a:srgbClr val="FF0000"/>
                </a:solidFill>
                <a:effectLst/>
                <a:latin typeface="Times New Roman" panose="02020603050405020304" pitchFamily="18" charset="0"/>
                <a:cs typeface="Times New Roman" panose="02020603050405020304" pitchFamily="18" charset="0"/>
              </a:rPr>
              <a:t>), and P</a:t>
            </a:r>
            <a:r>
              <a:rPr lang="en-US" sz="2800" b="1" i="0" baseline="-25000" dirty="0">
                <a:solidFill>
                  <a:srgbClr val="FF0000"/>
                </a:solidFill>
                <a:effectLst/>
                <a:latin typeface="Times New Roman" panose="02020603050405020304" pitchFamily="18" charset="0"/>
                <a:cs typeface="Times New Roman" panose="02020603050405020304" pitchFamily="18" charset="0"/>
              </a:rPr>
              <a:t>3 </a:t>
            </a:r>
            <a:r>
              <a:rPr lang="en-US" sz="2800" b="1" i="0" dirty="0">
                <a:solidFill>
                  <a:srgbClr val="FF0000"/>
                </a:solidFill>
                <a:effectLst/>
                <a:latin typeface="Times New Roman" panose="02020603050405020304" pitchFamily="18" charset="0"/>
                <a:cs typeface="Times New Roman" panose="02020603050405020304" pitchFamily="18" charset="0"/>
              </a:rPr>
              <a:t>(X</a:t>
            </a:r>
            <a:r>
              <a:rPr lang="en-US" sz="2800" b="1" i="0" baseline="-25000" dirty="0">
                <a:solidFill>
                  <a:srgbClr val="FF0000"/>
                </a:solidFill>
                <a:effectLst/>
                <a:latin typeface="Times New Roman" panose="02020603050405020304" pitchFamily="18" charset="0"/>
                <a:cs typeface="Times New Roman" panose="02020603050405020304" pitchFamily="18" charset="0"/>
              </a:rPr>
              <a:t>3, </a:t>
            </a:r>
            <a:r>
              <a:rPr lang="en-US" sz="2800" b="1" i="0" dirty="0">
                <a:solidFill>
                  <a:srgbClr val="FF0000"/>
                </a:solidFill>
                <a:effectLst/>
                <a:latin typeface="Times New Roman" panose="02020603050405020304" pitchFamily="18" charset="0"/>
                <a:cs typeface="Times New Roman" panose="02020603050405020304" pitchFamily="18" charset="0"/>
              </a:rPr>
              <a:t>Y</a:t>
            </a:r>
            <a:r>
              <a:rPr lang="en-US" sz="2800" b="1" i="0" baseline="-25000" dirty="0">
                <a:solidFill>
                  <a:srgbClr val="FF0000"/>
                </a:solidFill>
                <a:effectLst/>
                <a:latin typeface="Times New Roman" panose="02020603050405020304" pitchFamily="18" charset="0"/>
                <a:cs typeface="Times New Roman" panose="02020603050405020304" pitchFamily="18" charset="0"/>
              </a:rPr>
              <a:t>3</a:t>
            </a:r>
            <a:r>
              <a:rPr lang="en-US" sz="2800" b="1" i="0" dirty="0">
                <a:solidFill>
                  <a:srgbClr val="FF0000"/>
                </a:solidFill>
                <a:effectLst/>
                <a:latin typeface="Times New Roman" panose="02020603050405020304" pitchFamily="18" charset="0"/>
                <a:cs typeface="Times New Roman" panose="02020603050405020304" pitchFamily="18" charset="0"/>
              </a:rPr>
              <a:t>)</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C7D222-E68E-4FB0-A727-E2448BDB119B}"/>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T</a:t>
            </a:r>
            <a:r>
              <a:rPr lang="en-US" sz="2400" b="1" i="0" dirty="0">
                <a:effectLst/>
                <a:latin typeface="Times New Roman" panose="02020603050405020304" pitchFamily="18" charset="0"/>
                <a:cs typeface="Times New Roman" panose="02020603050405020304" pitchFamily="18" charset="0"/>
              </a:rPr>
              <a:t>he </a:t>
            </a:r>
            <a:r>
              <a:rPr lang="en-US" sz="2400" b="1" i="0" dirty="0" err="1">
                <a:effectLst/>
                <a:latin typeface="Times New Roman" panose="02020603050405020304" pitchFamily="18" charset="0"/>
                <a:cs typeface="Times New Roman" panose="02020603050405020304" pitchFamily="18" charset="0"/>
              </a:rPr>
              <a:t>Minkowski</a:t>
            </a:r>
            <a:r>
              <a:rPr lang="en-US" sz="2400" b="1" i="0" dirty="0">
                <a:effectLst/>
                <a:latin typeface="Times New Roman" panose="02020603050405020304" pitchFamily="18" charset="0"/>
                <a:cs typeface="Times New Roman" panose="02020603050405020304" pitchFamily="18" charset="0"/>
              </a:rPr>
              <a:t> distance is given by ( |X</a:t>
            </a:r>
            <a:r>
              <a:rPr lang="en-US" sz="2400" b="1" i="0" baseline="-25000" dirty="0">
                <a:effectLst/>
                <a:latin typeface="Times New Roman" panose="02020603050405020304" pitchFamily="18" charset="0"/>
                <a:cs typeface="Times New Roman" panose="02020603050405020304" pitchFamily="18" charset="0"/>
              </a:rPr>
              <a:t>1</a:t>
            </a:r>
            <a:r>
              <a:rPr lang="en-US" sz="2400" b="1" i="0" dirty="0">
                <a:effectLst/>
                <a:latin typeface="Times New Roman" panose="02020603050405020304" pitchFamily="18" charset="0"/>
                <a:cs typeface="Times New Roman" panose="02020603050405020304" pitchFamily="18" charset="0"/>
              </a:rPr>
              <a:t> – Y</a:t>
            </a:r>
            <a:r>
              <a:rPr lang="en-US" sz="2400" b="1" i="0" baseline="-25000" dirty="0">
                <a:effectLst/>
                <a:latin typeface="Times New Roman" panose="02020603050405020304" pitchFamily="18" charset="0"/>
                <a:cs typeface="Times New Roman" panose="02020603050405020304" pitchFamily="18" charset="0"/>
              </a:rPr>
              <a:t>1</a:t>
            </a:r>
            <a:r>
              <a:rPr lang="en-US" sz="2400" b="1" i="0" dirty="0">
                <a:effectLst/>
                <a:latin typeface="Times New Roman" panose="02020603050405020304" pitchFamily="18" charset="0"/>
                <a:cs typeface="Times New Roman" panose="02020603050405020304" pitchFamily="18" charset="0"/>
              </a:rPr>
              <a:t>|</a:t>
            </a:r>
            <a:r>
              <a:rPr lang="en-US" sz="2400" b="1" i="0" baseline="30000" dirty="0">
                <a:effectLst/>
                <a:latin typeface="Times New Roman" panose="02020603050405020304" pitchFamily="18" charset="0"/>
                <a:cs typeface="Times New Roman" panose="02020603050405020304" pitchFamily="18" charset="0"/>
              </a:rPr>
              <a:t>p</a:t>
            </a:r>
            <a:r>
              <a:rPr lang="en-US" sz="2400" b="1" i="0" dirty="0">
                <a:effectLst/>
                <a:latin typeface="Times New Roman" panose="02020603050405020304" pitchFamily="18" charset="0"/>
                <a:cs typeface="Times New Roman" panose="02020603050405020304" pitchFamily="18" charset="0"/>
              </a:rPr>
              <a:t> + |X</a:t>
            </a:r>
            <a:r>
              <a:rPr lang="en-US" sz="2400" b="1" i="0" baseline="-25000" dirty="0">
                <a:effectLst/>
                <a:latin typeface="Times New Roman" panose="02020603050405020304" pitchFamily="18" charset="0"/>
                <a:cs typeface="Times New Roman" panose="02020603050405020304" pitchFamily="18" charset="0"/>
              </a:rPr>
              <a:t>2</a:t>
            </a:r>
            <a:r>
              <a:rPr lang="en-US" sz="2400" b="1" i="0" dirty="0">
                <a:effectLst/>
                <a:latin typeface="Times New Roman" panose="02020603050405020304" pitchFamily="18" charset="0"/>
                <a:cs typeface="Times New Roman" panose="02020603050405020304" pitchFamily="18" charset="0"/>
              </a:rPr>
              <a:t> – Y</a:t>
            </a:r>
            <a:r>
              <a:rPr lang="en-US" sz="2400" b="1" i="0" baseline="-25000" dirty="0">
                <a:effectLst/>
                <a:latin typeface="Times New Roman" panose="02020603050405020304" pitchFamily="18" charset="0"/>
                <a:cs typeface="Times New Roman" panose="02020603050405020304" pitchFamily="18" charset="0"/>
              </a:rPr>
              <a:t>2</a:t>
            </a:r>
            <a:r>
              <a:rPr lang="en-US" sz="2400" b="1" i="0" dirty="0">
                <a:effectLst/>
                <a:latin typeface="Times New Roman" panose="02020603050405020304" pitchFamily="18" charset="0"/>
                <a:cs typeface="Times New Roman" panose="02020603050405020304" pitchFamily="18" charset="0"/>
              </a:rPr>
              <a:t>|</a:t>
            </a:r>
            <a:r>
              <a:rPr lang="en-US" sz="2400" b="1" i="0" baseline="30000" dirty="0">
                <a:effectLst/>
                <a:latin typeface="Times New Roman" panose="02020603050405020304" pitchFamily="18" charset="0"/>
                <a:cs typeface="Times New Roman" panose="02020603050405020304" pitchFamily="18" charset="0"/>
              </a:rPr>
              <a:t>p</a:t>
            </a:r>
            <a:r>
              <a:rPr lang="en-US" sz="2400" b="1" i="0" dirty="0">
                <a:effectLst/>
                <a:latin typeface="Times New Roman" panose="02020603050405020304" pitchFamily="18" charset="0"/>
                <a:cs typeface="Times New Roman" panose="02020603050405020304" pitchFamily="18" charset="0"/>
              </a:rPr>
              <a:t>  + |X</a:t>
            </a:r>
            <a:r>
              <a:rPr lang="en-US" sz="2400" b="1" i="0" baseline="-25000" dirty="0">
                <a:effectLst/>
                <a:latin typeface="Times New Roman" panose="02020603050405020304" pitchFamily="18" charset="0"/>
                <a:cs typeface="Times New Roman" panose="02020603050405020304" pitchFamily="18" charset="0"/>
              </a:rPr>
              <a:t>2 </a:t>
            </a:r>
            <a:r>
              <a:rPr lang="en-US" sz="2400" b="1" i="0" dirty="0">
                <a:effectLst/>
                <a:latin typeface="Times New Roman" panose="02020603050405020304" pitchFamily="18" charset="0"/>
                <a:cs typeface="Times New Roman" panose="02020603050405020304" pitchFamily="18" charset="0"/>
              </a:rPr>
              <a:t>– Y</a:t>
            </a:r>
            <a:r>
              <a:rPr lang="en-US" sz="2400" b="1" i="0" baseline="-25000" dirty="0">
                <a:effectLst/>
                <a:latin typeface="Times New Roman" panose="02020603050405020304" pitchFamily="18" charset="0"/>
                <a:cs typeface="Times New Roman" panose="02020603050405020304" pitchFamily="18" charset="0"/>
              </a:rPr>
              <a:t>2</a:t>
            </a:r>
            <a:r>
              <a:rPr lang="en-US" sz="2400" b="1" i="0" dirty="0">
                <a:effectLst/>
                <a:latin typeface="Times New Roman" panose="02020603050405020304" pitchFamily="18" charset="0"/>
                <a:cs typeface="Times New Roman" panose="02020603050405020304" pitchFamily="18" charset="0"/>
              </a:rPr>
              <a:t>|</a:t>
            </a:r>
            <a:r>
              <a:rPr lang="en-US" sz="2400" b="1" i="0" baseline="30000" dirty="0">
                <a:effectLst/>
                <a:latin typeface="Times New Roman" panose="02020603050405020304" pitchFamily="18" charset="0"/>
                <a:cs typeface="Times New Roman" panose="02020603050405020304" pitchFamily="18" charset="0"/>
              </a:rPr>
              <a:t>p </a:t>
            </a:r>
            <a:r>
              <a:rPr lang="en-US" sz="2400" b="1" i="0" dirty="0">
                <a:effectLst/>
                <a:latin typeface="Times New Roman" panose="02020603050405020304" pitchFamily="18" charset="0"/>
                <a:cs typeface="Times New Roman" panose="02020603050405020304" pitchFamily="18" charset="0"/>
              </a:rPr>
              <a:t>)</a:t>
            </a:r>
            <a:r>
              <a:rPr lang="en-US" sz="2400" b="1" i="0" baseline="30000" dirty="0">
                <a:effectLst/>
                <a:latin typeface="Times New Roman" panose="02020603050405020304" pitchFamily="18" charset="0"/>
                <a:cs typeface="Times New Roman" panose="02020603050405020304" pitchFamily="18" charset="0"/>
              </a:rPr>
              <a:t>1/p</a:t>
            </a:r>
          </a:p>
          <a:p>
            <a:pPr marL="0" indent="0">
              <a:buNone/>
            </a:pPr>
            <a:endParaRPr lang="en-US" sz="2400" b="1" baseline="30000" dirty="0">
              <a:latin typeface="Times New Roman" panose="02020603050405020304" pitchFamily="18" charset="0"/>
              <a:cs typeface="Times New Roman" panose="02020603050405020304" pitchFamily="18" charset="0"/>
            </a:endParaRPr>
          </a:p>
          <a:p>
            <a:pPr marL="0" indent="0">
              <a:buNone/>
            </a:pPr>
            <a:r>
              <a:rPr lang="en-US" b="0" i="0" dirty="0">
                <a:solidFill>
                  <a:srgbClr val="273239"/>
                </a:solidFill>
                <a:effectLst/>
                <a:latin typeface="Times New Roman" panose="02020603050405020304" pitchFamily="18" charset="0"/>
                <a:cs typeface="Times New Roman" panose="02020603050405020304" pitchFamily="18" charset="0"/>
              </a:rPr>
              <a:t>we are given two vectors, vect1 as (4, 2, 6, 8) and vect2 as (5, 1, 7, 9). Their </a:t>
            </a:r>
            <a:r>
              <a:rPr lang="en-US" b="0" i="0" dirty="0" err="1">
                <a:solidFill>
                  <a:srgbClr val="273239"/>
                </a:solidFill>
                <a:effectLst/>
                <a:latin typeface="Times New Roman" panose="02020603050405020304" pitchFamily="18" charset="0"/>
                <a:cs typeface="Times New Roman" panose="02020603050405020304" pitchFamily="18" charset="0"/>
              </a:rPr>
              <a:t>Minkowski</a:t>
            </a:r>
            <a:r>
              <a:rPr lang="en-US" b="0" i="0" dirty="0">
                <a:solidFill>
                  <a:srgbClr val="273239"/>
                </a:solidFill>
                <a:effectLst/>
                <a:latin typeface="Times New Roman" panose="02020603050405020304" pitchFamily="18" charset="0"/>
                <a:cs typeface="Times New Roman" panose="02020603050405020304" pitchFamily="18" charset="0"/>
              </a:rPr>
              <a:t> distance for p = 2 is given by, ( |4 – 5|</a:t>
            </a:r>
            <a:r>
              <a:rPr lang="en-US" b="0" i="0" baseline="30000" dirty="0">
                <a:solidFill>
                  <a:srgbClr val="273239"/>
                </a:solidFill>
                <a:effectLst/>
                <a:latin typeface="Times New Roman" panose="02020603050405020304" pitchFamily="18" charset="0"/>
                <a:cs typeface="Times New Roman" panose="02020603050405020304" pitchFamily="18" charset="0"/>
              </a:rPr>
              <a:t>2</a:t>
            </a:r>
            <a:r>
              <a:rPr lang="en-US" b="0" i="0" dirty="0">
                <a:solidFill>
                  <a:srgbClr val="273239"/>
                </a:solidFill>
                <a:effectLst/>
                <a:latin typeface="Times New Roman" panose="02020603050405020304" pitchFamily="18" charset="0"/>
                <a:cs typeface="Times New Roman" panose="02020603050405020304" pitchFamily="18" charset="0"/>
              </a:rPr>
              <a:t> + |2 – 1|</a:t>
            </a:r>
            <a:r>
              <a:rPr lang="en-US" b="0" i="0" baseline="30000" dirty="0">
                <a:solidFill>
                  <a:srgbClr val="273239"/>
                </a:solidFill>
                <a:effectLst/>
                <a:latin typeface="Times New Roman" panose="02020603050405020304" pitchFamily="18" charset="0"/>
                <a:cs typeface="Times New Roman" panose="02020603050405020304" pitchFamily="18" charset="0"/>
              </a:rPr>
              <a:t>2</a:t>
            </a:r>
            <a:r>
              <a:rPr lang="en-US" b="0" i="0" dirty="0">
                <a:solidFill>
                  <a:srgbClr val="273239"/>
                </a:solidFill>
                <a:effectLst/>
                <a:latin typeface="Times New Roman" panose="02020603050405020304" pitchFamily="18" charset="0"/>
                <a:cs typeface="Times New Roman" panose="02020603050405020304" pitchFamily="18" charset="0"/>
              </a:rPr>
              <a:t> + |6 – 7|</a:t>
            </a:r>
            <a:r>
              <a:rPr lang="en-US" b="0" i="0" baseline="30000" dirty="0">
                <a:solidFill>
                  <a:srgbClr val="273239"/>
                </a:solidFill>
                <a:effectLst/>
                <a:latin typeface="Times New Roman" panose="02020603050405020304" pitchFamily="18" charset="0"/>
                <a:cs typeface="Times New Roman" panose="02020603050405020304" pitchFamily="18" charset="0"/>
              </a:rPr>
              <a:t>2</a:t>
            </a:r>
            <a:r>
              <a:rPr lang="en-US" b="0" i="0" dirty="0">
                <a:solidFill>
                  <a:srgbClr val="273239"/>
                </a:solidFill>
                <a:effectLst/>
                <a:latin typeface="Times New Roman" panose="02020603050405020304" pitchFamily="18" charset="0"/>
                <a:cs typeface="Times New Roman" panose="02020603050405020304" pitchFamily="18" charset="0"/>
              </a:rPr>
              <a:t> + |8 – 9|</a:t>
            </a:r>
            <a:r>
              <a:rPr lang="en-US" b="0" i="0" baseline="30000" dirty="0">
                <a:solidFill>
                  <a:srgbClr val="273239"/>
                </a:solidFill>
                <a:effectLst/>
                <a:latin typeface="Times New Roman" panose="02020603050405020304" pitchFamily="18" charset="0"/>
                <a:cs typeface="Times New Roman" panose="02020603050405020304" pitchFamily="18" charset="0"/>
              </a:rPr>
              <a:t>2</a:t>
            </a:r>
            <a:r>
              <a:rPr lang="en-US" b="0" i="0" dirty="0">
                <a:solidFill>
                  <a:srgbClr val="273239"/>
                </a:solidFill>
                <a:effectLst/>
                <a:latin typeface="Times New Roman" panose="02020603050405020304" pitchFamily="18" charset="0"/>
                <a:cs typeface="Times New Roman" panose="02020603050405020304" pitchFamily="18" charset="0"/>
              </a:rPr>
              <a:t> )</a:t>
            </a:r>
            <a:r>
              <a:rPr lang="en-US" b="0" i="0" baseline="30000" dirty="0">
                <a:solidFill>
                  <a:srgbClr val="273239"/>
                </a:solidFill>
                <a:effectLst/>
                <a:latin typeface="Times New Roman" panose="02020603050405020304" pitchFamily="18" charset="0"/>
                <a:cs typeface="Times New Roman" panose="02020603050405020304" pitchFamily="18" charset="0"/>
              </a:rPr>
              <a:t>1/2 </a:t>
            </a:r>
            <a:r>
              <a:rPr lang="en-US" b="0" i="0" dirty="0">
                <a:solidFill>
                  <a:srgbClr val="273239"/>
                </a:solidFill>
                <a:effectLst/>
                <a:latin typeface="Times New Roman" panose="02020603050405020304" pitchFamily="18" charset="0"/>
                <a:cs typeface="Times New Roman" panose="02020603050405020304" pitchFamily="18" charset="0"/>
              </a:rPr>
              <a:t> which is equal to 2.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40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lstStyle/>
          <a:p>
            <a:r>
              <a:rPr lang="en-IN" b="1" dirty="0"/>
              <a:t>Manhattan Distance</a:t>
            </a:r>
            <a:endParaRPr lang="en-IN" dirty="0"/>
          </a:p>
        </p:txBody>
      </p:sp>
      <p:sp>
        <p:nvSpPr>
          <p:cNvPr id="3" name="Content Placeholder 2"/>
          <p:cNvSpPr>
            <a:spLocks noGrp="1"/>
          </p:cNvSpPr>
          <p:nvPr>
            <p:ph idx="1"/>
          </p:nvPr>
        </p:nvSpPr>
        <p:spPr>
          <a:xfrm>
            <a:off x="457200" y="836712"/>
            <a:ext cx="8229600" cy="5760640"/>
          </a:xfrm>
        </p:spPr>
        <p:txBody>
          <a:bodyPr>
            <a:normAutofit lnSpcReduction="10000"/>
          </a:bodyPr>
          <a:lstStyle/>
          <a:p>
            <a:r>
              <a:rPr lang="en-IN" sz="2400" dirty="0"/>
              <a:t>The distance between two points measured along axes at right angles.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IN" sz="2400" dirty="0"/>
              <a:t>It is also called rectilinear distance, L1-distance/L1-norm, </a:t>
            </a:r>
          </a:p>
          <a:p>
            <a:r>
              <a:rPr lang="en-IN" sz="2400" dirty="0" err="1"/>
              <a:t>Minkowski’s</a:t>
            </a:r>
            <a:r>
              <a:rPr lang="en-IN" sz="2400" dirty="0"/>
              <a:t> L1- distance, city block distance and taxi cab distance.</a:t>
            </a:r>
            <a:endParaRPr lang="en-US" sz="2400" dirty="0"/>
          </a:p>
          <a:p>
            <a:endParaRPr lang="en-IN" sz="2400" dirty="0"/>
          </a:p>
          <a:p>
            <a:endParaRPr lang="en-IN"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484784"/>
            <a:ext cx="16859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76872"/>
            <a:ext cx="771525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7538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06090"/>
          </a:xfrm>
        </p:spPr>
        <p:txBody>
          <a:bodyPr>
            <a:normAutofit fontScale="90000"/>
          </a:bodyPr>
          <a:lstStyle/>
          <a:p>
            <a:r>
              <a:rPr lang="en-IN" b="1" dirty="0"/>
              <a:t>Euclidean Distance</a:t>
            </a:r>
            <a:endParaRPr lang="en-IN" dirty="0"/>
          </a:p>
        </p:txBody>
      </p:sp>
      <p:sp>
        <p:nvSpPr>
          <p:cNvPr id="3" name="Content Placeholder 2"/>
          <p:cNvSpPr>
            <a:spLocks noGrp="1"/>
          </p:cNvSpPr>
          <p:nvPr>
            <p:ph idx="1"/>
          </p:nvPr>
        </p:nvSpPr>
        <p:spPr>
          <a:xfrm>
            <a:off x="457200" y="692696"/>
            <a:ext cx="8229600" cy="5433467"/>
          </a:xfrm>
        </p:spPr>
        <p:txBody>
          <a:bodyPr>
            <a:normAutofit/>
          </a:bodyPr>
          <a:lstStyle/>
          <a:p>
            <a:pPr algn="just"/>
            <a:r>
              <a:rPr lang="en-IN" sz="2400" dirty="0"/>
              <a:t>The square root of the sum of squares of the difference between the coordinates and is given by Pythagorean theorem.</a:t>
            </a:r>
          </a:p>
          <a:p>
            <a:pPr algn="just"/>
            <a:endParaRPr lang="en-US" sz="2400" dirty="0"/>
          </a:p>
          <a:p>
            <a:pPr algn="just"/>
            <a:endParaRPr lang="en-US" sz="2400" dirty="0"/>
          </a:p>
          <a:p>
            <a:pPr algn="just"/>
            <a:endParaRPr lang="en-IN" sz="2400" dirty="0"/>
          </a:p>
          <a:p>
            <a:pPr algn="just"/>
            <a:endParaRPr lang="en-IN"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628800"/>
            <a:ext cx="20193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994" y="1772815"/>
            <a:ext cx="3096344" cy="213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35" y="2636912"/>
            <a:ext cx="549592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356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706090"/>
          </a:xfrm>
        </p:spPr>
        <p:txBody>
          <a:bodyPr>
            <a:normAutofit fontScale="90000"/>
          </a:bodyPr>
          <a:lstStyle/>
          <a:p>
            <a:r>
              <a:rPr lang="en-IN" b="1" dirty="0"/>
              <a:t>Cosine Similarity</a:t>
            </a:r>
            <a:endParaRPr lang="en-IN" dirty="0"/>
          </a:p>
        </p:txBody>
      </p:sp>
      <p:sp>
        <p:nvSpPr>
          <p:cNvPr id="3" name="Content Placeholder 2"/>
          <p:cNvSpPr>
            <a:spLocks noGrp="1"/>
          </p:cNvSpPr>
          <p:nvPr>
            <p:ph idx="1"/>
          </p:nvPr>
        </p:nvSpPr>
        <p:spPr>
          <a:xfrm>
            <a:off x="457200" y="692696"/>
            <a:ext cx="8507288" cy="5433467"/>
          </a:xfrm>
        </p:spPr>
        <p:txBody>
          <a:bodyPr>
            <a:normAutofit/>
          </a:bodyPr>
          <a:lstStyle/>
          <a:p>
            <a:pPr algn="just"/>
            <a:r>
              <a:rPr lang="en-IN" sz="2400" dirty="0"/>
              <a:t>Measures the cosine of the angle between two vectors. </a:t>
            </a:r>
          </a:p>
          <a:p>
            <a:pPr algn="just"/>
            <a:r>
              <a:rPr lang="en-IN" sz="2400" dirty="0"/>
              <a:t>It is a judgment of orientation rather than magnitude between two vectors with respect to the origin. </a:t>
            </a:r>
          </a:p>
          <a:p>
            <a:pPr algn="just"/>
            <a:r>
              <a:rPr lang="en-IN" sz="2400" dirty="0"/>
              <a:t>The cosine of 0 degrees is 1 which means the data points are similar and the cosine of 90 degrees is 0 which means data points are dissimilar.</a:t>
            </a:r>
          </a:p>
          <a:p>
            <a:pPr algn="just"/>
            <a:r>
              <a:rPr lang="en-IN" sz="2400" dirty="0"/>
              <a:t>Cosine similarity is subjective to the domain and application and is not an actual distance metric. </a:t>
            </a:r>
          </a:p>
        </p:txBody>
      </p:sp>
      <p:sp>
        <p:nvSpPr>
          <p:cNvPr id="4" name="AutoShape 2" descr="recommendation-system-machine-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recommendation-system-machine-learn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77072"/>
            <a:ext cx="7962900" cy="249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064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lstStyle/>
          <a:p>
            <a:r>
              <a:rPr lang="en-IN" b="1" dirty="0"/>
              <a:t>Pearson Coefficient</a:t>
            </a:r>
            <a:endParaRPr lang="en-IN" dirty="0"/>
          </a:p>
        </p:txBody>
      </p:sp>
      <p:sp>
        <p:nvSpPr>
          <p:cNvPr id="3" name="Content Placeholder 2"/>
          <p:cNvSpPr>
            <a:spLocks noGrp="1"/>
          </p:cNvSpPr>
          <p:nvPr>
            <p:ph idx="1"/>
          </p:nvPr>
        </p:nvSpPr>
        <p:spPr>
          <a:xfrm>
            <a:off x="457200" y="764704"/>
            <a:ext cx="8229600" cy="5361459"/>
          </a:xfrm>
        </p:spPr>
        <p:txBody>
          <a:bodyPr>
            <a:normAutofit/>
          </a:bodyPr>
          <a:lstStyle/>
          <a:p>
            <a:r>
              <a:rPr lang="en-IN" sz="2400" dirty="0"/>
              <a:t>It is a measure of correlation between two random variables and ranges between [-1, 1].</a:t>
            </a:r>
          </a:p>
          <a:p>
            <a:endParaRPr lang="en-IN"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556792"/>
            <a:ext cx="28575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recommendation-system-machine-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recommendation-system-machine-learn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357" y="2566442"/>
            <a:ext cx="6648450" cy="387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445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06090"/>
          </a:xfrm>
        </p:spPr>
        <p:txBody>
          <a:bodyPr>
            <a:normAutofit fontScale="90000"/>
          </a:bodyPr>
          <a:lstStyle/>
          <a:p>
            <a:r>
              <a:rPr lang="en-IN" b="1" dirty="0" err="1"/>
              <a:t>Jaccard</a:t>
            </a:r>
            <a:r>
              <a:rPr lang="en-IN" b="1" dirty="0"/>
              <a:t> Similarity</a:t>
            </a:r>
            <a:endParaRPr lang="en-IN" dirty="0"/>
          </a:p>
        </p:txBody>
      </p:sp>
      <p:sp>
        <p:nvSpPr>
          <p:cNvPr id="3" name="Content Placeholder 2"/>
          <p:cNvSpPr>
            <a:spLocks noGrp="1"/>
          </p:cNvSpPr>
          <p:nvPr>
            <p:ph idx="1"/>
          </p:nvPr>
        </p:nvSpPr>
        <p:spPr>
          <a:xfrm>
            <a:off x="457200" y="692696"/>
            <a:ext cx="8229600" cy="5433467"/>
          </a:xfrm>
        </p:spPr>
        <p:txBody>
          <a:bodyPr>
            <a:normAutofit/>
          </a:bodyPr>
          <a:lstStyle/>
          <a:p>
            <a:pPr algn="just"/>
            <a:r>
              <a:rPr lang="en-IN" sz="2400" dirty="0"/>
              <a:t>In the other similarity metrics, we discussed some ways to find the similarity between objects, where the objects are points or vectors. </a:t>
            </a:r>
          </a:p>
          <a:p>
            <a:pPr algn="just"/>
            <a:r>
              <a:rPr lang="en-IN" sz="2400" dirty="0"/>
              <a:t>We use </a:t>
            </a:r>
            <a:r>
              <a:rPr lang="en-IN" sz="2400" dirty="0" err="1"/>
              <a:t>Jaccard</a:t>
            </a:r>
            <a:r>
              <a:rPr lang="en-IN" sz="2400" dirty="0"/>
              <a:t> similarity to find similarities between finite sets. </a:t>
            </a:r>
          </a:p>
          <a:p>
            <a:pPr algn="just"/>
            <a:r>
              <a:rPr lang="en-IN" sz="2400" dirty="0"/>
              <a:t>It is defined as the cardinality of the intersection of sets divided by the cardinality of the union of the sample sets.</a:t>
            </a:r>
          </a:p>
          <a:p>
            <a:pPr algn="just"/>
            <a:endParaRPr lang="en-IN" sz="2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875137"/>
            <a:ext cx="60198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77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06090"/>
          </a:xfrm>
        </p:spPr>
        <p:txBody>
          <a:bodyPr>
            <a:normAutofit fontScale="90000"/>
          </a:bodyPr>
          <a:lstStyle/>
          <a:p>
            <a:r>
              <a:rPr lang="en-US" b="1" dirty="0"/>
              <a:t>Introduction</a:t>
            </a:r>
            <a:endParaRPr lang="en-IN" b="1" dirty="0"/>
          </a:p>
        </p:txBody>
      </p:sp>
      <p:sp>
        <p:nvSpPr>
          <p:cNvPr id="3" name="Content Placeholder 2"/>
          <p:cNvSpPr>
            <a:spLocks noGrp="1"/>
          </p:cNvSpPr>
          <p:nvPr>
            <p:ph idx="1"/>
          </p:nvPr>
        </p:nvSpPr>
        <p:spPr>
          <a:xfrm>
            <a:off x="457200" y="764704"/>
            <a:ext cx="8507288" cy="5361459"/>
          </a:xfrm>
        </p:spPr>
        <p:txBody>
          <a:bodyPr>
            <a:normAutofit/>
          </a:bodyPr>
          <a:lstStyle/>
          <a:p>
            <a:pPr algn="just"/>
            <a:r>
              <a:rPr lang="en-IN" sz="2400" dirty="0"/>
              <a:t>Recommender systems are software tools and algorithms designed to suggest relevant items or content to users based on their preferences, </a:t>
            </a:r>
            <a:r>
              <a:rPr lang="en-IN" sz="2400" dirty="0" err="1"/>
              <a:t>behavior</a:t>
            </a:r>
            <a:r>
              <a:rPr lang="en-IN" sz="2400" dirty="0"/>
              <a:t>, and interactions with a platform. </a:t>
            </a:r>
          </a:p>
          <a:p>
            <a:pPr algn="just"/>
            <a:r>
              <a:rPr lang="en-IN" sz="2400" dirty="0"/>
              <a:t>A recommendation system is a subset of machine learning that uses data to help users find products and content.</a:t>
            </a:r>
          </a:p>
          <a:p>
            <a:pPr algn="just"/>
            <a:r>
              <a:rPr lang="en-IN" sz="2400" dirty="0"/>
              <a:t>Websites and streaming services use recommender systems to generate “for you” or “you might also like” pages and content.</a:t>
            </a:r>
          </a:p>
          <a:p>
            <a:pPr algn="just"/>
            <a:r>
              <a:rPr lang="en-IN" sz="2400" dirty="0"/>
              <a:t>Recommender systems are an essential feature in our digital world, as users are often overwhelmed by choice and need help finding what they're looking for. </a:t>
            </a:r>
          </a:p>
          <a:p>
            <a:pPr algn="just"/>
            <a:r>
              <a:rPr lang="en-IN" sz="2400" dirty="0"/>
              <a:t>This leads to happier customers and, of course, more sales. </a:t>
            </a:r>
          </a:p>
          <a:p>
            <a:pPr algn="just"/>
            <a:r>
              <a:rPr lang="en-IN" sz="2400" dirty="0"/>
              <a:t>Recommender systems are like salesmen who know, based on your history and preferences, what you like.</a:t>
            </a:r>
          </a:p>
        </p:txBody>
      </p:sp>
    </p:spTree>
    <p:extLst>
      <p:ext uri="{BB962C8B-B14F-4D97-AF65-F5344CB8AC3E}">
        <p14:creationId xmlns:p14="http://schemas.microsoft.com/office/powerpoint/2010/main" val="3880087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a:t>Hamming Distance</a:t>
            </a:r>
            <a:endParaRPr lang="en-IN" dirty="0"/>
          </a:p>
        </p:txBody>
      </p:sp>
      <p:sp>
        <p:nvSpPr>
          <p:cNvPr id="3" name="Content Placeholder 2"/>
          <p:cNvSpPr>
            <a:spLocks noGrp="1"/>
          </p:cNvSpPr>
          <p:nvPr>
            <p:ph idx="1"/>
          </p:nvPr>
        </p:nvSpPr>
        <p:spPr>
          <a:xfrm>
            <a:off x="457200" y="1052736"/>
            <a:ext cx="8229600" cy="5073427"/>
          </a:xfrm>
        </p:spPr>
        <p:txBody>
          <a:bodyPr>
            <a:normAutofit/>
          </a:bodyPr>
          <a:lstStyle/>
          <a:p>
            <a:pPr algn="just"/>
            <a:r>
              <a:rPr lang="en-IN" sz="2400" dirty="0" err="1"/>
              <a:t>ll</a:t>
            </a:r>
            <a:r>
              <a:rPr lang="en-IN" sz="2400" dirty="0"/>
              <a:t> the similarities we discussed were distance measures for continuous variables. </a:t>
            </a:r>
          </a:p>
          <a:p>
            <a:pPr algn="just"/>
            <a:r>
              <a:rPr lang="en-IN" sz="2400" dirty="0"/>
              <a:t>In the case of categorical variables, Hamming distance must be used.</a:t>
            </a:r>
          </a:p>
          <a:p>
            <a:pPr algn="just"/>
            <a:endParaRPr lang="en-IN" sz="2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852936"/>
            <a:ext cx="771525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301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850106"/>
          </a:xfrm>
        </p:spPr>
        <p:txBody>
          <a:bodyPr/>
          <a:lstStyle/>
          <a:p>
            <a:r>
              <a:rPr lang="en-US" b="1" dirty="0">
                <a:solidFill>
                  <a:srgbClr val="FF0000"/>
                </a:solidFill>
              </a:rPr>
              <a:t>Types of Recommender Systems</a:t>
            </a:r>
            <a:endParaRPr lang="en-IN" b="1" dirty="0">
              <a:solidFill>
                <a:srgbClr val="FF0000"/>
              </a:solidFill>
            </a:endParaRPr>
          </a:p>
        </p:txBody>
      </p:sp>
      <p:sp>
        <p:nvSpPr>
          <p:cNvPr id="4" name="AutoShape 2" descr="https://miro.medium.com/v2/resize:fit:1250/1*rCK9VjrPgpHUvSNYw7qcuQ@2x.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14" y="1844824"/>
            <a:ext cx="8610600"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65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IN" sz="3600" b="1" dirty="0"/>
              <a:t>Content-Based Recommender Systems</a:t>
            </a:r>
            <a:br>
              <a:rPr lang="en-IN" sz="3600" b="1" dirty="0"/>
            </a:br>
            <a:endParaRPr lang="en-IN" sz="3600" dirty="0"/>
          </a:p>
        </p:txBody>
      </p:sp>
      <p:sp>
        <p:nvSpPr>
          <p:cNvPr id="3" name="Content Placeholder 2"/>
          <p:cNvSpPr>
            <a:spLocks noGrp="1"/>
          </p:cNvSpPr>
          <p:nvPr>
            <p:ph idx="1"/>
          </p:nvPr>
        </p:nvSpPr>
        <p:spPr>
          <a:xfrm>
            <a:off x="457200" y="692696"/>
            <a:ext cx="8229600" cy="5433467"/>
          </a:xfrm>
        </p:spPr>
        <p:txBody>
          <a:bodyPr>
            <a:normAutofit/>
          </a:bodyPr>
          <a:lstStyle/>
          <a:p>
            <a:pPr algn="just"/>
            <a:r>
              <a:rPr lang="en-IN" sz="2400" dirty="0"/>
              <a:t>Content-based recommendation systems use their knowledge about each product to recommend new ones. </a:t>
            </a:r>
          </a:p>
          <a:p>
            <a:pPr algn="just"/>
            <a:r>
              <a:rPr lang="en-IN" sz="2400" dirty="0"/>
              <a:t>Recommendations are based on attributes of the item. </a:t>
            </a:r>
          </a:p>
          <a:p>
            <a:pPr algn="just"/>
            <a:r>
              <a:rPr lang="en-IN" sz="2400" dirty="0"/>
              <a:t>Content-based recommender systems work well when </a:t>
            </a:r>
            <a:r>
              <a:rPr lang="en-IN" sz="2400" dirty="0">
                <a:hlinkClick r:id="rId2"/>
              </a:rPr>
              <a:t>descriptive data</a:t>
            </a:r>
            <a:r>
              <a:rPr lang="en-IN" sz="2400" dirty="0"/>
              <a:t> on the content is provided beforehand. </a:t>
            </a:r>
          </a:p>
          <a:p>
            <a:pPr algn="just"/>
            <a:r>
              <a:rPr lang="en-IN" sz="2400" dirty="0"/>
              <a:t>“Similarity” is measured against product attributes.</a:t>
            </a:r>
          </a:p>
          <a:p>
            <a:pPr algn="just"/>
            <a:r>
              <a:rPr lang="en-IN" sz="2400" dirty="0"/>
              <a:t>Suppose I watch a movie in a particular genre, then I will be recommended movies within that specific genre. </a:t>
            </a:r>
          </a:p>
          <a:p>
            <a:pPr algn="just"/>
            <a:r>
              <a:rPr lang="en-IN" sz="2400" dirty="0"/>
              <a:t>The movie's attributes, like title, year of release, director and cast, are also helpful in identifying similar movie content.</a:t>
            </a:r>
          </a:p>
        </p:txBody>
      </p:sp>
    </p:spTree>
    <p:extLst>
      <p:ext uri="{BB962C8B-B14F-4D97-AF65-F5344CB8AC3E}">
        <p14:creationId xmlns:p14="http://schemas.microsoft.com/office/powerpoint/2010/main" val="4112015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39"/>
            <a:ext cx="8229600" cy="634082"/>
          </a:xfrm>
        </p:spPr>
        <p:txBody>
          <a:bodyPr>
            <a:noAutofit/>
          </a:bodyPr>
          <a:lstStyle/>
          <a:p>
            <a:r>
              <a:rPr lang="en-IN" sz="2400" b="1" cap="all" dirty="0"/>
              <a:t>APPROACH 1: USING RATED CONTENT TO RECOMMEND</a:t>
            </a:r>
            <a:br>
              <a:rPr lang="en-IN" sz="2400" b="1" cap="all" dirty="0"/>
            </a:br>
            <a:endParaRPr lang="en-IN" sz="2400" dirty="0"/>
          </a:p>
        </p:txBody>
      </p:sp>
      <p:sp>
        <p:nvSpPr>
          <p:cNvPr id="3" name="Content Placeholder 2"/>
          <p:cNvSpPr>
            <a:spLocks noGrp="1"/>
          </p:cNvSpPr>
          <p:nvPr>
            <p:ph idx="1"/>
          </p:nvPr>
        </p:nvSpPr>
        <p:spPr>
          <a:xfrm>
            <a:off x="457200" y="548680"/>
            <a:ext cx="8229600" cy="5976664"/>
          </a:xfrm>
        </p:spPr>
        <p:txBody>
          <a:bodyPr>
            <a:normAutofit fontScale="92500"/>
          </a:bodyPr>
          <a:lstStyle/>
          <a:p>
            <a:pPr algn="just"/>
            <a:r>
              <a:rPr lang="en-IN" sz="2400" dirty="0"/>
              <a:t>In this approach contents of the product are already rated and based on the user’s preference, then a rating is predicted for a similar product. </a:t>
            </a:r>
          </a:p>
          <a:p>
            <a:pPr algn="just"/>
            <a:r>
              <a:rPr lang="en-IN" sz="2400" dirty="0"/>
              <a:t>We'll use movie recommendations as an example. </a:t>
            </a:r>
          </a:p>
          <a:p>
            <a:pPr algn="just"/>
            <a:r>
              <a:rPr lang="en-IN" sz="2400" b="1" dirty="0"/>
              <a:t>User Ratings</a:t>
            </a:r>
          </a:p>
          <a:p>
            <a:pPr algn="just"/>
            <a:endParaRPr lang="en-US" sz="2400" b="1" dirty="0"/>
          </a:p>
          <a:p>
            <a:pPr algn="just"/>
            <a:endParaRPr lang="en-US" sz="2400" b="1" dirty="0"/>
          </a:p>
          <a:p>
            <a:pPr algn="just"/>
            <a:endParaRPr lang="en-US" sz="2400" b="1" dirty="0"/>
          </a:p>
          <a:p>
            <a:pPr algn="just"/>
            <a:endParaRPr lang="en-US" sz="2400" b="1" dirty="0"/>
          </a:p>
          <a:p>
            <a:pPr algn="just"/>
            <a:endParaRPr lang="en-US" sz="2400" b="1" dirty="0"/>
          </a:p>
          <a:p>
            <a:pPr algn="just"/>
            <a:r>
              <a:rPr lang="en-IN" sz="2400" dirty="0"/>
              <a:t>In the example above, Clark and Bruce have given five-star ratings to the movies </a:t>
            </a:r>
            <a:r>
              <a:rPr lang="en-IN" sz="2400" i="1" dirty="0"/>
              <a:t>Interstellar</a:t>
            </a:r>
            <a:r>
              <a:rPr lang="en-IN" sz="2400" dirty="0"/>
              <a:t> and </a:t>
            </a:r>
            <a:r>
              <a:rPr lang="en-IN" sz="2400" i="1" dirty="0"/>
              <a:t>The Shining</a:t>
            </a:r>
            <a:r>
              <a:rPr lang="en-IN" sz="2400" dirty="0"/>
              <a:t>, clearly indicating a preference for these films. </a:t>
            </a:r>
          </a:p>
          <a:p>
            <a:pPr algn="just"/>
            <a:r>
              <a:rPr lang="en-IN" sz="2400" dirty="0"/>
              <a:t>For Tony, who has rated nothing, and Steve who has provided only low ratings, it's more difficult to discern their preferences. </a:t>
            </a:r>
            <a:endParaRPr lang="en-IN" sz="2400" b="1" dirty="0"/>
          </a:p>
          <a:p>
            <a:pPr algn="just"/>
            <a:endParaRPr lang="en-IN"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345" y="2420888"/>
            <a:ext cx="68199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216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r>
              <a:rPr lang="en-IN" sz="2400" b="1" dirty="0"/>
              <a:t>Movie Attributes</a:t>
            </a:r>
          </a:p>
          <a:p>
            <a:endParaRPr lang="en-US" sz="2400" b="1" dirty="0"/>
          </a:p>
          <a:p>
            <a:endParaRPr lang="en-US" sz="2400" b="1" dirty="0"/>
          </a:p>
          <a:p>
            <a:endParaRPr lang="en-US" sz="2400" b="1" dirty="0"/>
          </a:p>
          <a:p>
            <a:endParaRPr lang="en-US" sz="2400" b="1" dirty="0"/>
          </a:p>
          <a:p>
            <a:endParaRPr lang="en-US" sz="2400" b="1" dirty="0"/>
          </a:p>
          <a:p>
            <a:endParaRPr lang="en-US" sz="2400" b="1" dirty="0"/>
          </a:p>
          <a:p>
            <a:pPr lvl="1"/>
            <a:r>
              <a:rPr lang="en-IN" sz="2000" dirty="0"/>
              <a:t>In the table above, note that </a:t>
            </a:r>
            <a:r>
              <a:rPr lang="en-IN" sz="2000" i="1" dirty="0"/>
              <a:t>Interstellar</a:t>
            </a:r>
            <a:r>
              <a:rPr lang="en-IN" sz="2000" dirty="0"/>
              <a:t> and </a:t>
            </a:r>
            <a:r>
              <a:rPr lang="en-IN" sz="2000" i="1" dirty="0"/>
              <a:t>Inception</a:t>
            </a:r>
            <a:r>
              <a:rPr lang="en-IN" sz="2000" dirty="0"/>
              <a:t> received 5s in the science category, whereas </a:t>
            </a:r>
            <a:r>
              <a:rPr lang="en-IN" sz="2000" i="1" dirty="0"/>
              <a:t>The Shining</a:t>
            </a:r>
            <a:r>
              <a:rPr lang="en-IN" sz="2000" dirty="0"/>
              <a:t> and </a:t>
            </a:r>
            <a:r>
              <a:rPr lang="en-IN" sz="2000" i="1" dirty="0"/>
              <a:t>Alien</a:t>
            </a:r>
            <a:r>
              <a:rPr lang="en-IN" sz="2000" dirty="0"/>
              <a:t> get the highest marks under the horror genre</a:t>
            </a:r>
            <a:endParaRPr lang="en-IN" sz="2000" b="1" dirty="0"/>
          </a:p>
          <a:p>
            <a:pPr marL="457200" lvl="1" indent="0">
              <a:buNone/>
            </a:pPr>
            <a:br>
              <a:rPr lang="en-IN" sz="2000" dirty="0"/>
            </a:br>
            <a:endParaRPr lang="en-IN" sz="2000" dirty="0"/>
          </a:p>
        </p:txBody>
      </p:sp>
      <p:sp>
        <p:nvSpPr>
          <p:cNvPr id="4" name="AutoShape 2" descr="movie attribut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836712"/>
            <a:ext cx="80676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9195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507288" cy="6336704"/>
          </a:xfrm>
        </p:spPr>
        <p:txBody>
          <a:bodyPr>
            <a:normAutofit lnSpcReduction="10000"/>
          </a:bodyPr>
          <a:lstStyle/>
          <a:p>
            <a:pPr algn="just"/>
            <a:r>
              <a:rPr lang="en-IN" sz="2400" b="1" dirty="0"/>
              <a:t>Predicted User Rating</a:t>
            </a:r>
          </a:p>
          <a:p>
            <a:pPr algn="just"/>
            <a:endParaRPr lang="en-US" sz="2400" b="1" dirty="0"/>
          </a:p>
          <a:p>
            <a:pPr algn="just"/>
            <a:endParaRPr lang="en-US" sz="2400" b="1" dirty="0"/>
          </a:p>
          <a:p>
            <a:pPr algn="just"/>
            <a:endParaRPr lang="en-US" sz="2400" b="1" dirty="0"/>
          </a:p>
          <a:p>
            <a:pPr algn="just"/>
            <a:endParaRPr lang="en-US" sz="2400" b="1" dirty="0"/>
          </a:p>
          <a:p>
            <a:pPr algn="just"/>
            <a:endParaRPr lang="en-US" sz="2400" b="1" dirty="0"/>
          </a:p>
          <a:p>
            <a:pPr algn="just"/>
            <a:endParaRPr lang="en-US" sz="2400" b="1" dirty="0"/>
          </a:p>
          <a:p>
            <a:pPr algn="just"/>
            <a:r>
              <a:rPr lang="en-IN" sz="2400" i="1" dirty="0"/>
              <a:t>Inception</a:t>
            </a:r>
            <a:r>
              <a:rPr lang="en-IN" sz="2400" dirty="0"/>
              <a:t> is suggested for Clark because he liked </a:t>
            </a:r>
            <a:r>
              <a:rPr lang="en-IN" sz="2400" i="1" dirty="0"/>
              <a:t>Interstellar</a:t>
            </a:r>
            <a:r>
              <a:rPr lang="en-IN" sz="2400" dirty="0"/>
              <a:t> and the movies share similar attributes. </a:t>
            </a:r>
          </a:p>
          <a:p>
            <a:pPr algn="just"/>
            <a:r>
              <a:rPr lang="en-IN" sz="2400" i="1" dirty="0"/>
              <a:t>Alien</a:t>
            </a:r>
            <a:r>
              <a:rPr lang="en-IN" sz="2400" dirty="0"/>
              <a:t> is suggested to Bruce because he liked </a:t>
            </a:r>
            <a:r>
              <a:rPr lang="en-IN" sz="2400" i="1" dirty="0"/>
              <a:t>The Shining</a:t>
            </a:r>
            <a:r>
              <a:rPr lang="en-IN" sz="2400" dirty="0"/>
              <a:t>, which is in the horror genre. </a:t>
            </a:r>
          </a:p>
          <a:p>
            <a:pPr algn="just"/>
            <a:r>
              <a:rPr lang="en-IN" sz="2400" b="1" dirty="0"/>
              <a:t>Advantages:</a:t>
            </a:r>
            <a:r>
              <a:rPr lang="en-IN" sz="2400" dirty="0"/>
              <a:t> Works even when a product has no user reviews.</a:t>
            </a:r>
          </a:p>
          <a:p>
            <a:pPr algn="just"/>
            <a:r>
              <a:rPr lang="en-IN" sz="2400" b="1" dirty="0"/>
              <a:t>Disadvantages:</a:t>
            </a:r>
            <a:r>
              <a:rPr lang="en-IN" sz="2400" dirty="0"/>
              <a:t> Requires descriptive data of all content to recommend, which is time consuming. It's also difficult to implement on large product databases as user’s have different opinions about each item.</a:t>
            </a:r>
            <a:endParaRPr lang="en-IN" sz="2400" b="1" dirty="0"/>
          </a:p>
          <a:p>
            <a:pPr algn="just"/>
            <a:endParaRPr lang="en-IN" sz="24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92696"/>
            <a:ext cx="806767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495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55" y="409228"/>
            <a:ext cx="8229600" cy="1143000"/>
          </a:xfrm>
        </p:spPr>
        <p:txBody>
          <a:bodyPr>
            <a:noAutofit/>
          </a:bodyPr>
          <a:lstStyle/>
          <a:p>
            <a:r>
              <a:rPr lang="en-IN" sz="3200" b="1" cap="all" dirty="0"/>
              <a:t>APPROACH 2: RECOMMENDATION THROUGH DESCRIPTION OF THE CONTENT</a:t>
            </a:r>
            <a:br>
              <a:rPr lang="en-IN" sz="3200" b="1" cap="all" dirty="0"/>
            </a:br>
            <a:endParaRPr lang="en-IN" sz="3200" dirty="0"/>
          </a:p>
        </p:txBody>
      </p:sp>
      <p:sp>
        <p:nvSpPr>
          <p:cNvPr id="3" name="Content Placeholder 2"/>
          <p:cNvSpPr>
            <a:spLocks noGrp="1"/>
          </p:cNvSpPr>
          <p:nvPr>
            <p:ph idx="1"/>
          </p:nvPr>
        </p:nvSpPr>
        <p:spPr>
          <a:xfrm>
            <a:off x="457200" y="980728"/>
            <a:ext cx="8229600" cy="5145435"/>
          </a:xfrm>
        </p:spPr>
        <p:txBody>
          <a:bodyPr>
            <a:normAutofit/>
          </a:bodyPr>
          <a:lstStyle/>
          <a:p>
            <a:pPr algn="just"/>
            <a:endParaRPr lang="en-IN" sz="2400" dirty="0"/>
          </a:p>
          <a:p>
            <a:pPr algn="just"/>
            <a:r>
              <a:rPr lang="en-IN" sz="2400" dirty="0"/>
              <a:t>This approach uses the description of the item to make recommendations. </a:t>
            </a:r>
          </a:p>
          <a:p>
            <a:pPr algn="just"/>
            <a:r>
              <a:rPr lang="en-IN" sz="2400" dirty="0"/>
              <a:t>The description goes deeper into the product details, like title, summary, tag lines, genre, etc., and it provides much more information about the item. </a:t>
            </a:r>
          </a:p>
          <a:p>
            <a:pPr algn="just"/>
            <a:r>
              <a:rPr lang="en-IN" sz="2400" dirty="0"/>
              <a:t>The format of these details are in text format(string) and it's important to convert this into numbers to easily calculate for similarity.</a:t>
            </a:r>
          </a:p>
          <a:p>
            <a:pPr algn="just"/>
            <a:endParaRPr lang="en-IN" sz="2400" dirty="0"/>
          </a:p>
        </p:txBody>
      </p:sp>
    </p:spTree>
    <p:extLst>
      <p:ext uri="{BB962C8B-B14F-4D97-AF65-F5344CB8AC3E}">
        <p14:creationId xmlns:p14="http://schemas.microsoft.com/office/powerpoint/2010/main" val="2495334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044" y="260648"/>
            <a:ext cx="8229600" cy="1143000"/>
          </a:xfrm>
        </p:spPr>
        <p:txBody>
          <a:bodyPr>
            <a:noAutofit/>
          </a:bodyPr>
          <a:lstStyle/>
          <a:p>
            <a:r>
              <a:rPr lang="en-IN" sz="2400" b="1" dirty="0">
                <a:solidFill>
                  <a:srgbClr val="FF0000"/>
                </a:solidFill>
              </a:rPr>
              <a:t>Term Frequency-Inverse Document Frequency (TF-IDF)</a:t>
            </a:r>
            <a:br>
              <a:rPr lang="en-IN" sz="2400" b="1" dirty="0">
                <a:solidFill>
                  <a:srgbClr val="FF0000"/>
                </a:solidFill>
              </a:rPr>
            </a:br>
            <a:endParaRPr lang="en-IN" sz="2400" dirty="0">
              <a:solidFill>
                <a:srgbClr val="FF0000"/>
              </a:solidFill>
            </a:endParaRPr>
          </a:p>
        </p:txBody>
      </p:sp>
      <p:sp>
        <p:nvSpPr>
          <p:cNvPr id="3" name="Content Placeholder 2"/>
          <p:cNvSpPr>
            <a:spLocks noGrp="1"/>
          </p:cNvSpPr>
          <p:nvPr>
            <p:ph idx="1"/>
          </p:nvPr>
        </p:nvSpPr>
        <p:spPr>
          <a:xfrm>
            <a:off x="457200" y="908720"/>
            <a:ext cx="8507288" cy="5832648"/>
          </a:xfrm>
        </p:spPr>
        <p:txBody>
          <a:bodyPr>
            <a:normAutofit lnSpcReduction="10000"/>
          </a:bodyPr>
          <a:lstStyle/>
          <a:p>
            <a:pPr algn="just"/>
            <a:r>
              <a:rPr lang="en-IN" sz="2400" dirty="0"/>
              <a:t>TF-IDF is used in information retrieval for feature extraction purposes and it is a sub-area of natural language processing (NLP).</a:t>
            </a:r>
          </a:p>
          <a:p>
            <a:pPr algn="just"/>
            <a:r>
              <a:rPr lang="en-IN" sz="2400" b="1" dirty="0"/>
              <a:t>Term Frequency: </a:t>
            </a:r>
            <a:r>
              <a:rPr lang="en-IN" sz="2400" dirty="0"/>
              <a:t>Frequency of the word in the current document to the total number of words in the document. </a:t>
            </a:r>
          </a:p>
          <a:p>
            <a:pPr algn="just"/>
            <a:r>
              <a:rPr lang="en-IN" sz="2400" dirty="0"/>
              <a:t>It signifies the occurrence of the word in a document and gives higher weight when the frequency is more, so it is divided by document length to normalize.</a:t>
            </a:r>
          </a:p>
          <a:p>
            <a:pPr algn="just"/>
            <a:endParaRPr lang="en-US" sz="2400" dirty="0"/>
          </a:p>
          <a:p>
            <a:pPr algn="just"/>
            <a:endParaRPr lang="en-US" sz="2400" dirty="0"/>
          </a:p>
          <a:p>
            <a:pPr algn="just"/>
            <a:r>
              <a:rPr lang="en-IN" sz="2400" b="1" dirty="0"/>
              <a:t>Inverse Document Frequency: </a:t>
            </a:r>
            <a:r>
              <a:rPr lang="en-IN" sz="2400" dirty="0"/>
              <a:t>Total number of documents to the frequency occurrence of documents containing the word. </a:t>
            </a:r>
          </a:p>
          <a:p>
            <a:pPr algn="just"/>
            <a:r>
              <a:rPr lang="en-IN" sz="2400" dirty="0"/>
              <a:t>It signifies the rarity of the word — the less the word occurs in the document, the IDF increases. </a:t>
            </a:r>
          </a:p>
          <a:p>
            <a:pPr algn="just"/>
            <a:r>
              <a:rPr lang="en-IN" sz="2400" dirty="0"/>
              <a:t>It helps in giving a higher score to rare terms in the documents.</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7209" y="3717032"/>
            <a:ext cx="51054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6202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4" name="AutoShape 2" descr="tf-id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tf-id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57" y="443259"/>
            <a:ext cx="8288088" cy="622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3953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pPr algn="just"/>
            <a:r>
              <a:rPr lang="en-IN" sz="2400" dirty="0"/>
              <a:t>In the end, TF-IDF is a measure used to evaluate how important a word is to a document in a document corpus. </a:t>
            </a:r>
          </a:p>
          <a:p>
            <a:pPr algn="just"/>
            <a:r>
              <a:rPr lang="en-IN" sz="2400" dirty="0"/>
              <a:t>The importance of the word increases proportionally to the number of times a word appears in the document but is offset by the frequency of the word in the corpus.</a:t>
            </a:r>
          </a:p>
          <a:p>
            <a:pPr algn="just"/>
            <a:r>
              <a:rPr lang="en-IN" sz="2400" b="1" dirty="0"/>
              <a:t>Example for TF-IDF</a:t>
            </a:r>
            <a:r>
              <a:rPr lang="en-IN" sz="2400" dirty="0"/>
              <a:t>: Consider a document containing 100 words wherein the word "courage" appears three times. The term frequency for courage is then (3 / 100) = 0.03. Now, assume we have 10 lakh documents and the word "courage" appears in 1,000 of these. The inverse document frequency is calculated as log(10,00,000 / 1,000) = 3. Thus, the TF-IDF weight </a:t>
            </a:r>
            <a:r>
              <a:rPr lang="en-IN" sz="2400"/>
              <a:t>for courage </a:t>
            </a:r>
            <a:r>
              <a:rPr lang="en-IN" sz="2400" dirty="0"/>
              <a:t>is 0.03 * 3= 0.09.</a:t>
            </a:r>
          </a:p>
        </p:txBody>
      </p:sp>
    </p:spTree>
    <p:extLst>
      <p:ext uri="{BB962C8B-B14F-4D97-AF65-F5344CB8AC3E}">
        <p14:creationId xmlns:p14="http://schemas.microsoft.com/office/powerpoint/2010/main" val="517202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507288" cy="5793507"/>
          </a:xfrm>
        </p:spPr>
        <p:txBody>
          <a:bodyPr>
            <a:normAutofit/>
          </a:bodyPr>
          <a:lstStyle/>
          <a:p>
            <a:pPr algn="just"/>
            <a:r>
              <a:rPr lang="en-IN" sz="2400" dirty="0"/>
              <a:t>Recommender systems are so commonplace now that many of us use them without even knowing it. </a:t>
            </a:r>
          </a:p>
          <a:p>
            <a:pPr algn="just"/>
            <a:r>
              <a:rPr lang="en-IN" sz="2400" dirty="0"/>
              <a:t>Because we can't possibly look through all the products or content on a website, a recommendation system plays an important role in helping us have a better user experience, while also exposing us to more inventory we might not discover otherwise. </a:t>
            </a:r>
          </a:p>
          <a:p>
            <a:r>
              <a:rPr lang="en-IN" sz="2400" dirty="0"/>
              <a:t>Some examples of recommender systems in action include product recommendations on Amazon, Netflix suggestions for movies and TV shows in your feed, recommended videos on YouTube, music on </a:t>
            </a:r>
            <a:r>
              <a:rPr lang="en-IN" sz="2400" dirty="0" err="1"/>
              <a:t>Spotify</a:t>
            </a:r>
            <a:r>
              <a:rPr lang="en-IN" sz="2400" dirty="0"/>
              <a:t>, the Facebook newsfeed and Google Ads.</a:t>
            </a:r>
          </a:p>
          <a:p>
            <a:br>
              <a:rPr lang="en-IN" sz="2400" dirty="0"/>
            </a:br>
            <a:endParaRPr lang="en-IN" sz="2400" dirty="0"/>
          </a:p>
        </p:txBody>
      </p:sp>
      <p:pic>
        <p:nvPicPr>
          <p:cNvPr id="1026" name="Picture 2" descr="Recommender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779030"/>
            <a:ext cx="5976664" cy="1962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765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6A6EC-1D95-41EA-A2EE-3536C4FDBD84}"/>
              </a:ext>
            </a:extLst>
          </p:cNvPr>
          <p:cNvSpPr>
            <a:spLocks noGrp="1"/>
          </p:cNvSpPr>
          <p:nvPr>
            <p:ph type="title"/>
          </p:nvPr>
        </p:nvSpPr>
        <p:spPr/>
        <p:txBody>
          <a:bodyPr>
            <a:normAutofit fontScale="90000"/>
          </a:bodyPr>
          <a:lstStyle/>
          <a:p>
            <a:pPr algn="ctr"/>
            <a:r>
              <a:rPr lang="en-US" b="1" dirty="0">
                <a:solidFill>
                  <a:srgbClr val="FF0000"/>
                </a:solidFill>
                <a:latin typeface="Times New Roman" panose="02020603050405020304" pitchFamily="18" charset="0"/>
                <a:cs typeface="Times New Roman" panose="02020603050405020304" pitchFamily="18" charset="0"/>
              </a:rPr>
              <a:t>Binary Labels in Recommender System</a:t>
            </a:r>
          </a:p>
        </p:txBody>
      </p:sp>
      <p:sp>
        <p:nvSpPr>
          <p:cNvPr id="3" name="Content Placeholder 2">
            <a:extLst>
              <a:ext uri="{FF2B5EF4-FFF2-40B4-BE49-F238E27FC236}">
                <a16:creationId xmlns:a16="http://schemas.microsoft.com/office/drawing/2014/main" id="{110D65CC-3B98-4EAD-B22F-D52B6B6056C9}"/>
              </a:ext>
            </a:extLst>
          </p:cNvPr>
          <p:cNvSpPr>
            <a:spLocks noGrp="1"/>
          </p:cNvSpPr>
          <p:nvPr>
            <p:ph idx="1"/>
          </p:nvPr>
        </p:nvSpPr>
        <p:spPr>
          <a:xfrm>
            <a:off x="628650" y="1641970"/>
            <a:ext cx="7886700" cy="3574060"/>
          </a:xfrm>
        </p:spPr>
        <p:txBody>
          <a:bodyPr>
            <a:normAutofit fontScale="62500" lnSpcReduction="20000"/>
          </a:bodyPr>
          <a:lstStyle/>
          <a:p>
            <a:pPr algn="just"/>
            <a:r>
              <a:rPr lang="en-US" dirty="0"/>
              <a:t>Binary labels in a recommender system refer to the binary, or two-valued, feedback or interactions provided by users regarding items. </a:t>
            </a:r>
          </a:p>
          <a:p>
            <a:pPr algn="just"/>
            <a:r>
              <a:rPr lang="en-US" dirty="0"/>
              <a:t>In recommender systems, binary labels like "favs," "likes," and "clicks" are often used to capture user preferences or interactions with items. </a:t>
            </a:r>
          </a:p>
          <a:p>
            <a:pPr algn="just"/>
            <a:r>
              <a:rPr lang="en-US" dirty="0"/>
              <a:t>These labels are used to understand and predict user behavior and preferences for recommending items to users. </a:t>
            </a:r>
          </a:p>
          <a:p>
            <a:pPr algn="just"/>
            <a:r>
              <a:rPr lang="en-US" dirty="0"/>
              <a:t>Binary labels serve as signals or feedback data used by recommendation algorithms to understand user preferences. </a:t>
            </a:r>
          </a:p>
          <a:p>
            <a:pPr algn="just"/>
            <a:r>
              <a:rPr lang="en-US" dirty="0"/>
              <a:t>They help in building recommendation models by predicting or inferring user preferences for items. </a:t>
            </a:r>
          </a:p>
          <a:p>
            <a:pPr algn="just"/>
            <a:r>
              <a:rPr lang="en-US" dirty="0"/>
              <a:t>Algorithms can utilize these signals to create models that predict which items a user might prefer based on their history of marking items as favorites, liking items, or clicking on them.</a:t>
            </a:r>
          </a:p>
          <a:p>
            <a:pPr algn="just"/>
            <a:endParaRPr lang="en-US" sz="1500" dirty="0"/>
          </a:p>
        </p:txBody>
      </p:sp>
    </p:spTree>
    <p:extLst>
      <p:ext uri="{BB962C8B-B14F-4D97-AF65-F5344CB8AC3E}">
        <p14:creationId xmlns:p14="http://schemas.microsoft.com/office/powerpoint/2010/main" val="2368142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A352-4D5C-48D8-8C30-009C40D051AA}"/>
              </a:ext>
            </a:extLst>
          </p:cNvPr>
          <p:cNvSpPr>
            <a:spLocks noGrp="1"/>
          </p:cNvSpPr>
          <p:nvPr>
            <p:ph type="title"/>
          </p:nvPr>
        </p:nvSpPr>
        <p:spPr/>
        <p:txBody>
          <a:bodyPr/>
          <a:lstStyle/>
          <a:p>
            <a:pPr algn="ctr"/>
            <a:r>
              <a:rPr lang="en-US" b="1" dirty="0">
                <a:solidFill>
                  <a:srgbClr val="FF0000"/>
                </a:solidFill>
              </a:rPr>
              <a:t>Favorites (Favs)</a:t>
            </a:r>
            <a:endParaRPr lang="en-US" dirty="0">
              <a:solidFill>
                <a:srgbClr val="FF0000"/>
              </a:solidFill>
            </a:endParaRPr>
          </a:p>
        </p:txBody>
      </p:sp>
      <p:sp>
        <p:nvSpPr>
          <p:cNvPr id="3" name="Content Placeholder 2">
            <a:extLst>
              <a:ext uri="{FF2B5EF4-FFF2-40B4-BE49-F238E27FC236}">
                <a16:creationId xmlns:a16="http://schemas.microsoft.com/office/drawing/2014/main" id="{38EB7E1F-F4FC-4DF7-BA2D-A7555B485FAA}"/>
              </a:ext>
            </a:extLst>
          </p:cNvPr>
          <p:cNvSpPr>
            <a:spLocks noGrp="1"/>
          </p:cNvSpPr>
          <p:nvPr>
            <p:ph idx="1"/>
          </p:nvPr>
        </p:nvSpPr>
        <p:spPr>
          <a:xfrm>
            <a:off x="628650" y="1943665"/>
            <a:ext cx="7886700" cy="3263504"/>
          </a:xfrm>
        </p:spPr>
        <p:txBody>
          <a:bodyPr>
            <a:normAutofit fontScale="92500" lnSpcReduction="20000"/>
          </a:bodyPr>
          <a:lstStyle/>
          <a:p>
            <a:pPr algn="just"/>
            <a:r>
              <a:rPr lang="en-US" dirty="0"/>
              <a:t>"Favs" typically represent items that users explicitly mark or save as their favorites. </a:t>
            </a:r>
          </a:p>
          <a:p>
            <a:pPr algn="just"/>
            <a:r>
              <a:rPr lang="en-US" dirty="0"/>
              <a:t>This action implies a higher level of preference or special interest in the item.</a:t>
            </a:r>
          </a:p>
          <a:p>
            <a:pPr algn="just"/>
            <a:r>
              <a:rPr lang="en-US" dirty="0"/>
              <a:t>Users might designate certain items (movies, products, songs, etc.) as favorites, indicating a strong positive affinity towards those particular items.</a:t>
            </a:r>
            <a:endParaRPr lang="en-US" sz="1500" dirty="0"/>
          </a:p>
        </p:txBody>
      </p:sp>
    </p:spTree>
    <p:extLst>
      <p:ext uri="{BB962C8B-B14F-4D97-AF65-F5344CB8AC3E}">
        <p14:creationId xmlns:p14="http://schemas.microsoft.com/office/powerpoint/2010/main" val="900926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D708-7028-410F-B482-ED1163E72891}"/>
              </a:ext>
            </a:extLst>
          </p:cNvPr>
          <p:cNvSpPr>
            <a:spLocks noGrp="1"/>
          </p:cNvSpPr>
          <p:nvPr>
            <p:ph type="title"/>
          </p:nvPr>
        </p:nvSpPr>
        <p:spPr/>
        <p:txBody>
          <a:bodyPr/>
          <a:lstStyle/>
          <a:p>
            <a:pPr algn="ctr"/>
            <a:r>
              <a:rPr lang="en-US" b="1" dirty="0">
                <a:solidFill>
                  <a:srgbClr val="FF0000"/>
                </a:solidFill>
              </a:rPr>
              <a:t>Likes</a:t>
            </a:r>
            <a:endParaRPr lang="en-US" dirty="0">
              <a:solidFill>
                <a:srgbClr val="FF0000"/>
              </a:solidFill>
            </a:endParaRPr>
          </a:p>
        </p:txBody>
      </p:sp>
      <p:sp>
        <p:nvSpPr>
          <p:cNvPr id="3" name="Content Placeholder 2">
            <a:extLst>
              <a:ext uri="{FF2B5EF4-FFF2-40B4-BE49-F238E27FC236}">
                <a16:creationId xmlns:a16="http://schemas.microsoft.com/office/drawing/2014/main" id="{15A6F2EA-8F89-4235-967C-C299BA37708D}"/>
              </a:ext>
            </a:extLst>
          </p:cNvPr>
          <p:cNvSpPr>
            <a:spLocks noGrp="1"/>
          </p:cNvSpPr>
          <p:nvPr>
            <p:ph idx="1"/>
          </p:nvPr>
        </p:nvSpPr>
        <p:spPr>
          <a:xfrm>
            <a:off x="628650" y="1943665"/>
            <a:ext cx="7886700" cy="3263504"/>
          </a:xfrm>
        </p:spPr>
        <p:txBody>
          <a:bodyPr>
            <a:normAutofit/>
          </a:bodyPr>
          <a:lstStyle/>
          <a:p>
            <a:pPr algn="just"/>
            <a:r>
              <a:rPr lang="en-US" dirty="0"/>
              <a:t>"Likes" usually signify a positive interaction or approval of an item, but not necessarily as strong as marking it as a favorite.</a:t>
            </a:r>
          </a:p>
          <a:p>
            <a:pPr algn="just"/>
            <a:r>
              <a:rPr lang="en-US" dirty="0"/>
              <a:t>Users might click a "like" button or perform an action indicating they have a positive sentiment or preference for the item.</a:t>
            </a:r>
            <a:endParaRPr lang="en-US" sz="1500" dirty="0"/>
          </a:p>
        </p:txBody>
      </p:sp>
    </p:spTree>
    <p:extLst>
      <p:ext uri="{BB962C8B-B14F-4D97-AF65-F5344CB8AC3E}">
        <p14:creationId xmlns:p14="http://schemas.microsoft.com/office/powerpoint/2010/main" val="3478115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0E58-A481-4928-ACC9-09CBCAA41209}"/>
              </a:ext>
            </a:extLst>
          </p:cNvPr>
          <p:cNvSpPr>
            <a:spLocks noGrp="1"/>
          </p:cNvSpPr>
          <p:nvPr>
            <p:ph type="title"/>
          </p:nvPr>
        </p:nvSpPr>
        <p:spPr>
          <a:xfrm>
            <a:off x="654005" y="188640"/>
            <a:ext cx="7886700" cy="994172"/>
          </a:xfrm>
        </p:spPr>
        <p:txBody>
          <a:bodyPr/>
          <a:lstStyle/>
          <a:p>
            <a:pPr algn="ctr"/>
            <a:r>
              <a:rPr lang="en-US" b="1" dirty="0">
                <a:solidFill>
                  <a:srgbClr val="FF0000"/>
                </a:solidFill>
              </a:rPr>
              <a:t>Clicks</a:t>
            </a:r>
            <a:endParaRPr lang="en-US" dirty="0">
              <a:solidFill>
                <a:srgbClr val="FF0000"/>
              </a:solidFill>
            </a:endParaRPr>
          </a:p>
        </p:txBody>
      </p:sp>
      <p:sp>
        <p:nvSpPr>
          <p:cNvPr id="3" name="Content Placeholder 2">
            <a:extLst>
              <a:ext uri="{FF2B5EF4-FFF2-40B4-BE49-F238E27FC236}">
                <a16:creationId xmlns:a16="http://schemas.microsoft.com/office/drawing/2014/main" id="{4C3A5A5C-CC8B-4591-8912-915FEF98E849}"/>
              </a:ext>
            </a:extLst>
          </p:cNvPr>
          <p:cNvSpPr>
            <a:spLocks noGrp="1"/>
          </p:cNvSpPr>
          <p:nvPr>
            <p:ph idx="1"/>
          </p:nvPr>
        </p:nvSpPr>
        <p:spPr>
          <a:xfrm>
            <a:off x="755576" y="1182812"/>
            <a:ext cx="7886700" cy="3263504"/>
          </a:xfrm>
        </p:spPr>
        <p:txBody>
          <a:bodyPr>
            <a:normAutofit lnSpcReduction="10000"/>
          </a:bodyPr>
          <a:lstStyle/>
          <a:p>
            <a:pPr algn="just"/>
            <a:r>
              <a:rPr lang="en-US" dirty="0"/>
              <a:t>"Clicks" refer to the user interactions such as clicking on an item, visiting a page, or opening a link.</a:t>
            </a:r>
          </a:p>
          <a:p>
            <a:pPr algn="just"/>
            <a:r>
              <a:rPr lang="en-US" dirty="0"/>
              <a:t>In recommender systems, clicks can be used as implicit feedback indicating user interest in an item, although it might not explicitly imply preference or satisfaction.</a:t>
            </a:r>
            <a:endParaRPr lang="en-US" sz="1500" dirty="0"/>
          </a:p>
        </p:txBody>
      </p:sp>
    </p:spTree>
    <p:extLst>
      <p:ext uri="{BB962C8B-B14F-4D97-AF65-F5344CB8AC3E}">
        <p14:creationId xmlns:p14="http://schemas.microsoft.com/office/powerpoint/2010/main" val="2899143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ED2F-78A4-4A2A-BEAA-E7C2BEA4D0DA}"/>
              </a:ext>
            </a:extLst>
          </p:cNvPr>
          <p:cNvSpPr>
            <a:spLocks noGrp="1"/>
          </p:cNvSpPr>
          <p:nvPr>
            <p:ph type="title"/>
          </p:nvPr>
        </p:nvSpPr>
        <p:spPr>
          <a:xfrm>
            <a:off x="628650" y="645041"/>
            <a:ext cx="7886700" cy="994172"/>
          </a:xfrm>
        </p:spPr>
        <p:txBody>
          <a:bodyPr/>
          <a:lstStyle/>
          <a:p>
            <a:pPr algn="ctr"/>
            <a:r>
              <a:rPr lang="en-US" b="1" dirty="0">
                <a:solidFill>
                  <a:srgbClr val="FF0000"/>
                </a:solidFill>
              </a:rPr>
              <a:t>Example</a:t>
            </a:r>
          </a:p>
        </p:txBody>
      </p:sp>
      <p:sp>
        <p:nvSpPr>
          <p:cNvPr id="3" name="Content Placeholder 2">
            <a:extLst>
              <a:ext uri="{FF2B5EF4-FFF2-40B4-BE49-F238E27FC236}">
                <a16:creationId xmlns:a16="http://schemas.microsoft.com/office/drawing/2014/main" id="{3713054D-3D3D-4554-85D1-C8A3AB4C63AD}"/>
              </a:ext>
            </a:extLst>
          </p:cNvPr>
          <p:cNvSpPr>
            <a:spLocks noGrp="1"/>
          </p:cNvSpPr>
          <p:nvPr>
            <p:ph idx="1"/>
          </p:nvPr>
        </p:nvSpPr>
        <p:spPr>
          <a:xfrm>
            <a:off x="279647" y="1363278"/>
            <a:ext cx="8795552" cy="4481003"/>
          </a:xfrm>
        </p:spPr>
        <p:txBody>
          <a:bodyPr>
            <a:noAutofit/>
          </a:bodyPr>
          <a:lstStyle/>
          <a:p>
            <a:pPr algn="just"/>
            <a:r>
              <a:rPr lang="en-US" sz="1200" dirty="0"/>
              <a:t>Suppose we have a user-item interaction matrix where users provide binary feedback for items.</a:t>
            </a:r>
          </a:p>
          <a:p>
            <a:pPr algn="just"/>
            <a:r>
              <a:rPr lang="en-US" sz="1200" dirty="0"/>
              <a:t>User-Item Interaction Matrix: </a:t>
            </a:r>
          </a:p>
          <a:p>
            <a:pPr marL="0" indent="0" algn="ctr">
              <a:buNone/>
            </a:pPr>
            <a:r>
              <a:rPr lang="en-US" sz="1200" dirty="0"/>
              <a:t>                      Item1|Item2|Item3|Item 4</a:t>
            </a:r>
          </a:p>
          <a:p>
            <a:pPr marL="0" indent="0" algn="ctr">
              <a:buNone/>
            </a:pPr>
            <a:r>
              <a:rPr lang="en-US" sz="1200" dirty="0"/>
              <a:t>User 1      1   |   0    |   1    |   0</a:t>
            </a:r>
          </a:p>
          <a:p>
            <a:pPr marL="0" indent="0" algn="ctr">
              <a:buNone/>
            </a:pPr>
            <a:r>
              <a:rPr lang="en-US" sz="1200" dirty="0"/>
              <a:t>User 2      0   |   1    |   1    |   0</a:t>
            </a:r>
          </a:p>
          <a:p>
            <a:pPr marL="0" indent="0" algn="ctr">
              <a:buNone/>
            </a:pPr>
            <a:r>
              <a:rPr lang="en-US" sz="1200" dirty="0"/>
              <a:t>User 3      1   |   0    |   0    |   1</a:t>
            </a:r>
          </a:p>
          <a:p>
            <a:r>
              <a:rPr lang="en-US" sz="1200" dirty="0"/>
              <a:t>Users are represented by rows (User 1, User 2, User 3).</a:t>
            </a:r>
          </a:p>
          <a:p>
            <a:r>
              <a:rPr lang="en-US" sz="1200" dirty="0"/>
              <a:t>Items are represented by columns (Item 1, Item 2, Item 3, Item 4).</a:t>
            </a:r>
          </a:p>
          <a:p>
            <a:r>
              <a:rPr lang="en-US" sz="1200" dirty="0"/>
              <a:t>Each cell in the matrix contains a binary label (1 or 0), indicating user interaction with an item. For instance:</a:t>
            </a:r>
          </a:p>
          <a:p>
            <a:r>
              <a:rPr lang="en-US" sz="1200" dirty="0"/>
              <a:t>'1' represents a positive interaction (like, click, purchase, etc.).</a:t>
            </a:r>
          </a:p>
          <a:p>
            <a:r>
              <a:rPr lang="en-US" sz="1200" dirty="0"/>
              <a:t>'0' represents no interaction or a lack of interest.</a:t>
            </a:r>
          </a:p>
          <a:p>
            <a:r>
              <a:rPr lang="en-US" sz="1200" dirty="0"/>
              <a:t>Interpretation:</a:t>
            </a:r>
          </a:p>
          <a:p>
            <a:r>
              <a:rPr lang="en-US" sz="1200" dirty="0"/>
              <a:t>User 1 interacted with Item 1 and Item 3 but did not interact with Item 2 or Item 4.</a:t>
            </a:r>
          </a:p>
          <a:p>
            <a:r>
              <a:rPr lang="en-US" sz="1200" dirty="0"/>
              <a:t>User 2 interacted with Item 2 and Item 3 but not with Item 1 or Item 4.</a:t>
            </a:r>
          </a:p>
          <a:p>
            <a:r>
              <a:rPr lang="en-US" sz="1200" dirty="0"/>
              <a:t>User 3 interacted with Item 1 and Item 4 but did not interact with Item 2 or Item 3.</a:t>
            </a:r>
          </a:p>
          <a:p>
            <a:r>
              <a:rPr lang="en-US" sz="1200" dirty="0"/>
              <a:t>These binary labels could represent various interactions:</a:t>
            </a:r>
          </a:p>
          <a:p>
            <a:r>
              <a:rPr lang="en-US" sz="1200" dirty="0"/>
              <a:t>User liking or favoriting an item (indicated by '1').</a:t>
            </a:r>
          </a:p>
          <a:p>
            <a:r>
              <a:rPr lang="en-US" sz="1200" dirty="0"/>
              <a:t>Lack of interest or no interaction with an item (indicated by ‘0’).</a:t>
            </a:r>
          </a:p>
          <a:p>
            <a:pPr algn="just"/>
            <a:endParaRPr lang="en-US" sz="1200" dirty="0"/>
          </a:p>
        </p:txBody>
      </p:sp>
    </p:spTree>
    <p:extLst>
      <p:ext uri="{BB962C8B-B14F-4D97-AF65-F5344CB8AC3E}">
        <p14:creationId xmlns:p14="http://schemas.microsoft.com/office/powerpoint/2010/main" val="2611018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1756-F7A9-43BD-87F4-850297E12518}"/>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Mean Normalization</a:t>
            </a:r>
          </a:p>
        </p:txBody>
      </p:sp>
      <p:sp>
        <p:nvSpPr>
          <p:cNvPr id="3" name="Content Placeholder 2">
            <a:extLst>
              <a:ext uri="{FF2B5EF4-FFF2-40B4-BE49-F238E27FC236}">
                <a16:creationId xmlns:a16="http://schemas.microsoft.com/office/drawing/2014/main" id="{66189825-A815-4941-88BD-A83D1B708633}"/>
              </a:ext>
            </a:extLst>
          </p:cNvPr>
          <p:cNvSpPr>
            <a:spLocks noGrp="1"/>
          </p:cNvSpPr>
          <p:nvPr>
            <p:ph idx="1"/>
          </p:nvPr>
        </p:nvSpPr>
        <p:spPr>
          <a:xfrm>
            <a:off x="628650" y="2042646"/>
            <a:ext cx="7886700" cy="3263504"/>
          </a:xfrm>
        </p:spPr>
        <p:txBody>
          <a:bodyPr>
            <a:normAutofit fontScale="70000" lnSpcReduction="20000"/>
          </a:bodyPr>
          <a:lstStyle/>
          <a:p>
            <a:pPr algn="just"/>
            <a:r>
              <a:rPr lang="en-US" dirty="0"/>
              <a:t>Mean normalization is a technique used in recommender systems and various data analysis contexts to preprocess data, specifically to normalize and scale the values within a certain range. </a:t>
            </a:r>
          </a:p>
          <a:p>
            <a:pPr algn="just"/>
            <a:r>
              <a:rPr lang="en-US" dirty="0"/>
              <a:t>It involves adjusting values in a dataset by subtracting the mean and dividing by the range or standard deviation.</a:t>
            </a:r>
          </a:p>
          <a:p>
            <a:pPr algn="just"/>
            <a:r>
              <a:rPr lang="en-US" dirty="0"/>
              <a:t>In the context of recommender systems, mean normalization might be applied to user-item interaction data in a user-item matrix.</a:t>
            </a:r>
          </a:p>
          <a:p>
            <a:pPr algn="just"/>
            <a:endParaRPr lang="en-US" sz="1500" dirty="0"/>
          </a:p>
        </p:txBody>
      </p:sp>
    </p:spTree>
    <p:extLst>
      <p:ext uri="{BB962C8B-B14F-4D97-AF65-F5344CB8AC3E}">
        <p14:creationId xmlns:p14="http://schemas.microsoft.com/office/powerpoint/2010/main" val="3285256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C3E3-462D-469C-8F51-384B136CC265}"/>
              </a:ext>
            </a:extLst>
          </p:cNvPr>
          <p:cNvSpPr>
            <a:spLocks noGrp="1"/>
          </p:cNvSpPr>
          <p:nvPr>
            <p:ph type="title"/>
          </p:nvPr>
        </p:nvSpPr>
        <p:spPr/>
        <p:txBody>
          <a:bodyPr>
            <a:normAutofit fontScale="90000"/>
          </a:bodyPr>
          <a:lstStyle/>
          <a:p>
            <a:pPr algn="ctr"/>
            <a:r>
              <a:rPr lang="en-US" b="1" dirty="0">
                <a:solidFill>
                  <a:srgbClr val="FF0000"/>
                </a:solidFill>
                <a:latin typeface="Times New Roman" panose="02020603050405020304" pitchFamily="18" charset="0"/>
                <a:cs typeface="Times New Roman" panose="02020603050405020304" pitchFamily="18" charset="0"/>
              </a:rPr>
              <a:t>Significance of Mean Normalization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6EFC8E-2855-4D5B-8F19-A5AED153E1CF}"/>
              </a:ext>
            </a:extLst>
          </p:cNvPr>
          <p:cNvSpPr>
            <a:spLocks noGrp="1"/>
          </p:cNvSpPr>
          <p:nvPr>
            <p:ph idx="1"/>
          </p:nvPr>
        </p:nvSpPr>
        <p:spPr>
          <a:xfrm>
            <a:off x="628650" y="1979015"/>
            <a:ext cx="7886700" cy="3263504"/>
          </a:xfrm>
        </p:spPr>
        <p:txBody>
          <a:bodyPr>
            <a:normAutofit fontScale="92500" lnSpcReduction="20000"/>
          </a:bodyPr>
          <a:lstStyle/>
          <a:p>
            <a:r>
              <a:rPr lang="en-US" dirty="0"/>
              <a:t>Standardize the data and bring it to a common scale.</a:t>
            </a:r>
          </a:p>
          <a:p>
            <a:r>
              <a:rPr lang="en-US" dirty="0"/>
              <a:t>Make data centered around zero, which helps algorithms converge faster and prevents bias in models.</a:t>
            </a:r>
          </a:p>
          <a:p>
            <a:r>
              <a:rPr lang="en-US" dirty="0"/>
              <a:t>Reduce the impact of different users having varied rating scales (some users might tend to rate higher than others).</a:t>
            </a:r>
          </a:p>
          <a:p>
            <a:endParaRPr lang="en-US" dirty="0"/>
          </a:p>
          <a:p>
            <a:pPr algn="just"/>
            <a:endParaRPr lang="en-US" sz="1500" dirty="0"/>
          </a:p>
        </p:txBody>
      </p:sp>
    </p:spTree>
    <p:extLst>
      <p:ext uri="{BB962C8B-B14F-4D97-AF65-F5344CB8AC3E}">
        <p14:creationId xmlns:p14="http://schemas.microsoft.com/office/powerpoint/2010/main" val="4132385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384"/>
            <a:ext cx="8686800" cy="1143000"/>
          </a:xfrm>
        </p:spPr>
        <p:txBody>
          <a:bodyPr>
            <a:noAutofit/>
          </a:bodyPr>
          <a:lstStyle/>
          <a:p>
            <a:r>
              <a:rPr lang="en-IN" sz="3200" b="1" dirty="0"/>
              <a:t>Collaborative Filtering Recommender Systems</a:t>
            </a:r>
            <a:br>
              <a:rPr lang="en-IN" sz="3200" b="1" dirty="0"/>
            </a:br>
            <a:endParaRPr lang="en-IN" sz="3200" dirty="0"/>
          </a:p>
        </p:txBody>
      </p:sp>
      <p:sp>
        <p:nvSpPr>
          <p:cNvPr id="3" name="Content Placeholder 2"/>
          <p:cNvSpPr>
            <a:spLocks noGrp="1"/>
          </p:cNvSpPr>
          <p:nvPr>
            <p:ph idx="1"/>
          </p:nvPr>
        </p:nvSpPr>
        <p:spPr>
          <a:xfrm>
            <a:off x="457200" y="548680"/>
            <a:ext cx="8579296" cy="5976664"/>
          </a:xfrm>
        </p:spPr>
        <p:txBody>
          <a:bodyPr>
            <a:normAutofit/>
          </a:bodyPr>
          <a:lstStyle/>
          <a:p>
            <a:pPr algn="just"/>
            <a:r>
              <a:rPr lang="en-IN" sz="2400" dirty="0">
                <a:hlinkClick r:id="rId2"/>
              </a:rPr>
              <a:t>Collaborative filtering</a:t>
            </a:r>
            <a:r>
              <a:rPr lang="en-IN" sz="2400" dirty="0"/>
              <a:t> recommenders make suggestions based on how users rated in the past and not based on the product themselves. </a:t>
            </a:r>
          </a:p>
          <a:p>
            <a:pPr algn="just"/>
            <a:r>
              <a:rPr lang="en-IN" sz="2400" dirty="0"/>
              <a:t>It only knows how other customers rated the product. “Similarity” is measured against the similarity of users.</a:t>
            </a:r>
          </a:p>
        </p:txBody>
      </p:sp>
      <p:pic>
        <p:nvPicPr>
          <p:cNvPr id="17410" name="Picture 2" descr="Collaborative Filtering Recomme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636912"/>
            <a:ext cx="7239000" cy="401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057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4553C0-4212-4AA5-A697-5E39D049D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90220"/>
            <a:ext cx="8784976" cy="6077559"/>
          </a:xfrm>
          <a:prstGeom prst="rect">
            <a:avLst/>
          </a:prstGeom>
        </p:spPr>
      </p:pic>
    </p:spTree>
    <p:extLst>
      <p:ext uri="{BB962C8B-B14F-4D97-AF65-F5344CB8AC3E}">
        <p14:creationId xmlns:p14="http://schemas.microsoft.com/office/powerpoint/2010/main" val="3467172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579296" cy="5721499"/>
          </a:xfrm>
        </p:spPr>
        <p:txBody>
          <a:bodyPr>
            <a:normAutofit/>
          </a:bodyPr>
          <a:lstStyle/>
          <a:p>
            <a:pPr algn="just"/>
            <a:r>
              <a:rPr lang="en-IN" sz="2400" b="1" cap="all" dirty="0"/>
              <a:t>USER RATING</a:t>
            </a:r>
          </a:p>
          <a:p>
            <a:pPr algn="just"/>
            <a:endParaRPr lang="en-US" sz="2400" b="1" cap="all" dirty="0"/>
          </a:p>
          <a:p>
            <a:pPr algn="just"/>
            <a:endParaRPr lang="en-US" sz="2400" b="1" cap="all" dirty="0"/>
          </a:p>
          <a:p>
            <a:pPr algn="just"/>
            <a:endParaRPr lang="en-US" sz="2400" b="1" cap="all" dirty="0"/>
          </a:p>
          <a:p>
            <a:pPr algn="just"/>
            <a:endParaRPr lang="en-US" sz="2400" b="1" cap="all" dirty="0"/>
          </a:p>
          <a:p>
            <a:pPr algn="just"/>
            <a:endParaRPr lang="en-US" sz="2400" b="1" cap="all" dirty="0"/>
          </a:p>
          <a:p>
            <a:pPr algn="just"/>
            <a:r>
              <a:rPr lang="en-IN" sz="2400" dirty="0"/>
              <a:t>As we can see from above Clark and Tony have similar tastes as they rated movies similarly. </a:t>
            </a:r>
            <a:endParaRPr lang="en-IN" sz="2400" b="1" cap="all" dirty="0"/>
          </a:p>
          <a:p>
            <a:pPr algn="just"/>
            <a:endParaRPr lang="en-IN" sz="24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08720"/>
            <a:ext cx="806767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364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algn="just"/>
            <a:r>
              <a:rPr lang="en-IN" sz="2400" dirty="0"/>
              <a:t>An important component of any of these systems is the recommender function, which takes information about the user and predicts the rating that user might assign to a product, for example. </a:t>
            </a:r>
          </a:p>
          <a:p>
            <a:pPr algn="just"/>
            <a:r>
              <a:rPr lang="en-IN" sz="2400" dirty="0"/>
              <a:t>Predicting user ratings, even before the user has actually provided one, makes recommender systems a powerful tool. </a:t>
            </a:r>
          </a:p>
        </p:txBody>
      </p:sp>
    </p:spTree>
    <p:extLst>
      <p:ext uri="{BB962C8B-B14F-4D97-AF65-F5344CB8AC3E}">
        <p14:creationId xmlns:p14="http://schemas.microsoft.com/office/powerpoint/2010/main" val="981444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IN" sz="2400" b="1" cap="all" dirty="0"/>
              <a:t>PREDICTED USER RATING</a:t>
            </a:r>
          </a:p>
          <a:p>
            <a:endParaRPr lang="en-US" sz="2400" b="1" cap="all" dirty="0"/>
          </a:p>
          <a:p>
            <a:endParaRPr lang="en-US" sz="2400" b="1" cap="all" dirty="0"/>
          </a:p>
          <a:p>
            <a:endParaRPr lang="en-US" sz="2400" b="1" cap="all" dirty="0"/>
          </a:p>
          <a:p>
            <a:endParaRPr lang="en-US" sz="2400" b="1" cap="all" dirty="0"/>
          </a:p>
          <a:p>
            <a:endParaRPr lang="en-US" sz="2400" b="1" cap="all" dirty="0"/>
          </a:p>
          <a:p>
            <a:r>
              <a:rPr lang="en-IN" sz="2400" dirty="0"/>
              <a:t>Clark is recommended "Alien" from Tony because of their similarity in rating. </a:t>
            </a:r>
          </a:p>
          <a:p>
            <a:r>
              <a:rPr lang="en-IN" sz="2400" dirty="0"/>
              <a:t>Bruce was suggested "The Shining" because Steve rated it highly.</a:t>
            </a:r>
          </a:p>
          <a:p>
            <a:r>
              <a:rPr lang="en-IN" sz="2400" b="1" dirty="0"/>
              <a:t>Advantages:</a:t>
            </a:r>
            <a:endParaRPr lang="en-IN" sz="2400" dirty="0"/>
          </a:p>
          <a:p>
            <a:r>
              <a:rPr lang="en-IN" sz="2400" dirty="0"/>
              <a:t>No requirement for product descriptions.</a:t>
            </a:r>
          </a:p>
          <a:p>
            <a:endParaRPr lang="en-IN" sz="2400" b="1" cap="all" dirty="0"/>
          </a:p>
          <a:p>
            <a:endParaRPr lang="en-IN" sz="2400" b="1" cap="all"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764704"/>
            <a:ext cx="65817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767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algn="just"/>
            <a:r>
              <a:rPr lang="en-IN" sz="2400" b="1" dirty="0"/>
              <a:t>Disadvantages:</a:t>
            </a:r>
          </a:p>
          <a:p>
            <a:pPr lvl="1"/>
            <a:r>
              <a:rPr lang="en-IN" sz="2400" dirty="0"/>
              <a:t>Can’t recommend items if no user reviews exist (suffers from the cold start problem).</a:t>
            </a:r>
          </a:p>
          <a:p>
            <a:pPr lvl="1"/>
            <a:r>
              <a:rPr lang="en-IN" sz="2400" dirty="0"/>
              <a:t>Difficult to recommend new users and is inclined to </a:t>
            </a:r>
            <a:r>
              <a:rPr lang="en-IN" sz="2400" dirty="0" err="1"/>
              <a:t>favor</a:t>
            </a:r>
            <a:r>
              <a:rPr lang="en-IN" sz="2400" dirty="0"/>
              <a:t> popular products with lots of reviews.</a:t>
            </a:r>
          </a:p>
          <a:p>
            <a:pPr lvl="1"/>
            <a:r>
              <a:rPr lang="en-IN" sz="2400" dirty="0"/>
              <a:t>Suffers from a sparsity problem(values that will not significantly impact) as the user will review only selected items.</a:t>
            </a:r>
          </a:p>
          <a:p>
            <a:pPr lvl="1"/>
            <a:r>
              <a:rPr lang="en-IN" sz="2400" dirty="0"/>
              <a:t>Faces the "</a:t>
            </a:r>
            <a:r>
              <a:rPr lang="en-IN" sz="2400" dirty="0" err="1"/>
              <a:t>gray</a:t>
            </a:r>
            <a:r>
              <a:rPr lang="en-IN" sz="2400" dirty="0"/>
              <a:t> sheep problem" (i.e., useful predictions cannot be made due to </a:t>
            </a:r>
            <a:r>
              <a:rPr lang="en-IN" sz="2400" dirty="0" err="1"/>
              <a:t>sparsity</a:t>
            </a:r>
            <a:r>
              <a:rPr lang="en-IN" sz="2400" dirty="0"/>
              <a:t>).</a:t>
            </a:r>
          </a:p>
          <a:p>
            <a:pPr lvl="1"/>
            <a:r>
              <a:rPr lang="en-IN" sz="2400" dirty="0"/>
              <a:t>Difficult to recommend new releases since they have less reviews.</a:t>
            </a:r>
          </a:p>
          <a:p>
            <a:pPr lvl="1" algn="just"/>
            <a:endParaRPr lang="en-IN" sz="2000" dirty="0"/>
          </a:p>
        </p:txBody>
      </p:sp>
    </p:spTree>
    <p:extLst>
      <p:ext uri="{BB962C8B-B14F-4D97-AF65-F5344CB8AC3E}">
        <p14:creationId xmlns:p14="http://schemas.microsoft.com/office/powerpoint/2010/main" val="8474650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5DE9-E9D0-4D3B-8143-96AFB5DE32BB}"/>
              </a:ext>
            </a:extLst>
          </p:cNvPr>
          <p:cNvSpPr>
            <a:spLocks noGrp="1"/>
          </p:cNvSpPr>
          <p:nvPr>
            <p:ph type="title"/>
          </p:nvPr>
        </p:nvSpPr>
        <p:spPr/>
        <p:txBody>
          <a:bodyPr>
            <a:normAutofit fontScale="90000"/>
          </a:bodyPr>
          <a:lstStyle/>
          <a:p>
            <a:br>
              <a:rPr lang="en-US" b="0" i="0" dirty="0">
                <a:solidFill>
                  <a:srgbClr val="FF0000"/>
                </a:solidFill>
                <a:effectLst/>
                <a:latin typeface="Google Sans"/>
              </a:rPr>
            </a:br>
            <a:r>
              <a:rPr lang="en-US" b="0" i="0" dirty="0">
                <a:solidFill>
                  <a:srgbClr val="FF0000"/>
                </a:solidFill>
                <a:effectLst/>
                <a:latin typeface="Google Sans"/>
              </a:rPr>
              <a:t>What is the GREY sheep problem in collaborative filtering?</a:t>
            </a:r>
            <a:br>
              <a:rPr lang="en-US" b="0" i="0" dirty="0">
                <a:solidFill>
                  <a:srgbClr val="FF0000"/>
                </a:solidFill>
                <a:effectLst/>
                <a:latin typeface="arial" panose="020B0604020202020204" pitchFamily="34"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6F0F5D5C-DA3A-4AA2-999C-2DAD0ED29A97}"/>
              </a:ext>
            </a:extLst>
          </p:cNvPr>
          <p:cNvSpPr>
            <a:spLocks noGrp="1"/>
          </p:cNvSpPr>
          <p:nvPr>
            <p:ph idx="1"/>
          </p:nvPr>
        </p:nvSpPr>
        <p:spPr>
          <a:xfrm>
            <a:off x="457200" y="1484784"/>
            <a:ext cx="8229600" cy="4525963"/>
          </a:xfrm>
        </p:spPr>
        <p:txBody>
          <a:bodyPr>
            <a:normAutofit/>
          </a:bodyPr>
          <a:lstStyle/>
          <a:p>
            <a:pPr algn="just"/>
            <a:r>
              <a:rPr lang="en-US" b="0" i="0" dirty="0">
                <a:solidFill>
                  <a:srgbClr val="4D5156"/>
                </a:solidFill>
                <a:effectLst/>
                <a:latin typeface="Google Sans"/>
              </a:rPr>
              <a:t>"Grey Sheep" users is a group of the users who have special tastes and they may neither agree nor disagree with the majority of the users. The identification of them becomes a challenge in collaborative filtering, since </a:t>
            </a:r>
            <a:r>
              <a:rPr lang="en-US" b="0" i="0" dirty="0">
                <a:solidFill>
                  <a:srgbClr val="040C28"/>
                </a:solidFill>
                <a:effectLst/>
                <a:latin typeface="Google Sans"/>
              </a:rPr>
              <a:t>they may introduce difficulties to produce accurate collaborative recommendations</a:t>
            </a:r>
            <a:r>
              <a:rPr lang="en-US" b="0" i="0" dirty="0">
                <a:solidFill>
                  <a:srgbClr val="4D5156"/>
                </a:solidFill>
                <a:effectLst/>
                <a:latin typeface="Google Sans"/>
              </a:rPr>
              <a:t>.</a:t>
            </a:r>
            <a:endParaRPr lang="en-US" b="0" i="0" dirty="0">
              <a:solidFill>
                <a:srgbClr val="202124"/>
              </a:solidFill>
              <a:effectLst/>
              <a:latin typeface="arial" panose="020B0604020202020204" pitchFamily="34" charset="0"/>
            </a:endParaRPr>
          </a:p>
          <a:p>
            <a:pPr algn="just"/>
            <a:endParaRPr lang="en-IN" dirty="0"/>
          </a:p>
        </p:txBody>
      </p:sp>
    </p:spTree>
    <p:extLst>
      <p:ext uri="{BB962C8B-B14F-4D97-AF65-F5344CB8AC3E}">
        <p14:creationId xmlns:p14="http://schemas.microsoft.com/office/powerpoint/2010/main" val="6906261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43408"/>
            <a:ext cx="8928992" cy="1143000"/>
          </a:xfrm>
        </p:spPr>
        <p:txBody>
          <a:bodyPr>
            <a:normAutofit fontScale="90000"/>
          </a:bodyPr>
          <a:lstStyle/>
          <a:p>
            <a:r>
              <a:rPr lang="en-US" b="1" dirty="0"/>
              <a:t>Memory Based Recommender System</a:t>
            </a:r>
            <a:endParaRPr lang="en-IN" b="1" dirty="0"/>
          </a:p>
        </p:txBody>
      </p:sp>
      <p:sp>
        <p:nvSpPr>
          <p:cNvPr id="3" name="Content Placeholder 2"/>
          <p:cNvSpPr>
            <a:spLocks noGrp="1"/>
          </p:cNvSpPr>
          <p:nvPr>
            <p:ph idx="1"/>
          </p:nvPr>
        </p:nvSpPr>
        <p:spPr>
          <a:xfrm>
            <a:off x="457200" y="692696"/>
            <a:ext cx="8229600" cy="5433467"/>
          </a:xfrm>
        </p:spPr>
        <p:txBody>
          <a:bodyPr>
            <a:normAutofit/>
          </a:bodyPr>
          <a:lstStyle/>
          <a:p>
            <a:pPr algn="just"/>
            <a:r>
              <a:rPr lang="en-IN" sz="2400" dirty="0"/>
              <a:t>Memory-based recommender systems, also known as </a:t>
            </a:r>
            <a:r>
              <a:rPr lang="en-IN" sz="2400" dirty="0" err="1"/>
              <a:t>neighborhood</a:t>
            </a:r>
            <a:r>
              <a:rPr lang="en-IN" sz="2400" dirty="0"/>
              <a:t>-based recommender systems, rely on the idea of finding similar users or items to generate recommendations. </a:t>
            </a:r>
          </a:p>
          <a:p>
            <a:pPr algn="just"/>
            <a:r>
              <a:rPr lang="en-IN" sz="2400" dirty="0"/>
              <a:t>These systems make predictions based on the preferences or interactions of users or items without employing any complex mathematical models.</a:t>
            </a:r>
          </a:p>
          <a:p>
            <a:pPr algn="just"/>
            <a:r>
              <a:rPr lang="en-IN" sz="2400" dirty="0"/>
              <a:t>There are two main types of memory-based recommender systems:</a:t>
            </a:r>
          </a:p>
          <a:p>
            <a:pPr lvl="1" algn="just"/>
            <a:r>
              <a:rPr lang="en-IN" sz="2000" b="1" dirty="0"/>
              <a:t>User-Based Collaborative Filtering</a:t>
            </a:r>
          </a:p>
          <a:p>
            <a:pPr lvl="1" algn="just"/>
            <a:r>
              <a:rPr lang="en-IN" sz="2000" b="1" dirty="0"/>
              <a:t>Item-Based Collaborative Filtering</a:t>
            </a:r>
            <a:endParaRPr lang="en-IN" sz="2000" dirty="0"/>
          </a:p>
        </p:txBody>
      </p:sp>
    </p:spTree>
    <p:extLst>
      <p:ext uri="{BB962C8B-B14F-4D97-AF65-F5344CB8AC3E}">
        <p14:creationId xmlns:p14="http://schemas.microsoft.com/office/powerpoint/2010/main" val="3746830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lstStyle/>
          <a:p>
            <a:r>
              <a:rPr lang="en-IN" b="1" dirty="0"/>
              <a:t>User-Based Collaborative Filtering</a:t>
            </a:r>
            <a:endParaRPr lang="en-IN" dirty="0"/>
          </a:p>
        </p:txBody>
      </p:sp>
      <p:sp>
        <p:nvSpPr>
          <p:cNvPr id="3" name="Content Placeholder 2"/>
          <p:cNvSpPr>
            <a:spLocks noGrp="1"/>
          </p:cNvSpPr>
          <p:nvPr>
            <p:ph idx="1"/>
          </p:nvPr>
        </p:nvSpPr>
        <p:spPr>
          <a:xfrm>
            <a:off x="457200" y="620688"/>
            <a:ext cx="8229600" cy="5505475"/>
          </a:xfrm>
        </p:spPr>
        <p:txBody>
          <a:bodyPr>
            <a:normAutofit/>
          </a:bodyPr>
          <a:lstStyle/>
          <a:p>
            <a:pPr algn="just"/>
            <a:r>
              <a:rPr lang="en-IN" sz="2400" dirty="0"/>
              <a:t>User-Based Collaborative Filtering (UBCF) is a popular approach in recommender systems where recommendations are generated based on the </a:t>
            </a:r>
            <a:r>
              <a:rPr lang="en-IN" sz="2400" dirty="0" err="1"/>
              <a:t>behaviors</a:t>
            </a:r>
            <a:r>
              <a:rPr lang="en-IN" sz="2400" dirty="0"/>
              <a:t> and preferences of similar users. </a:t>
            </a:r>
          </a:p>
          <a:p>
            <a:pPr algn="just"/>
            <a:r>
              <a:rPr lang="en-IN" sz="2400" dirty="0"/>
              <a:t>The basic idea is to find users who are similar to the target user and recommend items liked or rated highly by those similar users. </a:t>
            </a:r>
          </a:p>
          <a:p>
            <a:pPr algn="just"/>
            <a:r>
              <a:rPr lang="en-IN" sz="2400" dirty="0"/>
              <a:t>UBCF relies on the assumption that users who have similar preferences in the past will have similar preferences in the future.</a:t>
            </a:r>
          </a:p>
          <a:p>
            <a:pPr algn="just"/>
            <a:endParaRPr lang="en-IN" sz="2400" dirty="0"/>
          </a:p>
        </p:txBody>
      </p:sp>
    </p:spTree>
    <p:extLst>
      <p:ext uri="{BB962C8B-B14F-4D97-AF65-F5344CB8AC3E}">
        <p14:creationId xmlns:p14="http://schemas.microsoft.com/office/powerpoint/2010/main" val="2781224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60648"/>
            <a:ext cx="8856984" cy="6408712"/>
          </a:xfrm>
        </p:spPr>
        <p:txBody>
          <a:bodyPr>
            <a:normAutofit/>
          </a:bodyPr>
          <a:lstStyle/>
          <a:p>
            <a:pPr algn="just"/>
            <a:r>
              <a:rPr lang="en-IN" sz="2000" b="1" dirty="0"/>
              <a:t>Here's a step-by-step explanation of how to implement a simple User-Based Collaborative Filtering recommendation system:</a:t>
            </a:r>
          </a:p>
          <a:p>
            <a:r>
              <a:rPr lang="en-IN" sz="2000" b="1" dirty="0"/>
              <a:t>User-Item Interaction Matrix:</a:t>
            </a:r>
            <a:endParaRPr lang="en-IN" sz="2000" dirty="0"/>
          </a:p>
          <a:p>
            <a:pPr lvl="1"/>
            <a:r>
              <a:rPr lang="en-IN" sz="2000" dirty="0"/>
              <a:t>Represent the user-item interactions in a matrix where rows represent users, columns represent items, and the values represent user interactions (e.g., ratings, likes, purchase history).</a:t>
            </a:r>
          </a:p>
          <a:p>
            <a:r>
              <a:rPr lang="en-IN" sz="2000" b="1" dirty="0"/>
              <a:t>Similarity Calculation:</a:t>
            </a:r>
            <a:endParaRPr lang="en-IN" sz="2000" dirty="0"/>
          </a:p>
          <a:p>
            <a:pPr lvl="1"/>
            <a:r>
              <a:rPr lang="en-IN" sz="2000" dirty="0"/>
              <a:t>Compute similarity between users based on their interactions using a similarity metric such as cosine similarity or Pearson correlation.</a:t>
            </a:r>
          </a:p>
          <a:p>
            <a:r>
              <a:rPr lang="en-IN" sz="2000" b="1" dirty="0"/>
              <a:t>Identify Similar Users:</a:t>
            </a:r>
            <a:endParaRPr lang="en-IN" sz="2000" dirty="0"/>
          </a:p>
          <a:p>
            <a:pPr lvl="1"/>
            <a:r>
              <a:rPr lang="en-IN" sz="2000" dirty="0"/>
              <a:t>Identify the most similar users to the target user based on the computed similarity scores.</a:t>
            </a:r>
          </a:p>
          <a:p>
            <a:r>
              <a:rPr lang="en-IN" sz="2000" b="1" dirty="0"/>
              <a:t>Generate Recommendations:</a:t>
            </a:r>
            <a:endParaRPr lang="en-IN" sz="2000" dirty="0"/>
          </a:p>
          <a:p>
            <a:pPr lvl="1"/>
            <a:r>
              <a:rPr lang="en-IN" sz="2000" dirty="0"/>
              <a:t>Recommend items that the target user has not interacted with, based on the interactions of similar users. Sort the recommended items by their predicted ratings or interactions.</a:t>
            </a:r>
          </a:p>
          <a:p>
            <a:r>
              <a:rPr lang="en-IN" sz="2000" b="1" dirty="0"/>
              <a:t>Present Recommendations:</a:t>
            </a:r>
            <a:endParaRPr lang="en-IN" sz="2000" dirty="0"/>
          </a:p>
          <a:p>
            <a:pPr lvl="1"/>
            <a:r>
              <a:rPr lang="en-IN" sz="2000" dirty="0"/>
              <a:t>Present the top-N recommended items to the target user.</a:t>
            </a:r>
          </a:p>
          <a:p>
            <a:endParaRPr lang="en-IN" sz="2000" dirty="0"/>
          </a:p>
          <a:p>
            <a:endParaRPr lang="en-IN" sz="2000" dirty="0"/>
          </a:p>
          <a:p>
            <a:endParaRPr lang="en-IN" sz="2000" dirty="0"/>
          </a:p>
          <a:p>
            <a:pPr algn="just"/>
            <a:endParaRPr lang="en-IN" sz="2000" b="1" dirty="0"/>
          </a:p>
        </p:txBody>
      </p:sp>
    </p:spTree>
    <p:extLst>
      <p:ext uri="{BB962C8B-B14F-4D97-AF65-F5344CB8AC3E}">
        <p14:creationId xmlns:p14="http://schemas.microsoft.com/office/powerpoint/2010/main" val="3441984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IN" b="1" dirty="0"/>
              <a:t>Item based collaborative filtering</a:t>
            </a:r>
          </a:p>
        </p:txBody>
      </p:sp>
      <p:sp>
        <p:nvSpPr>
          <p:cNvPr id="3" name="Content Placeholder 2"/>
          <p:cNvSpPr>
            <a:spLocks noGrp="1"/>
          </p:cNvSpPr>
          <p:nvPr>
            <p:ph idx="1"/>
          </p:nvPr>
        </p:nvSpPr>
        <p:spPr>
          <a:xfrm>
            <a:off x="457200" y="692696"/>
            <a:ext cx="8507288" cy="5433467"/>
          </a:xfrm>
        </p:spPr>
        <p:txBody>
          <a:bodyPr>
            <a:normAutofit/>
          </a:bodyPr>
          <a:lstStyle/>
          <a:p>
            <a:pPr algn="just"/>
            <a:r>
              <a:rPr lang="en-IN" sz="2400" dirty="0"/>
              <a:t>Item-Based Collaborative Filtering (IBCF) is a popular technique used in recommender systems to provide recommendations based on similarities between items rather than users. </a:t>
            </a:r>
          </a:p>
          <a:p>
            <a:pPr algn="just"/>
            <a:r>
              <a:rPr lang="en-IN" sz="2400" dirty="0"/>
              <a:t>It recommends items to a user based on their interactions with similar items. </a:t>
            </a:r>
          </a:p>
          <a:p>
            <a:pPr algn="just"/>
            <a:r>
              <a:rPr lang="en-IN" sz="2400" dirty="0"/>
              <a:t>The core idea is that if a user likes or interacts with a certain item, they are likely to like other items that are similar to it.</a:t>
            </a:r>
          </a:p>
        </p:txBody>
      </p:sp>
    </p:spTree>
    <p:extLst>
      <p:ext uri="{BB962C8B-B14F-4D97-AF65-F5344CB8AC3E}">
        <p14:creationId xmlns:p14="http://schemas.microsoft.com/office/powerpoint/2010/main" val="4287782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normAutofit fontScale="90000"/>
          </a:bodyPr>
          <a:lstStyle/>
          <a:p>
            <a:r>
              <a:rPr lang="en-US" b="1" dirty="0"/>
              <a:t>Model Based Collaborative Filtering</a:t>
            </a:r>
            <a:endParaRPr lang="en-IN" b="1" dirty="0"/>
          </a:p>
        </p:txBody>
      </p:sp>
      <p:sp>
        <p:nvSpPr>
          <p:cNvPr id="3" name="Content Placeholder 2"/>
          <p:cNvSpPr>
            <a:spLocks noGrp="1"/>
          </p:cNvSpPr>
          <p:nvPr>
            <p:ph idx="1"/>
          </p:nvPr>
        </p:nvSpPr>
        <p:spPr>
          <a:xfrm>
            <a:off x="457200" y="764704"/>
            <a:ext cx="8579296" cy="5361459"/>
          </a:xfrm>
        </p:spPr>
        <p:txBody>
          <a:bodyPr>
            <a:normAutofit/>
          </a:bodyPr>
          <a:lstStyle/>
          <a:p>
            <a:pPr algn="just"/>
            <a:r>
              <a:rPr lang="en-IN" sz="2400" dirty="0"/>
              <a:t>Model-Based Collaborative Filtering is an approach used in recommender systems that involves building predictive models based on the user-item interaction data to make recommendations. </a:t>
            </a:r>
          </a:p>
          <a:p>
            <a:pPr algn="just"/>
            <a:r>
              <a:rPr lang="en-IN" sz="2400" dirty="0"/>
              <a:t>These models use machine learning or matrix factorization techniques to learn patterns, preferences, and relationships from the data to generate personalized recommendations.</a:t>
            </a:r>
          </a:p>
        </p:txBody>
      </p:sp>
    </p:spTree>
    <p:extLst>
      <p:ext uri="{BB962C8B-B14F-4D97-AF65-F5344CB8AC3E}">
        <p14:creationId xmlns:p14="http://schemas.microsoft.com/office/powerpoint/2010/main" val="3989210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507288" cy="6552728"/>
          </a:xfrm>
        </p:spPr>
        <p:txBody>
          <a:bodyPr>
            <a:normAutofit lnSpcReduction="10000"/>
          </a:bodyPr>
          <a:lstStyle/>
          <a:p>
            <a:pPr algn="just"/>
            <a:r>
              <a:rPr lang="en-IN" sz="2400" b="1" dirty="0"/>
              <a:t>Here's an overview of the steps to implement Model-Based Collaborative Filtering:</a:t>
            </a:r>
          </a:p>
          <a:p>
            <a:pPr algn="just"/>
            <a:r>
              <a:rPr lang="en-IN" sz="2400" b="1" dirty="0"/>
              <a:t>User-Item Interaction Matrix:</a:t>
            </a:r>
            <a:endParaRPr lang="en-IN" sz="2400" dirty="0"/>
          </a:p>
          <a:p>
            <a:pPr lvl="1" algn="just"/>
            <a:r>
              <a:rPr lang="en-IN" sz="2000" dirty="0"/>
              <a:t>Create a matrix where rows represent users, columns represent items, and the values represent user interactions (e.g., ratings, likes, purchase history).</a:t>
            </a:r>
          </a:p>
          <a:p>
            <a:pPr algn="just"/>
            <a:r>
              <a:rPr lang="en-IN" sz="2400" b="1" dirty="0"/>
              <a:t>Model Training:</a:t>
            </a:r>
            <a:endParaRPr lang="en-IN" sz="2400" dirty="0"/>
          </a:p>
          <a:p>
            <a:pPr lvl="1" algn="just"/>
            <a:r>
              <a:rPr lang="en-IN" sz="2000" dirty="0"/>
              <a:t>Train a machine learning model (e.g., matrix factorization, neural networks) on the interaction data to learn the underlying patterns and preferences.</a:t>
            </a:r>
          </a:p>
          <a:p>
            <a:r>
              <a:rPr lang="en-IN" sz="2400" b="1" dirty="0"/>
              <a:t>Model Evaluation:</a:t>
            </a:r>
            <a:endParaRPr lang="en-IN" sz="2400" dirty="0"/>
          </a:p>
          <a:p>
            <a:pPr lvl="1"/>
            <a:r>
              <a:rPr lang="en-IN" sz="2000" dirty="0"/>
              <a:t>Evaluate the model's performance using appropriate evaluation metrics (e.g., mean squared error, accuracy, etc.).</a:t>
            </a:r>
          </a:p>
          <a:p>
            <a:r>
              <a:rPr lang="en-IN" sz="2400" b="1" dirty="0"/>
              <a:t>Generate Recommendations:</a:t>
            </a:r>
            <a:endParaRPr lang="en-IN" sz="2400" dirty="0"/>
          </a:p>
          <a:p>
            <a:pPr lvl="1"/>
            <a:r>
              <a:rPr lang="en-IN" sz="2000" dirty="0"/>
              <a:t>Use the trained model to generate recommendations for each user based on their interactions and predicted preferences.</a:t>
            </a:r>
          </a:p>
          <a:p>
            <a:r>
              <a:rPr lang="en-IN" sz="2400" b="1" dirty="0"/>
              <a:t>Present Recommendations:</a:t>
            </a:r>
            <a:endParaRPr lang="en-IN" sz="2400" dirty="0"/>
          </a:p>
          <a:p>
            <a:pPr lvl="1"/>
            <a:r>
              <a:rPr lang="en-IN" sz="2000" dirty="0"/>
              <a:t>Present the top-N recommended items to the users.</a:t>
            </a:r>
          </a:p>
          <a:p>
            <a:endParaRPr lang="en-IN" sz="2400" dirty="0"/>
          </a:p>
          <a:p>
            <a:endParaRPr lang="en-IN" sz="2400" dirty="0"/>
          </a:p>
          <a:p>
            <a:pPr algn="just"/>
            <a:endParaRPr lang="en-IN" sz="2400" dirty="0"/>
          </a:p>
          <a:p>
            <a:pPr algn="just"/>
            <a:endParaRPr lang="en-IN" sz="2400" dirty="0"/>
          </a:p>
          <a:p>
            <a:pPr algn="just"/>
            <a:endParaRPr lang="en-IN" sz="2400" b="1" dirty="0"/>
          </a:p>
        </p:txBody>
      </p:sp>
    </p:spTree>
    <p:extLst>
      <p:ext uri="{BB962C8B-B14F-4D97-AF65-F5344CB8AC3E}">
        <p14:creationId xmlns:p14="http://schemas.microsoft.com/office/powerpoint/2010/main" val="1153955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algn="just"/>
            <a:r>
              <a:rPr lang="en-IN" sz="2400" dirty="0"/>
              <a:t>Matrix factorization methods like Singular Value Decomposition (SVD), Alternating Least Squares (ALS), and deep learning-based approaches like neural collaborative filtering (NCF) are commonly used in model-based collaborative filtering.</a:t>
            </a:r>
          </a:p>
        </p:txBody>
      </p:sp>
    </p:spTree>
    <p:extLst>
      <p:ext uri="{BB962C8B-B14F-4D97-AF65-F5344CB8AC3E}">
        <p14:creationId xmlns:p14="http://schemas.microsoft.com/office/powerpoint/2010/main" val="3052566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IN" sz="3600" b="1" dirty="0"/>
              <a:t>How Do Recommender Systems Work?</a:t>
            </a:r>
            <a:br>
              <a:rPr lang="en-IN" sz="3600" b="1" dirty="0"/>
            </a:br>
            <a:endParaRPr lang="en-IN" sz="3600" dirty="0"/>
          </a:p>
        </p:txBody>
      </p:sp>
      <p:sp>
        <p:nvSpPr>
          <p:cNvPr id="3" name="Content Placeholder 2"/>
          <p:cNvSpPr>
            <a:spLocks noGrp="1"/>
          </p:cNvSpPr>
          <p:nvPr>
            <p:ph idx="1"/>
          </p:nvPr>
        </p:nvSpPr>
        <p:spPr>
          <a:xfrm>
            <a:off x="457200" y="620688"/>
            <a:ext cx="8579296" cy="6237312"/>
          </a:xfrm>
        </p:spPr>
        <p:txBody>
          <a:bodyPr>
            <a:normAutofit/>
          </a:bodyPr>
          <a:lstStyle/>
          <a:p>
            <a:pPr algn="just"/>
            <a:r>
              <a:rPr lang="en-IN" sz="2400" b="1" cap="all" dirty="0"/>
              <a:t>UNDERSTANDING RELATIONSHIPS</a:t>
            </a:r>
          </a:p>
          <a:p>
            <a:pPr lvl="1" algn="just"/>
            <a:r>
              <a:rPr lang="en-IN" sz="2000" dirty="0"/>
              <a:t>Relationships provide recommender systems with tremendous insight, as well as an understanding of customers. There are three main types that occur:</a:t>
            </a:r>
          </a:p>
          <a:p>
            <a:pPr lvl="1" algn="just"/>
            <a:r>
              <a:rPr lang="en-IN" sz="2000" b="1" dirty="0"/>
              <a:t>User-Product Relationship</a:t>
            </a:r>
          </a:p>
          <a:p>
            <a:pPr lvl="1" algn="just"/>
            <a:r>
              <a:rPr lang="en-IN" sz="2000" dirty="0"/>
              <a:t>The user-product relationship occurs when some users have an affinity or preference towards specific products that they need. For example, a cricket player might have a preference for cricket-related items, thus the e-commerce website will build a user-product relation of player-&gt;cricket.</a:t>
            </a:r>
          </a:p>
          <a:p>
            <a:pPr lvl="1" algn="just"/>
            <a:r>
              <a:rPr lang="en-IN" sz="2000" b="1" dirty="0"/>
              <a:t>Product-Product Relationship</a:t>
            </a:r>
          </a:p>
          <a:p>
            <a:pPr lvl="1" algn="just"/>
            <a:r>
              <a:rPr lang="en-IN" sz="2000" dirty="0"/>
              <a:t>Product-product relationships occur when items are similar in nature, either by appearance or description. Some examples include books or music of the same genre, dishes from the same cuisine, or news articles from a particular event.</a:t>
            </a:r>
          </a:p>
          <a:p>
            <a:pPr lvl="1" algn="just"/>
            <a:r>
              <a:rPr lang="en-IN" sz="2000" b="1" dirty="0"/>
              <a:t>User-User Relationship</a:t>
            </a:r>
          </a:p>
          <a:p>
            <a:pPr lvl="1" algn="just"/>
            <a:r>
              <a:rPr lang="en-IN" sz="2000" dirty="0"/>
              <a:t>User-user relationships occur when some customers have similar taste with respect to a particular product or service. Examples include mutual friends, similar backgrounds, similar age, etc.</a:t>
            </a:r>
          </a:p>
        </p:txBody>
      </p:sp>
    </p:spTree>
    <p:extLst>
      <p:ext uri="{BB962C8B-B14F-4D97-AF65-F5344CB8AC3E}">
        <p14:creationId xmlns:p14="http://schemas.microsoft.com/office/powerpoint/2010/main" val="3601989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FE6A8-05EB-4B79-A503-392A7FB457C7}"/>
              </a:ext>
            </a:extLst>
          </p:cNvPr>
          <p:cNvSpPr>
            <a:spLocks noGrp="1"/>
          </p:cNvSpPr>
          <p:nvPr>
            <p:ph type="title"/>
          </p:nvPr>
        </p:nvSpPr>
        <p:spPr/>
        <p:txBody>
          <a:bodyPr/>
          <a:lstStyle/>
          <a:p>
            <a:r>
              <a:rPr lang="en-US" b="1" dirty="0">
                <a:solidFill>
                  <a:srgbClr val="FF0000"/>
                </a:solidFill>
                <a:latin typeface="Söhne"/>
              </a:rPr>
              <a:t>H</a:t>
            </a:r>
            <a:r>
              <a:rPr lang="en-US" b="1" i="0" dirty="0">
                <a:solidFill>
                  <a:srgbClr val="FF0000"/>
                </a:solidFill>
                <a:effectLst/>
                <a:latin typeface="Söhne"/>
              </a:rPr>
              <a:t>ybrid recommendation system</a:t>
            </a:r>
            <a:endParaRPr lang="en-IN" b="1" dirty="0">
              <a:solidFill>
                <a:srgbClr val="FF0000"/>
              </a:solidFill>
            </a:endParaRPr>
          </a:p>
        </p:txBody>
      </p:sp>
      <p:sp>
        <p:nvSpPr>
          <p:cNvPr id="3" name="Content Placeholder 2">
            <a:extLst>
              <a:ext uri="{FF2B5EF4-FFF2-40B4-BE49-F238E27FC236}">
                <a16:creationId xmlns:a16="http://schemas.microsoft.com/office/drawing/2014/main" id="{C0E30176-5F26-48FA-9F97-EC7E0E280A7C}"/>
              </a:ext>
            </a:extLst>
          </p:cNvPr>
          <p:cNvSpPr>
            <a:spLocks noGrp="1"/>
          </p:cNvSpPr>
          <p:nvPr>
            <p:ph idx="1"/>
          </p:nvPr>
        </p:nvSpPr>
        <p:spPr>
          <a:xfrm>
            <a:off x="457200" y="1417638"/>
            <a:ext cx="8229600" cy="4525963"/>
          </a:xfrm>
        </p:spPr>
        <p:txBody>
          <a:bodyPr/>
          <a:lstStyle/>
          <a:p>
            <a:pPr algn="just"/>
            <a:r>
              <a:rPr lang="en-US" b="0" i="0" dirty="0">
                <a:solidFill>
                  <a:srgbClr val="374151"/>
                </a:solidFill>
                <a:effectLst/>
                <a:latin typeface="Söhne"/>
              </a:rPr>
              <a:t>A hybrid recommendation system is a type of recommendation system that combines two or more recommendation approaches or techniques to provide more accurate and personalized recommendations to users. These hybrid systems leverage the strengths of different recommendation methods to overcome the limitations of individual approaches. </a:t>
            </a:r>
            <a:endParaRPr lang="en-IN" dirty="0"/>
          </a:p>
        </p:txBody>
      </p:sp>
    </p:spTree>
    <p:extLst>
      <p:ext uri="{BB962C8B-B14F-4D97-AF65-F5344CB8AC3E}">
        <p14:creationId xmlns:p14="http://schemas.microsoft.com/office/powerpoint/2010/main" val="3730356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2F6BB1-7A9F-4F4D-970B-E9B9C341EFD5}"/>
              </a:ext>
            </a:extLst>
          </p:cNvPr>
          <p:cNvSpPr txBox="1"/>
          <p:nvPr/>
        </p:nvSpPr>
        <p:spPr>
          <a:xfrm>
            <a:off x="467544" y="620688"/>
            <a:ext cx="8064896" cy="5262979"/>
          </a:xfrm>
          <a:prstGeom prst="rect">
            <a:avLst/>
          </a:prstGeom>
          <a:noFill/>
        </p:spPr>
        <p:txBody>
          <a:bodyPr wrap="square">
            <a:spAutoFit/>
          </a:bodyPr>
          <a:lstStyle/>
          <a:p>
            <a:pPr marL="285750" indent="-285750" algn="just">
              <a:buFont typeface="Arial" panose="020B0604020202020204" pitchFamily="34" charset="0"/>
              <a:buChar char="•"/>
            </a:pPr>
            <a:r>
              <a:rPr lang="en-US" sz="2400" b="0" i="0" dirty="0">
                <a:solidFill>
                  <a:srgbClr val="FF0000"/>
                </a:solidFill>
                <a:effectLst/>
                <a:latin typeface="Times New Roman" panose="02020603050405020304" pitchFamily="18" charset="0"/>
                <a:cs typeface="Times New Roman" panose="02020603050405020304" pitchFamily="18" charset="0"/>
              </a:rPr>
              <a:t>You must have heard of Collaborative filtering and Content-based filtering before</a:t>
            </a:r>
            <a:r>
              <a:rPr lang="en-US" sz="2400" dirty="0">
                <a:solidFill>
                  <a:srgbClr val="FF0000"/>
                </a:solidFill>
                <a:latin typeface="Times New Roman" panose="02020603050405020304" pitchFamily="18" charset="0"/>
                <a:cs typeface="Times New Roman" panose="02020603050405020304" pitchFamily="18" charset="0"/>
              </a:rPr>
              <a:t>:</a:t>
            </a:r>
            <a:endParaRPr lang="en-US" sz="2400" b="0" i="0" dirty="0">
              <a:solidFill>
                <a:srgbClr val="FF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Collaborative filtering analyzes user-item interactions and identifies similarities between users or items to make recommendations. It recommends items users with similar preferences have liked or consumed. However, it may struggle with new or niche items having limited user interactions.</a:t>
            </a:r>
          </a:p>
          <a:p>
            <a:pPr marL="285750" indent="-28575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On the other hand, content-based filtering focuses on features and characteristics of items to recommend similar items to users based on their preferences. It examines attributes like product descriptions, brands, categories, and user profiles. However, it may not capture the complexity of user preferences and may result in less diverse recommendations.</a:t>
            </a:r>
          </a:p>
        </p:txBody>
      </p:sp>
    </p:spTree>
    <p:extLst>
      <p:ext uri="{BB962C8B-B14F-4D97-AF65-F5344CB8AC3E}">
        <p14:creationId xmlns:p14="http://schemas.microsoft.com/office/powerpoint/2010/main" val="2388526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BCEE4F-C3AD-4163-986D-FE81DE32E170}"/>
              </a:ext>
            </a:extLst>
          </p:cNvPr>
          <p:cNvSpPr txBox="1"/>
          <p:nvPr/>
        </p:nvSpPr>
        <p:spPr>
          <a:xfrm>
            <a:off x="395536" y="692696"/>
            <a:ext cx="8280920" cy="5693866"/>
          </a:xfrm>
          <a:prstGeom prst="rect">
            <a:avLst/>
          </a:prstGeom>
          <a:noFill/>
        </p:spPr>
        <p:txBody>
          <a:bodyPr wrap="square">
            <a:spAutoFit/>
          </a:bodyPr>
          <a:lstStyle/>
          <a:p>
            <a:pPr marL="285750" indent="-28575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This is where a hybrid recommendation system helps. </a:t>
            </a:r>
          </a:p>
          <a:p>
            <a:pPr marL="285750" indent="-28575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By combining collaborative and content-based filtering in a hybrid system, we can overcome the limitations of collaborative and content-based filtering. </a:t>
            </a:r>
          </a:p>
          <a:p>
            <a:pPr marL="285750" indent="-28575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collaborative filtering component captures the wisdom of the crowd, while the content-based filtering component takes into account the specific features and attributes of items. </a:t>
            </a:r>
          </a:p>
          <a:p>
            <a:pPr marL="285750" indent="-28575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This combination allows the system to provide more accurate recommendations, especially in situations where user-item interactions are rare or when personalized recommendations are desired.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3024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fontScale="90000"/>
          </a:bodyPr>
          <a:lstStyle/>
          <a:p>
            <a:r>
              <a:rPr lang="en-US" b="1" dirty="0"/>
              <a:t>Examples of Recommender System</a:t>
            </a:r>
            <a:endParaRPr lang="en-IN" b="1" dirty="0"/>
          </a:p>
        </p:txBody>
      </p:sp>
      <p:sp>
        <p:nvSpPr>
          <p:cNvPr id="3" name="Content Placeholder 2"/>
          <p:cNvSpPr>
            <a:spLocks noGrp="1"/>
          </p:cNvSpPr>
          <p:nvPr>
            <p:ph idx="1"/>
          </p:nvPr>
        </p:nvSpPr>
        <p:spPr>
          <a:xfrm>
            <a:off x="457200" y="692696"/>
            <a:ext cx="8579296" cy="5433467"/>
          </a:xfrm>
        </p:spPr>
        <p:txBody>
          <a:bodyPr>
            <a:normAutofit/>
          </a:bodyPr>
          <a:lstStyle/>
          <a:p>
            <a:pPr algn="just"/>
            <a:r>
              <a:rPr lang="en-IN" sz="2400" b="1" cap="all" dirty="0"/>
              <a:t>AMAZON</a:t>
            </a:r>
          </a:p>
          <a:p>
            <a:pPr algn="just"/>
            <a:r>
              <a:rPr lang="en-IN" sz="2400" b="1" cap="all" dirty="0"/>
              <a:t>IMDB</a:t>
            </a:r>
          </a:p>
          <a:p>
            <a:pPr algn="just"/>
            <a:r>
              <a:rPr lang="en-IN" sz="2400" b="1" cap="all" dirty="0"/>
              <a:t>FACEBOOK &amp; INSTAGRAM</a:t>
            </a:r>
          </a:p>
          <a:p>
            <a:pPr algn="just"/>
            <a:r>
              <a:rPr lang="en-IN" sz="2400" b="1" cap="all" dirty="0"/>
              <a:t>YOUTUBE</a:t>
            </a:r>
          </a:p>
          <a:p>
            <a:pPr algn="just"/>
            <a:r>
              <a:rPr lang="en-IN" sz="2400" b="1" cap="all" dirty="0"/>
              <a:t>GOOGLE</a:t>
            </a:r>
          </a:p>
          <a:p>
            <a:pPr algn="just"/>
            <a:r>
              <a:rPr lang="en-IN" sz="2400" b="1" cap="all" dirty="0"/>
              <a:t>ANOTHER GOOGLE SUBSIDIARY- GMAIL</a:t>
            </a:r>
          </a:p>
          <a:p>
            <a:pPr algn="just"/>
            <a:endParaRPr lang="en-IN" sz="2400" dirty="0"/>
          </a:p>
        </p:txBody>
      </p:sp>
    </p:spTree>
    <p:extLst>
      <p:ext uri="{BB962C8B-B14F-4D97-AF65-F5344CB8AC3E}">
        <p14:creationId xmlns:p14="http://schemas.microsoft.com/office/powerpoint/2010/main" val="5426646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fontScale="90000"/>
          </a:bodyPr>
          <a:lstStyle/>
          <a:p>
            <a:r>
              <a:rPr lang="en-US" b="1" dirty="0"/>
              <a:t>Ethical Use of Recommender System</a:t>
            </a:r>
            <a:endParaRPr lang="en-IN" b="1" dirty="0"/>
          </a:p>
        </p:txBody>
      </p:sp>
      <p:sp>
        <p:nvSpPr>
          <p:cNvPr id="3" name="Content Placeholder 2"/>
          <p:cNvSpPr>
            <a:spLocks noGrp="1"/>
          </p:cNvSpPr>
          <p:nvPr>
            <p:ph idx="1"/>
          </p:nvPr>
        </p:nvSpPr>
        <p:spPr>
          <a:xfrm>
            <a:off x="457200" y="620688"/>
            <a:ext cx="8229600" cy="5976664"/>
          </a:xfrm>
        </p:spPr>
        <p:txBody>
          <a:bodyPr>
            <a:noAutofit/>
          </a:bodyPr>
          <a:lstStyle/>
          <a:p>
            <a:pPr algn="just"/>
            <a:r>
              <a:rPr lang="en-IN" sz="1800" dirty="0"/>
              <a:t>The ethical use of recommender systems is of paramount importance to ensure that users are provided with fair, transparent, and helpful recommendations while respecting their privacy and well-being.</a:t>
            </a:r>
          </a:p>
          <a:p>
            <a:r>
              <a:rPr lang="en-IN" sz="1800" b="1" dirty="0"/>
              <a:t>Transparency and Explanation:</a:t>
            </a:r>
            <a:endParaRPr lang="en-IN" sz="1800" dirty="0"/>
          </a:p>
          <a:p>
            <a:pPr lvl="1"/>
            <a:r>
              <a:rPr lang="en-IN" sz="1800" dirty="0"/>
              <a:t>Provide clear explanations of how the recommender system works, what data is used, and how recommendations are generated. Users should understand why certain recommendations are being made.</a:t>
            </a:r>
          </a:p>
          <a:p>
            <a:r>
              <a:rPr lang="en-IN" sz="1800" b="1" dirty="0"/>
              <a:t>User Control and Customization:</a:t>
            </a:r>
            <a:endParaRPr lang="en-IN" sz="1800" dirty="0"/>
          </a:p>
          <a:p>
            <a:pPr lvl="1"/>
            <a:r>
              <a:rPr lang="en-IN" sz="1800" dirty="0"/>
              <a:t>Allow users to have control over the recommendations they receive. Offer options for customization, preferences, and the ability to filter or adjust recommendations according to their needs and preferences.</a:t>
            </a:r>
          </a:p>
          <a:p>
            <a:r>
              <a:rPr lang="en-IN" sz="1800" b="1" dirty="0"/>
              <a:t>Avoid Discrimination and Bias:</a:t>
            </a:r>
            <a:endParaRPr lang="en-IN" sz="1800" dirty="0"/>
          </a:p>
          <a:p>
            <a:pPr lvl="1"/>
            <a:r>
              <a:rPr lang="en-IN" sz="1800" dirty="0"/>
              <a:t>Strive to eliminate biases related to race, gender, age, ethnicity, or any other characteristic. Ensure that the recommender system provides fair and unbiased recommendations to all users.</a:t>
            </a:r>
          </a:p>
          <a:p>
            <a:r>
              <a:rPr lang="en-IN" sz="1800" b="1" dirty="0"/>
              <a:t>Diversity and Serendipity:</a:t>
            </a:r>
            <a:endParaRPr lang="en-IN" sz="1800" dirty="0"/>
          </a:p>
          <a:p>
            <a:pPr lvl="1"/>
            <a:r>
              <a:rPr lang="en-IN" sz="1800" dirty="0"/>
              <a:t>Aim to offer a diverse set of recommendations, avoiding filter bubbles where users are only exposed to content similar to their previous choices. Encourage users to explore a variety of content.</a:t>
            </a:r>
            <a:br>
              <a:rPr lang="en-IN" sz="1800" dirty="0"/>
            </a:br>
            <a:endParaRPr lang="en-IN" sz="1800" dirty="0"/>
          </a:p>
        </p:txBody>
      </p:sp>
    </p:spTree>
    <p:extLst>
      <p:ext uri="{BB962C8B-B14F-4D97-AF65-F5344CB8AC3E}">
        <p14:creationId xmlns:p14="http://schemas.microsoft.com/office/powerpoint/2010/main" val="5568139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r>
              <a:rPr lang="en-IN" sz="2400" b="1" dirty="0"/>
              <a:t>Informed Consent and Privacy:</a:t>
            </a:r>
            <a:endParaRPr lang="en-IN" sz="2400" dirty="0"/>
          </a:p>
          <a:p>
            <a:pPr lvl="1"/>
            <a:r>
              <a:rPr lang="en-IN" sz="2000" dirty="0"/>
              <a:t>Obtain informed consent from users regarding data collection, usage, and sharing. Clearly explain the privacy policy and how user data is handled, stored, and protected.</a:t>
            </a:r>
          </a:p>
          <a:p>
            <a:r>
              <a:rPr lang="en-IN" sz="2400" b="1" dirty="0"/>
              <a:t>Data Collection and Storage:</a:t>
            </a:r>
            <a:endParaRPr lang="en-IN" sz="2400" dirty="0"/>
          </a:p>
          <a:p>
            <a:pPr lvl="1"/>
            <a:r>
              <a:rPr lang="en-IN" sz="2000" dirty="0"/>
              <a:t>Collect and store only the necessary data for providing recommendations. Implement strong security measures to protect user data from unauthorized access or misuse.</a:t>
            </a:r>
          </a:p>
          <a:p>
            <a:r>
              <a:rPr lang="en-IN" sz="2400" b="1" dirty="0"/>
              <a:t>Prevent Over-Personalization:</a:t>
            </a:r>
            <a:endParaRPr lang="en-IN" sz="2400" dirty="0"/>
          </a:p>
          <a:p>
            <a:pPr lvl="1"/>
            <a:r>
              <a:rPr lang="en-IN" sz="2000" dirty="0"/>
              <a:t>Avoid excessive personalization that may lead to a "creepy" feeling for users. Strive for a balance between personalization and maintaining user privacy.</a:t>
            </a:r>
          </a:p>
          <a:p>
            <a:r>
              <a:rPr lang="en-IN" sz="2400" b="1" dirty="0"/>
              <a:t>Avoid Manipulation and Exploitation:</a:t>
            </a:r>
            <a:endParaRPr lang="en-IN" sz="2400" dirty="0"/>
          </a:p>
          <a:p>
            <a:pPr lvl="1"/>
            <a:r>
              <a:rPr lang="en-IN" sz="2000" dirty="0"/>
              <a:t>Do not manipulate users or exploit their vulnerabilities to increase engagement or interactions. Prioritize the user's best interests and well-being.</a:t>
            </a:r>
          </a:p>
          <a:p>
            <a:endParaRPr lang="en-IN" sz="2400" dirty="0"/>
          </a:p>
          <a:p>
            <a:endParaRPr lang="en-IN" sz="2400" dirty="0"/>
          </a:p>
          <a:p>
            <a:endParaRPr lang="en-IN" sz="2400" dirty="0"/>
          </a:p>
          <a:p>
            <a:pPr algn="just"/>
            <a:endParaRPr lang="en-IN" sz="2400" dirty="0"/>
          </a:p>
        </p:txBody>
      </p:sp>
    </p:spTree>
    <p:extLst>
      <p:ext uri="{BB962C8B-B14F-4D97-AF65-F5344CB8AC3E}">
        <p14:creationId xmlns:p14="http://schemas.microsoft.com/office/powerpoint/2010/main" val="38957263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579296" cy="5721499"/>
          </a:xfrm>
        </p:spPr>
        <p:txBody>
          <a:bodyPr>
            <a:normAutofit/>
          </a:bodyPr>
          <a:lstStyle/>
          <a:p>
            <a:r>
              <a:rPr lang="en-IN" sz="2400" b="1" dirty="0"/>
              <a:t>Feedback Mechanism:</a:t>
            </a:r>
            <a:endParaRPr lang="en-IN" sz="2400" dirty="0"/>
          </a:p>
          <a:p>
            <a:pPr lvl="1"/>
            <a:r>
              <a:rPr lang="en-IN" sz="2000" dirty="0"/>
              <a:t>Implement a feedback mechanism where users can report issues, biases, or concerns related to recommendations. Use this feedback to improve the recommender system.</a:t>
            </a:r>
          </a:p>
          <a:p>
            <a:r>
              <a:rPr lang="en-IN" sz="2400" b="1" dirty="0"/>
              <a:t>Regular Audits and Assessments:</a:t>
            </a:r>
            <a:endParaRPr lang="en-IN" sz="2400" dirty="0"/>
          </a:p>
          <a:p>
            <a:pPr lvl="1"/>
            <a:r>
              <a:rPr lang="en-IN" sz="2000" dirty="0"/>
              <a:t>Conduct regular audits and assessments of the recommender system to ensure compliance with ethical guidelines and standards. Address any identified issues promptly.</a:t>
            </a:r>
          </a:p>
          <a:p>
            <a:r>
              <a:rPr lang="en-IN" sz="2400" b="1" dirty="0"/>
              <a:t>Stakeholder Involvement:</a:t>
            </a:r>
            <a:endParaRPr lang="en-IN" sz="2400" dirty="0"/>
          </a:p>
          <a:p>
            <a:pPr lvl="1"/>
            <a:r>
              <a:rPr lang="en-IN" sz="2000" dirty="0"/>
              <a:t>Involve relevant stakeholders, including users, domain experts, ethicists, and diverse communities, in the design, development, and evaluation of the recommender system to incorporate different perspectives.</a:t>
            </a:r>
          </a:p>
          <a:p>
            <a:r>
              <a:rPr lang="en-IN" sz="2400" b="1" dirty="0"/>
              <a:t>Education and Awareness:</a:t>
            </a:r>
            <a:endParaRPr lang="en-IN" sz="2400" dirty="0"/>
          </a:p>
          <a:p>
            <a:pPr lvl="1"/>
            <a:r>
              <a:rPr lang="en-IN" sz="2000" dirty="0"/>
              <a:t>Educate users about how recommender systems function and their ethical implications. Promote digital literacy and awareness regarding online content and recommendations.</a:t>
            </a:r>
          </a:p>
          <a:p>
            <a:endParaRPr lang="en-IN" sz="2400" dirty="0"/>
          </a:p>
          <a:p>
            <a:endParaRPr lang="en-IN" sz="2400" dirty="0"/>
          </a:p>
          <a:p>
            <a:endParaRPr lang="en-IN" sz="2400" dirty="0"/>
          </a:p>
          <a:p>
            <a:pPr algn="just"/>
            <a:endParaRPr lang="en-IN" sz="2400" dirty="0"/>
          </a:p>
        </p:txBody>
      </p:sp>
    </p:spTree>
    <p:extLst>
      <p:ext uri="{BB962C8B-B14F-4D97-AF65-F5344CB8AC3E}">
        <p14:creationId xmlns:p14="http://schemas.microsoft.com/office/powerpoint/2010/main" val="33266609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64645" y="2852936"/>
            <a:ext cx="2214710" cy="923330"/>
          </a:xfrm>
          <a:prstGeom prst="rect">
            <a:avLst/>
          </a:prstGeom>
          <a:noFill/>
        </p:spPr>
        <p:txBody>
          <a:bodyPr wrap="none" lIns="91440" tIns="45720" rIns="91440" bIns="45720">
            <a:spAutoFit/>
          </a:bodyPr>
          <a:lstStyle/>
          <a:p>
            <a:pPr algn="ctr"/>
            <a:r>
              <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Thanks</a:t>
            </a:r>
          </a:p>
        </p:txBody>
      </p:sp>
    </p:spTree>
    <p:extLst>
      <p:ext uri="{BB962C8B-B14F-4D97-AF65-F5344CB8AC3E}">
        <p14:creationId xmlns:p14="http://schemas.microsoft.com/office/powerpoint/2010/main" val="310912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06090"/>
          </a:xfrm>
        </p:spPr>
        <p:txBody>
          <a:bodyPr>
            <a:normAutofit/>
          </a:bodyPr>
          <a:lstStyle/>
          <a:p>
            <a:r>
              <a:rPr lang="en-IN" sz="4000" b="1" cap="all" dirty="0"/>
              <a:t>DATA &amp; RECOMMENDER SYSTEMS</a:t>
            </a:r>
            <a:endParaRPr lang="en-IN" sz="4000" dirty="0"/>
          </a:p>
        </p:txBody>
      </p:sp>
      <p:sp>
        <p:nvSpPr>
          <p:cNvPr id="3" name="Content Placeholder 2"/>
          <p:cNvSpPr>
            <a:spLocks noGrp="1"/>
          </p:cNvSpPr>
          <p:nvPr>
            <p:ph idx="1"/>
          </p:nvPr>
        </p:nvSpPr>
        <p:spPr>
          <a:xfrm>
            <a:off x="457200" y="692696"/>
            <a:ext cx="8507288" cy="5433467"/>
          </a:xfrm>
        </p:spPr>
        <p:txBody>
          <a:bodyPr>
            <a:normAutofit/>
          </a:bodyPr>
          <a:lstStyle/>
          <a:p>
            <a:r>
              <a:rPr lang="en-IN" sz="2400" b="1" dirty="0"/>
              <a:t>User </a:t>
            </a:r>
            <a:r>
              <a:rPr lang="en-IN" sz="2400" b="1" dirty="0" err="1"/>
              <a:t>Behavior</a:t>
            </a:r>
            <a:r>
              <a:rPr lang="en-IN" sz="2400" b="1" dirty="0"/>
              <a:t> Data</a:t>
            </a:r>
          </a:p>
          <a:p>
            <a:pPr lvl="1"/>
            <a:r>
              <a:rPr lang="en-IN" sz="2000" dirty="0"/>
              <a:t>Users </a:t>
            </a:r>
            <a:r>
              <a:rPr lang="en-IN" sz="2000" dirty="0" err="1"/>
              <a:t>behavior</a:t>
            </a:r>
            <a:r>
              <a:rPr lang="en-IN" sz="2000" dirty="0"/>
              <a:t> data is useful information about the engagement of the user on the product. It can be collected from ratings, clicks and purchase history.</a:t>
            </a:r>
          </a:p>
          <a:p>
            <a:r>
              <a:rPr lang="en-IN" sz="2400" b="1" dirty="0"/>
              <a:t>User Demographic Data</a:t>
            </a:r>
          </a:p>
          <a:p>
            <a:pPr lvl="1"/>
            <a:r>
              <a:rPr lang="en-IN" sz="2000" dirty="0"/>
              <a:t>User demographic information is related to the user’s personal information such as age, education, income and location.</a:t>
            </a:r>
          </a:p>
          <a:p>
            <a:r>
              <a:rPr lang="en-IN" sz="2400" b="1" dirty="0"/>
              <a:t>Product Attribute Data</a:t>
            </a:r>
          </a:p>
          <a:p>
            <a:pPr lvl="1"/>
            <a:r>
              <a:rPr lang="en-IN" sz="2000" dirty="0"/>
              <a:t>Product attribute data is information related to the product itself such as genre in case of books, cast in case of movies, cuisine in case of food.</a:t>
            </a:r>
          </a:p>
        </p:txBody>
      </p:sp>
    </p:spTree>
    <p:extLst>
      <p:ext uri="{BB962C8B-B14F-4D97-AF65-F5344CB8AC3E}">
        <p14:creationId xmlns:p14="http://schemas.microsoft.com/office/powerpoint/2010/main" val="1015935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Autofit/>
          </a:bodyPr>
          <a:lstStyle/>
          <a:p>
            <a:br>
              <a:rPr lang="en-IN" sz="3600" b="1" cap="all" dirty="0"/>
            </a:br>
            <a:r>
              <a:rPr lang="en-IN" sz="3600" b="1" cap="all" dirty="0"/>
              <a:t>HOW DO WE PROVIDE DATA FOR RECOMMENDER SYSTEMS?</a:t>
            </a:r>
            <a:br>
              <a:rPr lang="en-IN" sz="3600" b="1" cap="all" dirty="0"/>
            </a:br>
            <a:endParaRPr lang="en-IN" sz="3600" dirty="0"/>
          </a:p>
        </p:txBody>
      </p:sp>
      <p:sp>
        <p:nvSpPr>
          <p:cNvPr id="3" name="Content Placeholder 2"/>
          <p:cNvSpPr>
            <a:spLocks noGrp="1"/>
          </p:cNvSpPr>
          <p:nvPr>
            <p:ph idx="1"/>
          </p:nvPr>
        </p:nvSpPr>
        <p:spPr>
          <a:xfrm>
            <a:off x="282352" y="1317440"/>
            <a:ext cx="8579296" cy="5544616"/>
          </a:xfrm>
        </p:spPr>
        <p:txBody>
          <a:bodyPr>
            <a:normAutofit/>
          </a:bodyPr>
          <a:lstStyle/>
          <a:p>
            <a:pPr algn="just"/>
            <a:r>
              <a:rPr lang="en-IN" sz="2400" dirty="0"/>
              <a:t>Data can be provided in a variety of ways. There are two particularly important methods, explicit and implicit rating.</a:t>
            </a:r>
          </a:p>
          <a:p>
            <a:pPr algn="just"/>
            <a:r>
              <a:rPr lang="en-IN" sz="2400" b="1" dirty="0"/>
              <a:t>Explicit Ratings</a:t>
            </a:r>
          </a:p>
          <a:p>
            <a:pPr lvl="1" algn="just"/>
            <a:r>
              <a:rPr lang="en-IN" sz="2000" dirty="0"/>
              <a:t>Explicit ratings are provided by the user. </a:t>
            </a:r>
          </a:p>
          <a:p>
            <a:pPr lvl="1" algn="just"/>
            <a:r>
              <a:rPr lang="en-IN" sz="2000" dirty="0"/>
              <a:t>They infer the user’s preference. </a:t>
            </a:r>
          </a:p>
          <a:p>
            <a:pPr lvl="1" algn="just"/>
            <a:r>
              <a:rPr lang="en-IN" sz="2000" dirty="0"/>
              <a:t>Examples include star ratings, reviews, feedback, likes and following. </a:t>
            </a:r>
          </a:p>
          <a:p>
            <a:pPr lvl="1" algn="just"/>
            <a:r>
              <a:rPr lang="en-IN" sz="2000" dirty="0"/>
              <a:t>Since users don't always rate products, explicit ratings can be hard to get.</a:t>
            </a:r>
          </a:p>
          <a:p>
            <a:pPr algn="just"/>
            <a:r>
              <a:rPr lang="en-IN" sz="2400" b="1" dirty="0"/>
              <a:t>Implicit Ratings</a:t>
            </a:r>
          </a:p>
          <a:p>
            <a:pPr lvl="1" algn="just"/>
            <a:r>
              <a:rPr lang="en-IN" sz="2000" dirty="0"/>
              <a:t>Implicit ratings are provided when users interact with the item. </a:t>
            </a:r>
          </a:p>
          <a:p>
            <a:pPr lvl="1" algn="just"/>
            <a:r>
              <a:rPr lang="en-IN" sz="2000" dirty="0"/>
              <a:t>They infer a user’s </a:t>
            </a:r>
            <a:r>
              <a:rPr lang="en-IN" sz="2000" dirty="0" err="1"/>
              <a:t>behavior</a:t>
            </a:r>
            <a:r>
              <a:rPr lang="en-IN" sz="2000" dirty="0"/>
              <a:t> and are easy to get as users are subconsciously clicking. </a:t>
            </a:r>
          </a:p>
          <a:p>
            <a:pPr lvl="1" algn="just"/>
            <a:r>
              <a:rPr lang="en-IN" sz="2000" dirty="0"/>
              <a:t>Examples include clicks, views and purchases. (Note: Views and purchases can be a better entity to recommend as users will have spent time and money on what is most crucial for them.)</a:t>
            </a:r>
          </a:p>
        </p:txBody>
      </p:sp>
    </p:spTree>
    <p:extLst>
      <p:ext uri="{BB962C8B-B14F-4D97-AF65-F5344CB8AC3E}">
        <p14:creationId xmlns:p14="http://schemas.microsoft.com/office/powerpoint/2010/main" val="16572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06090"/>
          </a:xfrm>
        </p:spPr>
        <p:txBody>
          <a:bodyPr>
            <a:noAutofit/>
          </a:bodyPr>
          <a:lstStyle/>
          <a:p>
            <a:r>
              <a:rPr lang="en-IN" sz="3600" b="1" dirty="0"/>
              <a:t>Product Similarity (Item-Item Filtering)</a:t>
            </a:r>
            <a:br>
              <a:rPr lang="en-IN" sz="3600" b="1" dirty="0"/>
            </a:br>
            <a:endParaRPr lang="en-IN" sz="3600" dirty="0"/>
          </a:p>
        </p:txBody>
      </p:sp>
      <p:sp>
        <p:nvSpPr>
          <p:cNvPr id="3" name="Content Placeholder 2"/>
          <p:cNvSpPr>
            <a:spLocks noGrp="1"/>
          </p:cNvSpPr>
          <p:nvPr>
            <p:ph idx="1"/>
          </p:nvPr>
        </p:nvSpPr>
        <p:spPr>
          <a:xfrm>
            <a:off x="457200" y="620688"/>
            <a:ext cx="8579296" cy="5505475"/>
          </a:xfrm>
        </p:spPr>
        <p:txBody>
          <a:bodyPr>
            <a:normAutofit/>
          </a:bodyPr>
          <a:lstStyle/>
          <a:p>
            <a:pPr algn="just"/>
            <a:r>
              <a:rPr lang="en-IN" sz="2400" dirty="0"/>
              <a:t>Product similarity is the most useful system for suggesting products based on how much the user would like the product. </a:t>
            </a:r>
          </a:p>
          <a:p>
            <a:pPr algn="just"/>
            <a:r>
              <a:rPr lang="en-IN" sz="2400" dirty="0"/>
              <a:t>If the user is browsing or searching for a particular product, they can be shown similar products. </a:t>
            </a:r>
          </a:p>
          <a:p>
            <a:pPr algn="just"/>
            <a:r>
              <a:rPr lang="en-IN" sz="2400" dirty="0"/>
              <a:t>Users often expect to find products they want quickly and move on if they have a hard time finding the relevant product. </a:t>
            </a:r>
          </a:p>
          <a:p>
            <a:pPr algn="just"/>
            <a:r>
              <a:rPr lang="en-IN" sz="2400" dirty="0"/>
              <a:t>When the user clicks on one product we can show another similar product, or if the user buys the product we can email the user advertisements or coupons based on a similar product. </a:t>
            </a:r>
          </a:p>
          <a:p>
            <a:pPr algn="just"/>
            <a:r>
              <a:rPr lang="en-IN" sz="2400" dirty="0"/>
              <a:t>Product similarity is particularly useful when we don’t know much about the user yet, but we do know what products they're viewing. </a:t>
            </a:r>
          </a:p>
        </p:txBody>
      </p:sp>
      <p:pic>
        <p:nvPicPr>
          <p:cNvPr id="2050" name="Picture 2" descr="recommendation-system-machine-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49" y="5373216"/>
            <a:ext cx="7620000" cy="1342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605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fontScale="90000"/>
          </a:bodyPr>
          <a:lstStyle/>
          <a:p>
            <a:r>
              <a:rPr lang="en-IN" b="1" dirty="0"/>
              <a:t>User Similarity (User-User Filtering)</a:t>
            </a:r>
            <a:endParaRPr lang="en-IN" dirty="0"/>
          </a:p>
        </p:txBody>
      </p:sp>
      <p:sp>
        <p:nvSpPr>
          <p:cNvPr id="3" name="Content Placeholder 2"/>
          <p:cNvSpPr>
            <a:spLocks noGrp="1"/>
          </p:cNvSpPr>
          <p:nvPr>
            <p:ph idx="1"/>
          </p:nvPr>
        </p:nvSpPr>
        <p:spPr>
          <a:xfrm>
            <a:off x="457200" y="836712"/>
            <a:ext cx="8229600" cy="5289451"/>
          </a:xfrm>
        </p:spPr>
        <p:txBody>
          <a:bodyPr>
            <a:normAutofit/>
          </a:bodyPr>
          <a:lstStyle/>
          <a:p>
            <a:pPr algn="just"/>
            <a:r>
              <a:rPr lang="en-IN" sz="2400" dirty="0"/>
              <a:t>User similarity is for checking the difference between the similarity of two users. </a:t>
            </a:r>
          </a:p>
          <a:p>
            <a:pPr algn="just"/>
            <a:r>
              <a:rPr lang="en-IN" sz="2400" dirty="0"/>
              <a:t>If two users have similar preferences for a product we can assume they have similar interests. </a:t>
            </a:r>
          </a:p>
          <a:p>
            <a:pPr algn="just"/>
            <a:r>
              <a:rPr lang="en-IN" sz="2400" dirty="0"/>
              <a:t>It’s like a friend recommending a product.</a:t>
            </a:r>
          </a:p>
        </p:txBody>
      </p:sp>
      <p:pic>
        <p:nvPicPr>
          <p:cNvPr id="3074" name="Picture 2" descr="recommendation-system-machine-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068960"/>
            <a:ext cx="7620000" cy="3235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024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4384</Words>
  <Application>Microsoft Office PowerPoint</Application>
  <PresentationFormat>On-screen Show (4:3)</PresentationFormat>
  <Paragraphs>324</Paragraphs>
  <Slides>57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Arial</vt:lpstr>
      <vt:lpstr>Calibri</vt:lpstr>
      <vt:lpstr>Google Sans</vt:lpstr>
      <vt:lpstr>Nunito</vt:lpstr>
      <vt:lpstr>Söhne</vt:lpstr>
      <vt:lpstr>Times New Roman</vt:lpstr>
      <vt:lpstr>Office Theme</vt:lpstr>
      <vt:lpstr>Recommender System</vt:lpstr>
      <vt:lpstr>Introduction</vt:lpstr>
      <vt:lpstr>PowerPoint Presentation</vt:lpstr>
      <vt:lpstr>PowerPoint Presentation</vt:lpstr>
      <vt:lpstr>How Do Recommender Systems Work? </vt:lpstr>
      <vt:lpstr>DATA &amp; RECOMMENDER SYSTEMS</vt:lpstr>
      <vt:lpstr> HOW DO WE PROVIDE DATA FOR RECOMMENDER SYSTEMS? </vt:lpstr>
      <vt:lpstr>Product Similarity (Item-Item Filtering) </vt:lpstr>
      <vt:lpstr>User Similarity (User-User Filtering)</vt:lpstr>
      <vt:lpstr>PowerPoint Presentation</vt:lpstr>
      <vt:lpstr>Similarity Measures</vt:lpstr>
      <vt:lpstr>Minkowski Distance</vt:lpstr>
      <vt:lpstr>PowerPoint Presentation</vt:lpstr>
      <vt:lpstr>Let us consider a 2-dimensional space having three points P1 (X1, Y1), P2 (X2, Y2), and P3 (X3, Y3)</vt:lpstr>
      <vt:lpstr>Manhattan Distance</vt:lpstr>
      <vt:lpstr>Euclidean Distance</vt:lpstr>
      <vt:lpstr>Cosine Similarity</vt:lpstr>
      <vt:lpstr>Pearson Coefficient</vt:lpstr>
      <vt:lpstr>Jaccard Similarity</vt:lpstr>
      <vt:lpstr>Hamming Distance</vt:lpstr>
      <vt:lpstr>Types of Recommender Systems</vt:lpstr>
      <vt:lpstr>Content-Based Recommender Systems </vt:lpstr>
      <vt:lpstr>APPROACH 1: USING RATED CONTENT TO RECOMMEND </vt:lpstr>
      <vt:lpstr>PowerPoint Presentation</vt:lpstr>
      <vt:lpstr>PowerPoint Presentation</vt:lpstr>
      <vt:lpstr>APPROACH 2: RECOMMENDATION THROUGH DESCRIPTION OF THE CONTENT </vt:lpstr>
      <vt:lpstr>Term Frequency-Inverse Document Frequency (TF-IDF) </vt:lpstr>
      <vt:lpstr>PowerPoint Presentation</vt:lpstr>
      <vt:lpstr>PowerPoint Presentation</vt:lpstr>
      <vt:lpstr>Binary Labels in Recommender System</vt:lpstr>
      <vt:lpstr>Favorites (Favs)</vt:lpstr>
      <vt:lpstr>Likes</vt:lpstr>
      <vt:lpstr>Clicks</vt:lpstr>
      <vt:lpstr>Example</vt:lpstr>
      <vt:lpstr>Mean Normalization</vt:lpstr>
      <vt:lpstr>Significance of Mean Normalization</vt:lpstr>
      <vt:lpstr>Collaborative Filtering Recommender Systems </vt:lpstr>
      <vt:lpstr>PowerPoint Presentation</vt:lpstr>
      <vt:lpstr>PowerPoint Presentation</vt:lpstr>
      <vt:lpstr>PowerPoint Presentation</vt:lpstr>
      <vt:lpstr>PowerPoint Presentation</vt:lpstr>
      <vt:lpstr> What is the GREY sheep problem in collaborative filtering? </vt:lpstr>
      <vt:lpstr>Memory Based Recommender System</vt:lpstr>
      <vt:lpstr>User-Based Collaborative Filtering</vt:lpstr>
      <vt:lpstr>PowerPoint Presentation</vt:lpstr>
      <vt:lpstr>Item based collaborative filtering</vt:lpstr>
      <vt:lpstr>Model Based Collaborative Filtering</vt:lpstr>
      <vt:lpstr>PowerPoint Presentation</vt:lpstr>
      <vt:lpstr>PowerPoint Presentation</vt:lpstr>
      <vt:lpstr>Hybrid recommendation system</vt:lpstr>
      <vt:lpstr>PowerPoint Presentation</vt:lpstr>
      <vt:lpstr>PowerPoint Presentation</vt:lpstr>
      <vt:lpstr>Examples of Recommender System</vt:lpstr>
      <vt:lpstr>Ethical Use of Recommender System</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dc:title>
  <dc:creator>ismail - [2010]</dc:creator>
  <cp:lastModifiedBy>Ramanjot</cp:lastModifiedBy>
  <cp:revision>46</cp:revision>
  <dcterms:created xsi:type="dcterms:W3CDTF">2023-10-16T08:25:37Z</dcterms:created>
  <dcterms:modified xsi:type="dcterms:W3CDTF">2023-11-03T08:17:11Z</dcterms:modified>
</cp:coreProperties>
</file>