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sbtikrVu93UQqM4UzPj9Ze9/R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 Learning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5" name="Google Shape;20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89" y="1412776"/>
            <a:ext cx="882015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7824" y="2276872"/>
            <a:ext cx="28956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3280" y="4509120"/>
            <a:ext cx="8280920" cy="57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15" name="Google Shape;21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" y="1340768"/>
            <a:ext cx="9048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476671"/>
            <a:ext cx="8712968" cy="2341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014" y="3140968"/>
            <a:ext cx="839152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188640"/>
            <a:ext cx="8555280" cy="273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12" y="2918088"/>
            <a:ext cx="8928992" cy="875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48" y="3683059"/>
            <a:ext cx="61341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112" y="4650382"/>
            <a:ext cx="8560600" cy="158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58614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 b="1"/>
              <a:t>Q- Learning</a:t>
            </a:r>
            <a:endParaRPr b="1"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179512" y="692696"/>
            <a:ext cx="8856984" cy="597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The key idea behind Q-learning is for an agent to learn a policy, which is a strategy that guides its actions in different states of the environment.</a:t>
            </a:r>
            <a:endParaRPr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Q-learning is typically applied to a specific problem where an agent interacts with an environment. The environment consists of different states and allows the agent to take certain actions in those states.</a:t>
            </a:r>
            <a:endParaRPr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When the agent performs an action in a particular state, it receives a numerical reward (</a:t>
            </a:r>
            <a:r>
              <a:rPr lang="en-IN" sz="2400" i="1"/>
              <a:t>r</a:t>
            </a:r>
            <a:r>
              <a:rPr lang="en-IN" sz="2400"/>
              <a:t>) from the environment. The reward provides immediate feedback to the agent about the goodness of its action.</a:t>
            </a:r>
            <a:endParaRPr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The Q-value </a:t>
            </a:r>
            <a:r>
              <a:rPr lang="en-IN" sz="2400" i="1"/>
              <a:t>Q</a:t>
            </a:r>
            <a:r>
              <a:rPr lang="en-IN" sz="2400"/>
              <a:t>(</a:t>
            </a:r>
            <a:r>
              <a:rPr lang="en-IN" sz="2400" i="1"/>
              <a:t>s</a:t>
            </a:r>
            <a:r>
              <a:rPr lang="en-IN" sz="2400"/>
              <a:t>,</a:t>
            </a:r>
            <a:r>
              <a:rPr lang="en-IN" sz="2400" i="1"/>
              <a:t>a</a:t>
            </a:r>
            <a:r>
              <a:rPr lang="en-IN" sz="2400"/>
              <a:t>)) of a state-action pair is an estimate of the expected cumulative reward the agent can obtain, starting from state </a:t>
            </a:r>
            <a:r>
              <a:rPr lang="en-IN" sz="2400" i="1"/>
              <a:t>s</a:t>
            </a:r>
            <a:r>
              <a:rPr lang="en-IN" sz="2400"/>
              <a:t>, taking action </a:t>
            </a:r>
            <a:r>
              <a:rPr lang="en-IN" sz="2400" i="1"/>
              <a:t>a</a:t>
            </a:r>
            <a:r>
              <a:rPr lang="en-IN" sz="2400"/>
              <a:t>, and then acting optimally thereafter. Initially, these Q-values are usually set arbitrarily.</a:t>
            </a:r>
            <a:endParaRPr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The Q-table is a data structure used to store and update the Q-values for each state-action pair. It starts with initial values and is updated through learning.</a:t>
            </a:r>
            <a:endParaRPr/>
          </a:p>
          <a:p>
            <a:pPr marL="342900" lvl="0" indent="-342900" algn="just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The Q-learning algorithm iteratively updates the Q-values based on the rewards obtained and the transitions between states. The updates are typically done using the Q-learning update rule mentioned in the previous response.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251520" y="1600200"/>
            <a:ext cx="878497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agent faces a trade-off between exploration (trying new actions to discover their effects) and exploitation (choosing actions based on current knowledge to maximize rewards). Properly balancing this trade-off is crucial for effective learning.</a:t>
            </a:r>
            <a:endParaRPr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learning rate (</a:t>
            </a:r>
            <a:r>
              <a:rPr lang="en-IN" i="1"/>
              <a:t>α</a:t>
            </a:r>
            <a:r>
              <a:rPr lang="en-IN"/>
              <a:t>) determines the extent to which new information replaces old information in the Q-table during updates. </a:t>
            </a:r>
            <a:endParaRPr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discount factor (</a:t>
            </a:r>
            <a:r>
              <a:rPr lang="en-IN" i="1"/>
              <a:t>γ</a:t>
            </a:r>
            <a:r>
              <a:rPr lang="en-IN"/>
              <a:t>) indicates the importance of future rewards in the agent's decision-making.</a:t>
            </a:r>
            <a:endParaRPr/>
          </a:p>
          <a:p>
            <a:pPr marL="342900" lvl="0" indent="-342900" algn="just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Q-learning process continues until the Q-values converge to optimal values, ensuring that the agent has learned the best policy to maximize rewards.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 Table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A Q-table, short for Quality table, is a fundamental data structure used in Q-learning, a popular reinforcement learning technique.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Q-table helps an agent learn and make decisions in a discrete state-action space.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It is a matrix where each row represents a state, each column represents a possible action, and each cell stores the corresponding Q-value.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Q-value </a:t>
            </a: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,</a:t>
            </a:r>
            <a:r>
              <a:rPr lang="en-IN" i="1"/>
              <a:t>a</a:t>
            </a:r>
            <a:r>
              <a:rPr lang="en-IN"/>
              <a:t>)) in the Q-table for a specific state-action pair (</a:t>
            </a:r>
            <a:r>
              <a:rPr lang="en-IN" i="1"/>
              <a:t>s</a:t>
            </a:r>
            <a:r>
              <a:rPr lang="en-IN"/>
              <a:t>,</a:t>
            </a:r>
            <a:r>
              <a:rPr lang="en-IN" i="1"/>
              <a:t>a</a:t>
            </a:r>
            <a:r>
              <a:rPr lang="en-IN"/>
              <a:t>) represents the expected cumulative reward the agent can achieve by starting in state </a:t>
            </a:r>
            <a:r>
              <a:rPr lang="en-IN" i="1"/>
              <a:t>s</a:t>
            </a:r>
            <a:r>
              <a:rPr lang="en-IN"/>
              <a:t>, taking action </a:t>
            </a:r>
            <a:r>
              <a:rPr lang="en-IN" i="1"/>
              <a:t>a</a:t>
            </a:r>
            <a:r>
              <a:rPr lang="en-IN"/>
              <a:t>, and then following an optimal policy. 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Initially, the Q-table is usually initialized with arbitrary or zero values.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Here's a simple example of a Q-table for a hypothetical problem with two states (State 1 and State 2) and three possible actions (Action 1, Action 2, Action 3):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| State | Action 1 | Action 2 | Action 3 |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|--------|-------------|-------------|------------|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|    1     |     0.5      |     0.2       |     0.1      |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|    2     |     0.3      |     0.7       |     0.5      |</a:t>
            </a:r>
            <a:endParaRPr/>
          </a:p>
          <a:p>
            <a:pPr marL="342900" lvl="0" indent="-20066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row "State 1" represents Q-values for each action in State 1.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row "State 2" represents Q-values for each action in State 2.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Q-learning aims to find an optimal policy, which is a mapping of states to actions that maximizes the cumulative reward. </a:t>
            </a:r>
            <a:endParaRPr/>
          </a:p>
          <a:p>
            <a:pPr marL="342900" lvl="0" indent="-342900" algn="just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Q-table is a crucial tool in this process, enabling the agent to learn and apply the best actions for each state it encounters.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>
            <a:spLocks noGrp="1"/>
          </p:cNvSpPr>
          <p:nvPr>
            <p:ph type="title"/>
          </p:nvPr>
        </p:nvSpPr>
        <p:spPr>
          <a:xfrm>
            <a:off x="457200" y="-13394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Q-Learning Algorithms</a:t>
            </a:r>
            <a:endParaRPr b="1"/>
          </a:p>
        </p:txBody>
      </p:sp>
      <p:sp>
        <p:nvSpPr>
          <p:cNvPr id="168" name="Google Shape;168;p6"/>
          <p:cNvSpPr txBox="1">
            <a:spLocks noGrp="1"/>
          </p:cNvSpPr>
          <p:nvPr>
            <p:ph type="body" idx="1"/>
          </p:nvPr>
        </p:nvSpPr>
        <p:spPr>
          <a:xfrm>
            <a:off x="323528" y="836712"/>
            <a:ext cx="8686800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Initialize Q-table</a:t>
            </a:r>
            <a:r>
              <a:rPr lang="en-IN"/>
              <a:t>: Create a Q-table with dimensions for each state-action pair and initialize the Q-values arbitrarily or to zero.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Set hyperparameters</a:t>
            </a:r>
            <a:r>
              <a:rPr lang="en-IN"/>
              <a:t>: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Learning rate (</a:t>
            </a:r>
            <a:r>
              <a:rPr lang="en-IN" i="1"/>
              <a:t>α</a:t>
            </a:r>
            <a:r>
              <a:rPr lang="en-IN"/>
              <a:t>): Determines how much the Q-values are updated in each iteration.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Discount factor (</a:t>
            </a:r>
            <a:r>
              <a:rPr lang="en-IN" i="1"/>
              <a:t>γ</a:t>
            </a:r>
            <a:r>
              <a:rPr lang="en-IN"/>
              <a:t>): Represents the importance of future rewards in the learning process.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Exploration probability (</a:t>
            </a:r>
            <a:r>
              <a:rPr lang="en-IN" i="1"/>
              <a:t>ϵ</a:t>
            </a:r>
            <a:r>
              <a:rPr lang="en-IN"/>
              <a:t>): Controls the balance between exploration and exploitation.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For each episode</a:t>
            </a:r>
            <a:r>
              <a:rPr lang="en-IN"/>
              <a:t>: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Start in an initial state </a:t>
            </a:r>
            <a:r>
              <a:rPr lang="en-IN" i="1"/>
              <a:t>s</a:t>
            </a:r>
            <a:r>
              <a:rPr lang="en-IN"/>
              <a:t>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Repeat until the episode terminates:</a:t>
            </a:r>
            <a:endParaRPr/>
          </a:p>
          <a:p>
            <a:pPr marL="742950" lvl="1" indent="-285750" algn="just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Choose an action </a:t>
            </a:r>
            <a:r>
              <a:rPr lang="en-IN" i="1"/>
              <a:t>a</a:t>
            </a:r>
            <a:r>
              <a:rPr lang="en-IN"/>
              <a:t> for the current state </a:t>
            </a:r>
            <a:r>
              <a:rPr lang="en-IN" i="1"/>
              <a:t>s</a:t>
            </a:r>
            <a:r>
              <a:rPr lang="en-IN"/>
              <a:t> using an exploration strategy (e.g., epsilon-greedy strategy).</a:t>
            </a:r>
            <a:endParaRPr/>
          </a:p>
          <a:p>
            <a:pPr marL="742950" lvl="1" indent="-285750" algn="just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Execute the action </a:t>
            </a:r>
            <a:r>
              <a:rPr lang="en-IN" i="1"/>
              <a:t>a</a:t>
            </a:r>
            <a:r>
              <a:rPr lang="en-IN"/>
              <a:t>, observe the reward </a:t>
            </a:r>
            <a:r>
              <a:rPr lang="en-IN" i="1"/>
              <a:t>r</a:t>
            </a:r>
            <a:r>
              <a:rPr lang="en-IN"/>
              <a:t> and the next state ′</a:t>
            </a:r>
            <a:r>
              <a:rPr lang="en-IN" i="1"/>
              <a:t>s</a:t>
            </a:r>
            <a:r>
              <a:rPr lang="en-IN"/>
              <a:t>′.</a:t>
            </a:r>
            <a:endParaRPr/>
          </a:p>
          <a:p>
            <a:pPr marL="742950" lvl="1" indent="-285750" algn="just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Update the Q-value for the current state-action pair using the Q-learning update rule: </a:t>
            </a:r>
            <a:endParaRPr/>
          </a:p>
          <a:p>
            <a:pPr marL="1143000" lvl="2" indent="-228600" algn="just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,</a:t>
            </a:r>
            <a:r>
              <a:rPr lang="en-IN" i="1"/>
              <a:t>a</a:t>
            </a:r>
            <a:r>
              <a:rPr lang="en-IN"/>
              <a:t>)←(1−</a:t>
            </a:r>
            <a:r>
              <a:rPr lang="en-IN" i="1"/>
              <a:t>α</a:t>
            </a:r>
            <a:r>
              <a:rPr lang="en-IN"/>
              <a:t>)⋅</a:t>
            </a: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,</a:t>
            </a:r>
            <a:r>
              <a:rPr lang="en-IN" i="1"/>
              <a:t>a</a:t>
            </a:r>
            <a:r>
              <a:rPr lang="en-IN"/>
              <a:t>)+</a:t>
            </a:r>
            <a:r>
              <a:rPr lang="en-IN" i="1"/>
              <a:t>α</a:t>
            </a:r>
            <a:r>
              <a:rPr lang="en-IN"/>
              <a:t>⋅(</a:t>
            </a:r>
            <a:r>
              <a:rPr lang="en-IN" i="1"/>
              <a:t>r</a:t>
            </a:r>
            <a:r>
              <a:rPr lang="en-IN"/>
              <a:t>+</a:t>
            </a:r>
            <a:r>
              <a:rPr lang="en-IN" i="1"/>
              <a:t>γ</a:t>
            </a:r>
            <a:r>
              <a:rPr lang="en-IN"/>
              <a:t>⋅max</a:t>
            </a:r>
            <a:r>
              <a:rPr lang="en-IN" i="1"/>
              <a:t>a</a:t>
            </a:r>
            <a:r>
              <a:rPr lang="en-IN"/>
              <a:t>′​</a:t>
            </a: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′,</a:t>
            </a:r>
            <a:r>
              <a:rPr lang="en-IN" i="1"/>
              <a:t>a</a:t>
            </a:r>
            <a:r>
              <a:rPr lang="en-IN"/>
              <a:t>′))</a:t>
            </a:r>
            <a:endParaRPr/>
          </a:p>
          <a:p>
            <a:pPr marL="742950" lvl="1" indent="-285750" algn="just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IN"/>
              <a:t>Update the current state </a:t>
            </a:r>
            <a:r>
              <a:rPr lang="en-IN" i="1"/>
              <a:t>s</a:t>
            </a:r>
            <a:r>
              <a:rPr lang="en-IN"/>
              <a:t> to the next state ′</a:t>
            </a:r>
            <a:r>
              <a:rPr lang="en-IN" i="1"/>
              <a:t>s</a:t>
            </a:r>
            <a:r>
              <a:rPr lang="en-IN"/>
              <a:t>′.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/>
              <a:t>Convergence</a:t>
            </a:r>
            <a:r>
              <a:rPr lang="en-IN"/>
              <a:t>: Continue updating the Q-values over episodes until the Q-values converge or a predefined stopping criterion is met.</a:t>
            </a:r>
            <a:endParaRPr/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Q-learning update rule combines the current Q-value </a:t>
            </a: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,</a:t>
            </a:r>
            <a:r>
              <a:rPr lang="en-IN" i="1"/>
              <a:t>a</a:t>
            </a:r>
            <a:r>
              <a:rPr lang="en-IN"/>
              <a:t>)) with the observed reward (</a:t>
            </a:r>
            <a:r>
              <a:rPr lang="en-IN" i="1"/>
              <a:t>r</a:t>
            </a:r>
            <a:r>
              <a:rPr lang="en-IN"/>
              <a:t>) and the maximum Q-value of the next state max</a:t>
            </a:r>
            <a:r>
              <a:rPr lang="en-IN" i="1"/>
              <a:t>a</a:t>
            </a:r>
            <a:r>
              <a:rPr lang="en-IN"/>
              <a:t>′​</a:t>
            </a:r>
            <a:r>
              <a:rPr lang="en-IN" i="1"/>
              <a:t>Q</a:t>
            </a:r>
            <a:r>
              <a:rPr lang="en-IN"/>
              <a:t>(</a:t>
            </a:r>
            <a:r>
              <a:rPr lang="en-IN" i="1"/>
              <a:t>s</a:t>
            </a:r>
            <a:r>
              <a:rPr lang="en-IN"/>
              <a:t>′,</a:t>
            </a:r>
            <a:r>
              <a:rPr lang="en-IN" i="1"/>
              <a:t>a</a:t>
            </a:r>
            <a:r>
              <a:rPr lang="en-IN"/>
              <a:t>′)), scaled by the learning rate (</a:t>
            </a:r>
            <a:r>
              <a:rPr lang="en-IN" i="1"/>
              <a:t>α</a:t>
            </a:r>
            <a:r>
              <a:rPr lang="en-IN"/>
              <a:t>) and discount factor (</a:t>
            </a:r>
            <a:r>
              <a:rPr lang="en-IN" i="1"/>
              <a:t>γ</a:t>
            </a:r>
            <a:r>
              <a:rPr lang="en-IN"/>
              <a:t>). 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This encourages the agent to learn optimal Q-values that lead to higher cumulative rewards.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exploration strategy is crucial for the agent to explore the environment effectively. 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The epsilon-greedy strategy is often used, where with probability </a:t>
            </a:r>
            <a:r>
              <a:rPr lang="en-IN" i="1"/>
              <a:t>ϵ</a:t>
            </a:r>
            <a:r>
              <a:rPr lang="en-IN"/>
              <a:t> a random action is chosen (exploration), and with probability 1−</a:t>
            </a:r>
            <a:r>
              <a:rPr lang="en-IN" i="1"/>
              <a:t>ϵ</a:t>
            </a:r>
            <a:r>
              <a:rPr lang="en-IN"/>
              <a:t> the action with the maximum Q-value for the current state is chosen (exploitation).</a:t>
            </a:r>
            <a:endParaRPr/>
          </a:p>
          <a:p>
            <a:pPr marL="342900" lvl="0" indent="-17018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5856" y="188640"/>
            <a:ext cx="27432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552" y="599205"/>
            <a:ext cx="69913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3728" y="1556792"/>
            <a:ext cx="363855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7371" y="1052736"/>
            <a:ext cx="56292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552" y="3709442"/>
            <a:ext cx="36099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9785" y="4023386"/>
            <a:ext cx="8432206" cy="1205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68189" y="5445224"/>
            <a:ext cx="6925418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332656"/>
            <a:ext cx="8640960" cy="5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256" y="1052735"/>
            <a:ext cx="8587216" cy="558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6580" y="1772816"/>
            <a:ext cx="28194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536" y="3839741"/>
            <a:ext cx="8424936" cy="546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9552" y="4509120"/>
            <a:ext cx="8280920" cy="522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8983" y="5065092"/>
            <a:ext cx="8643783" cy="138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(4:3)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Q Learning</vt:lpstr>
      <vt:lpstr>Q- Learning</vt:lpstr>
      <vt:lpstr>PowerPoint Presentation</vt:lpstr>
      <vt:lpstr>Q Table</vt:lpstr>
      <vt:lpstr>PowerPoint Presentation</vt:lpstr>
      <vt:lpstr>Q-Learning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 Learning</dc:title>
  <dc:creator>ismail - [2010]</dc:creator>
  <cp:lastModifiedBy>Kamal Kant Verma</cp:lastModifiedBy>
  <cp:revision>1</cp:revision>
  <dcterms:created xsi:type="dcterms:W3CDTF">2023-10-06T03:25:36Z</dcterms:created>
  <dcterms:modified xsi:type="dcterms:W3CDTF">2024-10-17T16:49:20Z</dcterms:modified>
</cp:coreProperties>
</file>